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3"/>
  </p:notesMasterIdLst>
  <p:sldIdLst>
    <p:sldId id="256" r:id="rId2"/>
    <p:sldId id="257" r:id="rId3"/>
    <p:sldId id="267" r:id="rId4"/>
    <p:sldId id="258" r:id="rId5"/>
    <p:sldId id="275" r:id="rId6"/>
    <p:sldId id="259" r:id="rId7"/>
    <p:sldId id="274" r:id="rId8"/>
    <p:sldId id="260" r:id="rId9"/>
    <p:sldId id="273" r:id="rId10"/>
    <p:sldId id="262" r:id="rId11"/>
    <p:sldId id="276" r:id="rId12"/>
    <p:sldId id="261" r:id="rId13"/>
    <p:sldId id="280" r:id="rId14"/>
    <p:sldId id="266" r:id="rId15"/>
    <p:sldId id="272" r:id="rId16"/>
    <p:sldId id="263" r:id="rId17"/>
    <p:sldId id="277" r:id="rId18"/>
    <p:sldId id="264" r:id="rId19"/>
    <p:sldId id="278" r:id="rId20"/>
    <p:sldId id="265" r:id="rId21"/>
    <p:sldId id="279"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h7KmbcELAhh9XySwVgEV7hoFqR3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945" autoAdjust="0"/>
  </p:normalViewPr>
  <p:slideViewPr>
    <p:cSldViewPr snapToGrid="0">
      <p:cViewPr varScale="1">
        <p:scale>
          <a:sx n="76" d="100"/>
          <a:sy n="76" d="100"/>
        </p:scale>
        <p:origin x="91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l-NL"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a:t>Bron (foto): https://natuurwijzer.naturalis.nl/leerobjecten/diversiteit-van-vogeleieren</a:t>
            </a:r>
            <a:endParaRPr/>
          </a:p>
        </p:txBody>
      </p:sp>
      <p:sp>
        <p:nvSpPr>
          <p:cNvPr id="131" name="Google Shape;13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dirty="0"/>
              <a:t>Bron (foto): https://natuurwijzer.naturalis.nl/leerobjecten/diversiteit-van-vogeleieren</a:t>
            </a:r>
            <a:endParaRPr dirty="0"/>
          </a:p>
        </p:txBody>
      </p:sp>
      <p:sp>
        <p:nvSpPr>
          <p:cNvPr id="131" name="Google Shape;13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11</a:t>
            </a:fld>
            <a:endParaRPr/>
          </a:p>
        </p:txBody>
      </p:sp>
    </p:spTree>
    <p:extLst>
      <p:ext uri="{BB962C8B-B14F-4D97-AF65-F5344CB8AC3E}">
        <p14:creationId xmlns:p14="http://schemas.microsoft.com/office/powerpoint/2010/main" val="2779003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NL" dirty="0"/>
              <a:t>Bron (duif geluid): https://www.youtube.com/watch?v=fhT46LkWNGw</a:t>
            </a:r>
            <a:endParaRPr dirty="0"/>
          </a:p>
        </p:txBody>
      </p:sp>
      <p:sp>
        <p:nvSpPr>
          <p:cNvPr id="121" name="Google Shape;1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NL" dirty="0"/>
              <a:t>Bron (merel geluid): https://www.youtube.com/watch?v=ZEc3-FTun6w</a:t>
            </a:r>
          </a:p>
          <a:p>
            <a:pPr marL="0" lvl="0" indent="0" algn="l" rtl="0">
              <a:spcBef>
                <a:spcPts val="0"/>
              </a:spcBef>
              <a:spcAft>
                <a:spcPts val="0"/>
              </a:spcAft>
              <a:buNone/>
            </a:pPr>
            <a:r>
              <a:rPr lang="nl-NL" dirty="0"/>
              <a:t>Bron (ekster geluid): https://www.youtube.com/watch?v=WWU8BNtxCCM</a:t>
            </a:r>
            <a:endParaRPr dirty="0"/>
          </a:p>
        </p:txBody>
      </p:sp>
      <p:sp>
        <p:nvSpPr>
          <p:cNvPr id="121" name="Google Shape;1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3584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d7d881e44b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d7d881e44b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gd7d881e44b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NL"/>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d7d881e44b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d7d881e44b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NL" dirty="0"/>
              <a:t>Vrouwtjes zitten uren lang stil op het nest om de eieren uit te broeden. Dan is een schutkleur wel zo handig, zodat roofdieren hen niet zien zitten. Baby eendjes vallen ook liever niet op. Zij zijn namelijk een makkelijke prooi, omdat ze klein en nog niet zo sterk zijn.</a:t>
            </a:r>
            <a:endParaRPr dirty="0"/>
          </a:p>
        </p:txBody>
      </p:sp>
      <p:sp>
        <p:nvSpPr>
          <p:cNvPr id="166" name="Google Shape;166;gd7d881e44b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NL"/>
              <a:t>15</a:t>
            </a:fld>
            <a:endParaRPr/>
          </a:p>
        </p:txBody>
      </p:sp>
    </p:spTree>
    <p:extLst>
      <p:ext uri="{BB962C8B-B14F-4D97-AF65-F5344CB8AC3E}">
        <p14:creationId xmlns:p14="http://schemas.microsoft.com/office/powerpoint/2010/main" val="2311064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dirty="0"/>
              <a:t>Bron (koekoeksklok): https://www.youtube.com/watch?v=0TjWfaLN0h0</a:t>
            </a:r>
          </a:p>
          <a:p>
            <a:pPr marL="0" lvl="0" indent="0" algn="l" rtl="0">
              <a:spcBef>
                <a:spcPts val="0"/>
              </a:spcBef>
              <a:spcAft>
                <a:spcPts val="0"/>
              </a:spcAft>
              <a:buNone/>
            </a:pPr>
            <a:endParaRPr dirty="0"/>
          </a:p>
        </p:txBody>
      </p:sp>
      <p:sp>
        <p:nvSpPr>
          <p:cNvPr id="138" name="Google Shape;13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NL" dirty="0"/>
              <a:t>Bron (koekoek):</a:t>
            </a:r>
            <a:r>
              <a:rPr lang="nl-NL" dirty="0" err="1"/>
              <a:t>https</a:t>
            </a:r>
            <a:r>
              <a:rPr lang="nl-NL" dirty="0"/>
              <a:t>://www.youtube.com/watch?v=CpuBPOjbubg </a:t>
            </a:r>
          </a:p>
        </p:txBody>
      </p:sp>
      <p:sp>
        <p:nvSpPr>
          <p:cNvPr id="138" name="Google Shape;13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6873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d7d881e44b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d7d881e44b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gd7d881e44b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NL"/>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d7d881e44b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d7d881e44b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NL" dirty="0"/>
              <a:t>Een meerkoet is te herkennen aan zijn witte snavel. Een waterhoen heeft namelijk een </a:t>
            </a:r>
            <a:r>
              <a:rPr lang="nl-NL"/>
              <a:t>rode snavel. </a:t>
            </a:r>
            <a:endParaRPr/>
          </a:p>
        </p:txBody>
      </p:sp>
      <p:sp>
        <p:nvSpPr>
          <p:cNvPr id="149" name="Google Shape;149;gd7d881e44b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NL"/>
              <a:t>19</a:t>
            </a:fld>
            <a:endParaRPr/>
          </a:p>
        </p:txBody>
      </p:sp>
    </p:spTree>
    <p:extLst>
      <p:ext uri="{BB962C8B-B14F-4D97-AF65-F5344CB8AC3E}">
        <p14:creationId xmlns:p14="http://schemas.microsoft.com/office/powerpoint/2010/main" val="1908422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d7d881e44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d7d881e44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d7d881e44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NL"/>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d7d881e44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d7d881e44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d7d881e44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NL"/>
              <a:t>21</a:t>
            </a:fld>
            <a:endParaRPr/>
          </a:p>
        </p:txBody>
      </p:sp>
    </p:spTree>
    <p:extLst>
      <p:ext uri="{BB962C8B-B14F-4D97-AF65-F5344CB8AC3E}">
        <p14:creationId xmlns:p14="http://schemas.microsoft.com/office/powerpoint/2010/main" val="4288677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NL" dirty="0"/>
              <a:t>De koolmees is te herkennen aan zijn zwarte kop en de zwarte streep over zijn borst. De pimpelmees is te herkennen aan zijn blauwe kleur (die de koolmees niet heeft). Ook heeft de pimpelmees geen zwarte streep op zijn borst. </a:t>
            </a:r>
            <a:endParaRPr dirty="0"/>
          </a:p>
        </p:txBody>
      </p:sp>
      <p:sp>
        <p:nvSpPr>
          <p:cNvPr id="92" name="Google Shape;9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9950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3386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9556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a:t>Bron (foto): https://www.naturetoday.com/intl/nl/nature-reports/message/?msg=24240#:~:text=De%20ekster%20herkent%20zichzelf%20w%C3%A9l,zult%20zien%2C%20is%20de%20ekster.</a:t>
            </a:r>
            <a:endParaRPr/>
          </a:p>
        </p:txBody>
      </p:sp>
      <p:sp>
        <p:nvSpPr>
          <p:cNvPr id="114" name="Google Shape;11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a:t>Bron (foto): https://www.naturetoday.com/intl/nl/nature-reports/message/?msg=24240#:~:text=De%20ekster%20herkent%20zichzelf%20w%C3%A9l,zult%20zien%2C%20is%20de%20ekster.</a:t>
            </a:r>
            <a:endParaRPr/>
          </a:p>
        </p:txBody>
      </p:sp>
      <p:sp>
        <p:nvSpPr>
          <p:cNvPr id="114" name="Google Shape;11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9</a:t>
            </a:fld>
            <a:endParaRPr/>
          </a:p>
        </p:txBody>
      </p:sp>
    </p:spTree>
    <p:extLst>
      <p:ext uri="{BB962C8B-B14F-4D97-AF65-F5344CB8AC3E}">
        <p14:creationId xmlns:p14="http://schemas.microsoft.com/office/powerpoint/2010/main" val="2875650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nl-NL"/>
              <a:t>Klik om stijl te bewerken</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endParaRPr lang="nl-NL"/>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l-NL"/>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marL="0" lvl="0" indent="0" algn="r" rtl="0">
              <a:spcBef>
                <a:spcPts val="0"/>
              </a:spcBef>
              <a:spcAft>
                <a:spcPts val="0"/>
              </a:spcAft>
              <a:buNone/>
            </a:pPr>
            <a:fld id="{00000000-1234-1234-1234-123412341234}" type="slidenum">
              <a:rPr lang="nl-NL" smtClean="0"/>
              <a:t>‹nr.›</a:t>
            </a:fld>
            <a:endParaRPr lang="nl-NL"/>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6088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‹nr.›</a:t>
            </a:fld>
            <a:endParaRPr lang="nl-NL"/>
          </a:p>
        </p:txBody>
      </p:sp>
    </p:spTree>
    <p:extLst>
      <p:ext uri="{BB962C8B-B14F-4D97-AF65-F5344CB8AC3E}">
        <p14:creationId xmlns:p14="http://schemas.microsoft.com/office/powerpoint/2010/main" val="2443534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‹nr.›</a:t>
            </a:fld>
            <a:endParaRPr lang="nl-NL"/>
          </a:p>
        </p:txBody>
      </p:sp>
    </p:spTree>
    <p:extLst>
      <p:ext uri="{BB962C8B-B14F-4D97-AF65-F5344CB8AC3E}">
        <p14:creationId xmlns:p14="http://schemas.microsoft.com/office/powerpoint/2010/main" val="967310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‹nr.›</a:t>
            </a:fld>
            <a:endParaRPr lang="nl-NL"/>
          </a:p>
        </p:txBody>
      </p:sp>
    </p:spTree>
    <p:extLst>
      <p:ext uri="{BB962C8B-B14F-4D97-AF65-F5344CB8AC3E}">
        <p14:creationId xmlns:p14="http://schemas.microsoft.com/office/powerpoint/2010/main" val="3449475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nl-NL"/>
              <a:t>Klik om stijl te bewerken</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‹nr.›</a:t>
            </a:fld>
            <a:endParaRPr lang="nl-NL"/>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2099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‹nr.›</a:t>
            </a:fld>
            <a:endParaRPr lang="nl-NL"/>
          </a:p>
        </p:txBody>
      </p:sp>
    </p:spTree>
    <p:extLst>
      <p:ext uri="{BB962C8B-B14F-4D97-AF65-F5344CB8AC3E}">
        <p14:creationId xmlns:p14="http://schemas.microsoft.com/office/powerpoint/2010/main" val="1984174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‹nr.›</a:t>
            </a:fld>
            <a:endParaRPr lang="nl-NL"/>
          </a:p>
        </p:txBody>
      </p:sp>
    </p:spTree>
    <p:extLst>
      <p:ext uri="{BB962C8B-B14F-4D97-AF65-F5344CB8AC3E}">
        <p14:creationId xmlns:p14="http://schemas.microsoft.com/office/powerpoint/2010/main" val="310551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‹nr.›</a:t>
            </a:fld>
            <a:endParaRPr lang="nl-NL"/>
          </a:p>
        </p:txBody>
      </p:sp>
    </p:spTree>
    <p:extLst>
      <p:ext uri="{BB962C8B-B14F-4D97-AF65-F5344CB8AC3E}">
        <p14:creationId xmlns:p14="http://schemas.microsoft.com/office/powerpoint/2010/main" val="1760811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‹nr.›</a:t>
            </a:fld>
            <a:endParaRPr lang="nl-NL"/>
          </a:p>
        </p:txBody>
      </p:sp>
    </p:spTree>
    <p:extLst>
      <p:ext uri="{BB962C8B-B14F-4D97-AF65-F5344CB8AC3E}">
        <p14:creationId xmlns:p14="http://schemas.microsoft.com/office/powerpoint/2010/main" val="3908134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nl-NL"/>
              <a:t>Klik om stijl te bewerken</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‹nr.›</a:t>
            </a:fld>
            <a:endParaRPr lang="nl-NL"/>
          </a:p>
        </p:txBody>
      </p:sp>
    </p:spTree>
    <p:extLst>
      <p:ext uri="{BB962C8B-B14F-4D97-AF65-F5344CB8AC3E}">
        <p14:creationId xmlns:p14="http://schemas.microsoft.com/office/powerpoint/2010/main" val="2472212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nl-NL"/>
              <a:t>Klik om stijl te bewerken</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nl-NL" smtClean="0"/>
              <a:t>‹nr.›</a:t>
            </a:fld>
            <a:endParaRPr lang="nl-NL"/>
          </a:p>
        </p:txBody>
      </p:sp>
    </p:spTree>
    <p:extLst>
      <p:ext uri="{BB962C8B-B14F-4D97-AF65-F5344CB8AC3E}">
        <p14:creationId xmlns:p14="http://schemas.microsoft.com/office/powerpoint/2010/main" val="138408417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endParaRPr lang="nl-NL"/>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nl-NL"/>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marL="0" lvl="0" indent="0" algn="r" rtl="0">
              <a:spcBef>
                <a:spcPts val="0"/>
              </a:spcBef>
              <a:spcAft>
                <a:spcPts val="0"/>
              </a:spcAft>
              <a:buNone/>
            </a:pPr>
            <a:fld id="{00000000-1234-1234-1234-123412341234}" type="slidenum">
              <a:rPr lang="nl-NL" smtClean="0"/>
              <a:t>‹nr.›</a:t>
            </a:fld>
            <a:endParaRPr lang="nl-NL"/>
          </a:p>
        </p:txBody>
      </p:sp>
    </p:spTree>
    <p:extLst>
      <p:ext uri="{BB962C8B-B14F-4D97-AF65-F5344CB8AC3E}">
        <p14:creationId xmlns:p14="http://schemas.microsoft.com/office/powerpoint/2010/main" val="37163869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3.jpeg"/><Relationship Id="rId3" Type="http://schemas.microsoft.com/office/2007/relationships/media" Target="../media/media3.mp3"/><Relationship Id="rId7" Type="http://schemas.openxmlformats.org/officeDocument/2006/relationships/image" Target="../media/image1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1.jpeg"/><Relationship Id="rId5" Type="http://schemas.openxmlformats.org/officeDocument/2006/relationships/notesSlide" Target="../notesSlides/notesSlide13.xml"/><Relationship Id="rId4" Type="http://schemas.openxmlformats.org/officeDocument/2006/relationships/slideLayout" Target="../slideLayouts/slideLayout2.xml"/><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hyperlink" Target="https://pixabay.com/photos/black-ducks-ducklings-bird-water-2429165/"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2.xml"/><Relationship Id="rId7" Type="http://schemas.openxmlformats.org/officeDocument/2006/relationships/image" Target="../media/image20.jpe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6.xml"/><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20.jpe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7"/>
        <p:cNvGrpSpPr/>
        <p:nvPr/>
      </p:nvGrpSpPr>
      <p:grpSpPr>
        <a:xfrm>
          <a:off x="0" y="0"/>
          <a:ext cx="0" cy="0"/>
          <a:chOff x="0" y="0"/>
          <a:chExt cx="0" cy="0"/>
        </a:xfrm>
      </p:grpSpPr>
      <p:cxnSp>
        <p:nvCxnSpPr>
          <p:cNvPr id="102" name="Straight Connector 101">
            <a:extLst>
              <a:ext uri="{FF2B5EF4-FFF2-40B4-BE49-F238E27FC236}">
                <a16:creationId xmlns:a16="http://schemas.microsoft.com/office/drawing/2014/main" id="{63FED537-3AF1-4C36-9904-77B6A54D27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88" name="Google Shape;88;p1"/>
          <p:cNvSpPr txBox="1">
            <a:spLocks noGrp="1"/>
          </p:cNvSpPr>
          <p:nvPr>
            <p:ph type="ctrTitle"/>
          </p:nvPr>
        </p:nvSpPr>
        <p:spPr>
          <a:xfrm>
            <a:off x="1109980" y="4208424"/>
            <a:ext cx="9966960" cy="1325880"/>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6000"/>
              <a:buFont typeface="Calibri"/>
              <a:buNone/>
            </a:pPr>
            <a:r>
              <a:rPr lang="nl-NL" sz="6600" dirty="0"/>
              <a:t>De grote vogelquiz</a:t>
            </a:r>
          </a:p>
        </p:txBody>
      </p:sp>
      <p:sp>
        <p:nvSpPr>
          <p:cNvPr id="89" name="Google Shape;89;p1"/>
          <p:cNvSpPr txBox="1">
            <a:spLocks noGrp="1"/>
          </p:cNvSpPr>
          <p:nvPr>
            <p:ph type="subTitle" idx="1"/>
          </p:nvPr>
        </p:nvSpPr>
        <p:spPr>
          <a:xfrm>
            <a:off x="1709530" y="5598293"/>
            <a:ext cx="8767860" cy="553690"/>
          </a:xfrm>
          <a:prstGeom prst="rect">
            <a:avLst/>
          </a:prstGeom>
        </p:spPr>
        <p:txBody>
          <a:bodyPr spcFirstLastPara="1" lIns="91425" tIns="45700" rIns="91425" bIns="45700" anchorCtr="0">
            <a:noAutofit/>
          </a:bodyPr>
          <a:lstStyle/>
          <a:p>
            <a:pPr marL="0" lvl="0" indent="0" rtl="0">
              <a:spcBef>
                <a:spcPts val="0"/>
              </a:spcBef>
              <a:spcAft>
                <a:spcPts val="600"/>
              </a:spcAft>
              <a:buClr>
                <a:schemeClr val="dk1"/>
              </a:buClr>
              <a:buSzPts val="2400"/>
              <a:buNone/>
            </a:pPr>
            <a:r>
              <a:rPr lang="nl-NL" sz="3600" dirty="0"/>
              <a:t>Wat weet jij van vogels?</a:t>
            </a:r>
          </a:p>
        </p:txBody>
      </p:sp>
      <p:pic>
        <p:nvPicPr>
          <p:cNvPr id="91" name="Picture 90" descr="Holenuil die grappig in de camera kijkt">
            <a:extLst>
              <a:ext uri="{FF2B5EF4-FFF2-40B4-BE49-F238E27FC236}">
                <a16:creationId xmlns:a16="http://schemas.microsoft.com/office/drawing/2014/main" id="{0D23A5ED-D7DD-4549-966F-3BF76FC4645C}"/>
              </a:ext>
            </a:extLst>
          </p:cNvPr>
          <p:cNvPicPr>
            <a:picLocks noChangeAspect="1"/>
          </p:cNvPicPr>
          <p:nvPr/>
        </p:nvPicPr>
        <p:blipFill rotWithShape="1">
          <a:blip r:embed="rId3"/>
          <a:srcRect t="21848" r="1" b="31877"/>
          <a:stretch/>
        </p:blipFill>
        <p:spPr>
          <a:xfrm>
            <a:off x="243840" y="256540"/>
            <a:ext cx="11704320" cy="376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89">
                                            <p:txEl>
                                              <p:pRg st="0" end="0"/>
                                            </p:txEl>
                                          </p:spTgt>
                                        </p:tgtEl>
                                        <p:attrNameLst>
                                          <p:attrName>style.visibility</p:attrName>
                                        </p:attrNameLst>
                                      </p:cBhvr>
                                      <p:to>
                                        <p:strVal val="visible"/>
                                      </p:to>
                                    </p:set>
                                    <p:animEffect transition="in" filter="fade">
                                      <p:cBhvr>
                                        <p:cTn id="7" dur="400"/>
                                        <p:tgtEl>
                                          <p:spTgt spid="89">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88"/>
                                        </p:tgtEl>
                                        <p:attrNameLst>
                                          <p:attrName>style.visibility</p:attrName>
                                        </p:attrNameLst>
                                      </p:cBhvr>
                                      <p:to>
                                        <p:strVal val="visible"/>
                                      </p:to>
                                    </p:set>
                                    <p:animEffect transition="in" filter="fade">
                                      <p:cBhvr>
                                        <p:cTn id="10" dur="4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32"/>
        <p:cNvGrpSpPr/>
        <p:nvPr/>
      </p:nvGrpSpPr>
      <p:grpSpPr>
        <a:xfrm>
          <a:off x="0" y="0"/>
          <a:ext cx="0" cy="0"/>
          <a:chOff x="0" y="0"/>
          <a:chExt cx="0" cy="0"/>
        </a:xfrm>
      </p:grpSpPr>
      <p:sp>
        <p:nvSpPr>
          <p:cNvPr id="133" name="Google Shape;133;p7"/>
          <p:cNvSpPr txBox="1">
            <a:spLocks noGrp="1"/>
          </p:cNvSpPr>
          <p:nvPr>
            <p:ph type="title"/>
          </p:nvPr>
        </p:nvSpPr>
        <p:spPr>
          <a:xfrm>
            <a:off x="1143001" y="1070335"/>
            <a:ext cx="6231834" cy="1443269"/>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nl-NL" dirty="0"/>
              <a:t>Van wie zijn deze eieren?</a:t>
            </a:r>
          </a:p>
        </p:txBody>
      </p:sp>
      <p:sp>
        <p:nvSpPr>
          <p:cNvPr id="134" name="Google Shape;134;p7"/>
          <p:cNvSpPr txBox="1">
            <a:spLocks noGrp="1"/>
          </p:cNvSpPr>
          <p:nvPr>
            <p:ph idx="1"/>
          </p:nvPr>
        </p:nvSpPr>
        <p:spPr>
          <a:xfrm>
            <a:off x="1143002" y="2546430"/>
            <a:ext cx="5084178" cy="3549570"/>
          </a:xfrm>
          <a:prstGeom prst="rect">
            <a:avLst/>
          </a:prstGeom>
        </p:spPr>
        <p:txBody>
          <a:bodyPr spcFirstLastPara="1" lIns="91425" tIns="45700" rIns="91425" bIns="45700" anchorCtr="0">
            <a:normAutofit/>
          </a:bodyPr>
          <a:lstStyle/>
          <a:p>
            <a:pPr marL="228600" lvl="0" indent="-228600" rtl="0">
              <a:spcBef>
                <a:spcPts val="0"/>
              </a:spcBef>
              <a:spcAft>
                <a:spcPts val="0"/>
              </a:spcAft>
              <a:buClr>
                <a:schemeClr val="dk1"/>
              </a:buClr>
              <a:buSzPts val="2800"/>
              <a:buChar char="•"/>
            </a:pPr>
            <a:r>
              <a:rPr lang="nl-NL" sz="2400" dirty="0"/>
              <a:t>Ekster</a:t>
            </a:r>
          </a:p>
          <a:p>
            <a:pPr marL="228600" lvl="0" indent="-228600" rtl="0">
              <a:spcBef>
                <a:spcPts val="1000"/>
              </a:spcBef>
              <a:spcAft>
                <a:spcPts val="0"/>
              </a:spcAft>
              <a:buClr>
                <a:schemeClr val="dk1"/>
              </a:buClr>
              <a:buSzPts val="2800"/>
              <a:buChar char="•"/>
            </a:pPr>
            <a:r>
              <a:rPr lang="nl-NL" sz="2400" dirty="0"/>
              <a:t>Merel</a:t>
            </a:r>
          </a:p>
          <a:p>
            <a:pPr marL="228600" lvl="0" indent="-228600" rtl="0">
              <a:spcBef>
                <a:spcPts val="1000"/>
              </a:spcBef>
              <a:spcAft>
                <a:spcPts val="0"/>
              </a:spcAft>
              <a:buClr>
                <a:schemeClr val="dk1"/>
              </a:buClr>
              <a:buSzPts val="2800"/>
              <a:buChar char="•"/>
            </a:pPr>
            <a:r>
              <a:rPr lang="nl-NL" sz="2400" dirty="0"/>
              <a:t>Kip</a:t>
            </a:r>
          </a:p>
          <a:p>
            <a:pPr marL="228600" lvl="0" indent="-50800" rtl="0">
              <a:spcBef>
                <a:spcPts val="1000"/>
              </a:spcBef>
              <a:spcAft>
                <a:spcPts val="0"/>
              </a:spcAft>
              <a:buClr>
                <a:schemeClr val="dk1"/>
              </a:buClr>
              <a:buSzPts val="2800"/>
              <a:buNone/>
            </a:pPr>
            <a:endParaRPr lang="nl-NL" sz="1800" dirty="0"/>
          </a:p>
        </p:txBody>
      </p:sp>
      <p:pic>
        <p:nvPicPr>
          <p:cNvPr id="135" name="Google Shape;135;p7" descr="Eieren van de merel (Turdus merula) en de kip (Gallus gallus domesticus)"/>
          <p:cNvPicPr preferRelativeResize="0"/>
          <p:nvPr/>
        </p:nvPicPr>
        <p:blipFill rotWithShape="1">
          <a:blip r:embed="rId3"/>
          <a:srcRect l="4974" r="55456" b="1"/>
          <a:stretch/>
        </p:blipFill>
        <p:spPr>
          <a:xfrm>
            <a:off x="7265504" y="1358357"/>
            <a:ext cx="4291263" cy="4141286"/>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32"/>
        <p:cNvGrpSpPr/>
        <p:nvPr/>
      </p:nvGrpSpPr>
      <p:grpSpPr>
        <a:xfrm>
          <a:off x="0" y="0"/>
          <a:ext cx="0" cy="0"/>
          <a:chOff x="0" y="0"/>
          <a:chExt cx="0" cy="0"/>
        </a:xfrm>
      </p:grpSpPr>
      <p:pic>
        <p:nvPicPr>
          <p:cNvPr id="3074" name="Picture 2" descr="Witte eieren van de kerkuil (Tyto alba) en blauw eieren van de ekster (Pica pica)">
            <a:extLst>
              <a:ext uri="{FF2B5EF4-FFF2-40B4-BE49-F238E27FC236}">
                <a16:creationId xmlns:a16="http://schemas.microsoft.com/office/drawing/2014/main" id="{4D2F9214-4392-4021-B5D9-42361C8462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672" t="31274" r="2353" b="11503"/>
          <a:stretch/>
        </p:blipFill>
        <p:spPr bwMode="auto">
          <a:xfrm>
            <a:off x="8313139" y="240145"/>
            <a:ext cx="3646837" cy="2130552"/>
          </a:xfrm>
          <a:prstGeom prst="rect">
            <a:avLst/>
          </a:prstGeom>
          <a:noFill/>
          <a:extLst>
            <a:ext uri="{909E8E84-426E-40DD-AFC4-6F175D3DCCD1}">
              <a14:hiddenFill xmlns:a14="http://schemas.microsoft.com/office/drawing/2010/main">
                <a:solidFill>
                  <a:srgbClr val="FFFFFF"/>
                </a:solidFill>
              </a14:hiddenFill>
            </a:ext>
          </a:extLst>
        </p:spPr>
      </p:pic>
      <p:pic>
        <p:nvPicPr>
          <p:cNvPr id="135" name="Google Shape;135;p7" descr="Eieren van de merel (Turdus merula) en de kip (Gallus gallus domesticus)"/>
          <p:cNvPicPr preferRelativeResize="0"/>
          <p:nvPr/>
        </p:nvPicPr>
        <p:blipFill rotWithShape="1">
          <a:blip r:embed="rId4"/>
          <a:srcRect l="358" t="10692" r="52969" b="16596"/>
          <a:stretch/>
        </p:blipFill>
        <p:spPr>
          <a:xfrm>
            <a:off x="8313139" y="2370697"/>
            <a:ext cx="3646837" cy="2130552"/>
          </a:xfrm>
          <a:prstGeom prst="rect">
            <a:avLst/>
          </a:prstGeom>
          <a:noFill/>
        </p:spPr>
      </p:pic>
      <p:pic>
        <p:nvPicPr>
          <p:cNvPr id="3076" name="Picture 4" descr="Eieren van de merel (Turdus merula) en de kip (Gallus gallus domesticus)">
            <a:extLst>
              <a:ext uri="{FF2B5EF4-FFF2-40B4-BE49-F238E27FC236}">
                <a16:creationId xmlns:a16="http://schemas.microsoft.com/office/drawing/2014/main" id="{BD78BE2F-09FF-4534-A1EA-45199D423B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082" t="19886" r="5085" b="13698"/>
          <a:stretch/>
        </p:blipFill>
        <p:spPr bwMode="auto">
          <a:xfrm>
            <a:off x="8313139" y="4501250"/>
            <a:ext cx="3646837" cy="2120530"/>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133;p7">
            <a:extLst>
              <a:ext uri="{FF2B5EF4-FFF2-40B4-BE49-F238E27FC236}">
                <a16:creationId xmlns:a16="http://schemas.microsoft.com/office/drawing/2014/main" id="{90E0AA0A-8302-4F81-9F4E-5D1E1AA83C65}"/>
              </a:ext>
            </a:extLst>
          </p:cNvPr>
          <p:cNvSpPr txBox="1">
            <a:spLocks noGrp="1"/>
          </p:cNvSpPr>
          <p:nvPr>
            <p:ph type="title"/>
          </p:nvPr>
        </p:nvSpPr>
        <p:spPr>
          <a:xfrm>
            <a:off x="1143001" y="1070335"/>
            <a:ext cx="6231834" cy="1443269"/>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nl-NL" dirty="0"/>
              <a:t>Van wie zijn deze eieren?</a:t>
            </a:r>
          </a:p>
        </p:txBody>
      </p:sp>
      <p:sp>
        <p:nvSpPr>
          <p:cNvPr id="17" name="Google Shape;134;p7">
            <a:extLst>
              <a:ext uri="{FF2B5EF4-FFF2-40B4-BE49-F238E27FC236}">
                <a16:creationId xmlns:a16="http://schemas.microsoft.com/office/drawing/2014/main" id="{0769665B-4202-4CC8-9CE0-EC8203FD734A}"/>
              </a:ext>
            </a:extLst>
          </p:cNvPr>
          <p:cNvSpPr txBox="1">
            <a:spLocks noGrp="1"/>
          </p:cNvSpPr>
          <p:nvPr>
            <p:ph idx="1"/>
          </p:nvPr>
        </p:nvSpPr>
        <p:spPr>
          <a:xfrm>
            <a:off x="1143002" y="2546430"/>
            <a:ext cx="7066720" cy="3549570"/>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2800"/>
              <a:buNone/>
            </a:pPr>
            <a:r>
              <a:rPr lang="nl-NL" sz="2400" dirty="0"/>
              <a:t> </a:t>
            </a:r>
          </a:p>
          <a:p>
            <a:pPr marL="228600" lvl="0" indent="-228600" rtl="0">
              <a:spcBef>
                <a:spcPts val="1000"/>
              </a:spcBef>
              <a:spcAft>
                <a:spcPts val="0"/>
              </a:spcAft>
              <a:buClr>
                <a:schemeClr val="dk1"/>
              </a:buClr>
              <a:buSzPts val="2800"/>
              <a:buChar char="•"/>
            </a:pPr>
            <a:r>
              <a:rPr lang="nl-NL" sz="2400" dirty="0"/>
              <a:t>Merel</a:t>
            </a:r>
          </a:p>
          <a:p>
            <a:pPr marL="0" lvl="0" indent="0" rtl="0">
              <a:spcBef>
                <a:spcPts val="1000"/>
              </a:spcBef>
              <a:spcAft>
                <a:spcPts val="0"/>
              </a:spcAft>
              <a:buClr>
                <a:schemeClr val="dk1"/>
              </a:buClr>
              <a:buSzPts val="2800"/>
              <a:buNone/>
            </a:pPr>
            <a:endParaRPr lang="nl-NL" sz="2400" dirty="0"/>
          </a:p>
          <a:p>
            <a:pPr marL="0" lvl="0" indent="0" rtl="0">
              <a:spcBef>
                <a:spcPts val="1000"/>
              </a:spcBef>
              <a:spcAft>
                <a:spcPts val="0"/>
              </a:spcAft>
              <a:buClr>
                <a:schemeClr val="dk1"/>
              </a:buClr>
              <a:buSzPts val="2800"/>
              <a:buNone/>
            </a:pPr>
            <a:r>
              <a:rPr lang="nl-NL" sz="2400" dirty="0"/>
              <a:t>De eieren van een merel zijn groen met kleine vlekjes. </a:t>
            </a:r>
          </a:p>
          <a:p>
            <a:pPr marL="0" lvl="0" indent="0" rtl="0">
              <a:spcBef>
                <a:spcPts val="1000"/>
              </a:spcBef>
              <a:spcAft>
                <a:spcPts val="0"/>
              </a:spcAft>
              <a:buClr>
                <a:schemeClr val="dk1"/>
              </a:buClr>
              <a:buSzPts val="2800"/>
              <a:buNone/>
            </a:pPr>
            <a:r>
              <a:rPr lang="nl-NL" sz="2400" dirty="0"/>
              <a:t>De eieren van een ekster zijn blauw, net zoals zijn veren</a:t>
            </a:r>
          </a:p>
          <a:p>
            <a:pPr marL="0" lvl="0" indent="0" rtl="0">
              <a:spcBef>
                <a:spcPts val="1000"/>
              </a:spcBef>
              <a:spcAft>
                <a:spcPts val="0"/>
              </a:spcAft>
              <a:buClr>
                <a:schemeClr val="dk1"/>
              </a:buClr>
              <a:buSzPts val="2800"/>
              <a:buNone/>
            </a:pPr>
            <a:r>
              <a:rPr lang="nl-NL" sz="2400" dirty="0"/>
              <a:t>En kippeneieren ken je vast wel, deze zijn wit of beige. </a:t>
            </a:r>
          </a:p>
          <a:p>
            <a:pPr marL="228600" lvl="0" indent="-50800" rtl="0">
              <a:spcBef>
                <a:spcPts val="1000"/>
              </a:spcBef>
              <a:spcAft>
                <a:spcPts val="0"/>
              </a:spcAft>
              <a:buClr>
                <a:schemeClr val="dk1"/>
              </a:buClr>
              <a:buSzPts val="2800"/>
              <a:buNone/>
            </a:pPr>
            <a:endParaRPr lang="nl-NL" sz="1800" dirty="0"/>
          </a:p>
        </p:txBody>
      </p:sp>
    </p:spTree>
    <p:extLst>
      <p:ext uri="{BB962C8B-B14F-4D97-AF65-F5344CB8AC3E}">
        <p14:creationId xmlns:p14="http://schemas.microsoft.com/office/powerpoint/2010/main" val="3563843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22"/>
        <p:cNvGrpSpPr/>
        <p:nvPr/>
      </p:nvGrpSpPr>
      <p:grpSpPr>
        <a:xfrm>
          <a:off x="0" y="0"/>
          <a:ext cx="0" cy="0"/>
          <a:chOff x="0" y="0"/>
          <a:chExt cx="0" cy="0"/>
        </a:xfrm>
      </p:grpSpPr>
      <p:sp>
        <p:nvSpPr>
          <p:cNvPr id="123" name="Google Shape;123;p2"/>
          <p:cNvSpPr txBox="1">
            <a:spLocks noGrp="1"/>
          </p:cNvSpPr>
          <p:nvPr>
            <p:ph type="title"/>
          </p:nvPr>
        </p:nvSpPr>
        <p:spPr>
          <a:xfrm>
            <a:off x="4441783" y="609600"/>
            <a:ext cx="6693061" cy="1356360"/>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nl-NL" dirty="0"/>
              <a:t>Welk dier hoor je hier?</a:t>
            </a:r>
          </a:p>
        </p:txBody>
      </p:sp>
      <p:pic>
        <p:nvPicPr>
          <p:cNvPr id="127" name="Google Shape;127;p2" descr="Afbeelding met grond, buiten, vogel, zwart&#10;&#10;Automatisch gegenereerde beschrijving"/>
          <p:cNvPicPr preferRelativeResize="0"/>
          <p:nvPr/>
        </p:nvPicPr>
        <p:blipFill rotWithShape="1">
          <a:blip r:embed="rId5"/>
          <a:srcRect t="1590" r="-1" b="10886"/>
          <a:stretch/>
        </p:blipFill>
        <p:spPr>
          <a:xfrm>
            <a:off x="223336" y="249572"/>
            <a:ext cx="3646837" cy="2130552"/>
          </a:xfrm>
          <a:prstGeom prst="rect">
            <a:avLst/>
          </a:prstGeom>
          <a:noFill/>
        </p:spPr>
      </p:pic>
      <p:pic>
        <p:nvPicPr>
          <p:cNvPr id="125" name="Google Shape;125;p2" descr="Afbeelding met gras, buiten, zwart, staand&#10;&#10;Automatisch gegenereerde beschrijving"/>
          <p:cNvPicPr preferRelativeResize="0"/>
          <p:nvPr/>
        </p:nvPicPr>
        <p:blipFill rotWithShape="1">
          <a:blip r:embed="rId6"/>
          <a:srcRect t="7346" r="1" b="16848"/>
          <a:stretch/>
        </p:blipFill>
        <p:spPr>
          <a:xfrm>
            <a:off x="223336" y="4486812"/>
            <a:ext cx="3646837" cy="2130552"/>
          </a:xfrm>
          <a:prstGeom prst="rect">
            <a:avLst/>
          </a:prstGeom>
          <a:noFill/>
        </p:spPr>
      </p:pic>
      <p:pic>
        <p:nvPicPr>
          <p:cNvPr id="126" name="Google Shape;126;p2" descr="Afbeelding met vogel, hoendervogel, buiten, duif&#10;&#10;Automatisch gegenereerde beschrijving"/>
          <p:cNvPicPr preferRelativeResize="0"/>
          <p:nvPr/>
        </p:nvPicPr>
        <p:blipFill rotWithShape="1">
          <a:blip r:embed="rId7"/>
          <a:srcRect t="4087" r="-1" b="8801"/>
          <a:stretch/>
        </p:blipFill>
        <p:spPr>
          <a:xfrm>
            <a:off x="223335" y="2366282"/>
            <a:ext cx="3646837" cy="2120530"/>
          </a:xfrm>
          <a:prstGeom prst="rect">
            <a:avLst/>
          </a:prstGeom>
          <a:noFill/>
        </p:spPr>
      </p:pic>
      <p:sp>
        <p:nvSpPr>
          <p:cNvPr id="124" name="Google Shape;124;p2"/>
          <p:cNvSpPr txBox="1">
            <a:spLocks noGrp="1"/>
          </p:cNvSpPr>
          <p:nvPr>
            <p:ph idx="1"/>
          </p:nvPr>
        </p:nvSpPr>
        <p:spPr>
          <a:xfrm>
            <a:off x="4441783" y="2057400"/>
            <a:ext cx="6693061" cy="4038600"/>
          </a:xfrm>
          <a:prstGeom prst="rect">
            <a:avLst/>
          </a:prstGeom>
        </p:spPr>
        <p:txBody>
          <a:bodyPr spcFirstLastPara="1" lIns="91425" tIns="45700" rIns="91425" bIns="45700" anchorCtr="0">
            <a:normAutofit/>
          </a:bodyPr>
          <a:lstStyle/>
          <a:p>
            <a:pPr marL="228600" lvl="0" indent="-228600" rtl="0">
              <a:spcBef>
                <a:spcPts val="0"/>
              </a:spcBef>
              <a:spcAft>
                <a:spcPts val="0"/>
              </a:spcAft>
              <a:buClr>
                <a:schemeClr val="dk1"/>
              </a:buClr>
              <a:buSzPts val="2800"/>
              <a:buChar char="•"/>
            </a:pPr>
            <a:r>
              <a:rPr lang="nl-NL" sz="2400" dirty="0"/>
              <a:t>Merel</a:t>
            </a:r>
          </a:p>
          <a:p>
            <a:pPr marL="228600" lvl="0" indent="-228600" rtl="0">
              <a:spcBef>
                <a:spcPts val="1000"/>
              </a:spcBef>
              <a:spcAft>
                <a:spcPts val="0"/>
              </a:spcAft>
              <a:buClr>
                <a:schemeClr val="dk1"/>
              </a:buClr>
              <a:buSzPts val="2800"/>
              <a:buChar char="•"/>
            </a:pPr>
            <a:r>
              <a:rPr lang="nl-NL" sz="2400" dirty="0"/>
              <a:t>Duif</a:t>
            </a:r>
          </a:p>
          <a:p>
            <a:pPr marL="228600" lvl="0" indent="-228600" rtl="0">
              <a:spcBef>
                <a:spcPts val="1000"/>
              </a:spcBef>
              <a:spcAft>
                <a:spcPts val="0"/>
              </a:spcAft>
              <a:buClr>
                <a:schemeClr val="dk1"/>
              </a:buClr>
              <a:buSzPts val="2800"/>
              <a:buChar char="•"/>
            </a:pPr>
            <a:r>
              <a:rPr lang="nl-NL" sz="2400" dirty="0"/>
              <a:t>Ekster</a:t>
            </a:r>
          </a:p>
          <a:p>
            <a:pPr marL="0" lvl="0" indent="0" rtl="0">
              <a:spcBef>
                <a:spcPts val="1000"/>
              </a:spcBef>
              <a:spcAft>
                <a:spcPts val="0"/>
              </a:spcAft>
              <a:buClr>
                <a:schemeClr val="dk1"/>
              </a:buClr>
              <a:buSzPts val="2800"/>
              <a:buNone/>
            </a:pPr>
            <a:endParaRPr lang="nl-NL" dirty="0"/>
          </a:p>
          <a:p>
            <a:pPr marL="228600" lvl="0" indent="-50800" rtl="0">
              <a:spcBef>
                <a:spcPts val="1000"/>
              </a:spcBef>
              <a:spcAft>
                <a:spcPts val="0"/>
              </a:spcAft>
              <a:buClr>
                <a:schemeClr val="dk1"/>
              </a:buClr>
              <a:buSzPts val="2800"/>
              <a:buNone/>
            </a:pPr>
            <a:endParaRPr lang="nl-NL" dirty="0"/>
          </a:p>
        </p:txBody>
      </p:sp>
      <p:pic>
        <p:nvPicPr>
          <p:cNvPr id="2" name="wood-pigeon-call">
            <a:hlinkClick r:id="" action="ppaction://media"/>
            <a:extLst>
              <a:ext uri="{FF2B5EF4-FFF2-40B4-BE49-F238E27FC236}">
                <a16:creationId xmlns:a16="http://schemas.microsoft.com/office/drawing/2014/main" id="{28B68468-4210-4DC2-B866-FB0EB3A0F6E3}"/>
              </a:ext>
            </a:extLst>
          </p:cNvPr>
          <p:cNvPicPr>
            <a:picLocks noChangeAspect="1"/>
          </p:cNvPicPr>
          <p:nvPr>
            <a:audioFile r:link="rId1"/>
            <p:extLst>
              <p:ext uri="{DAA4B4D4-6D71-4841-9C94-3DE7FCFB9230}">
                <p14:media xmlns:p14="http://schemas.microsoft.com/office/powerpoint/2010/main" r:embed="rId2">
                  <p14:trim end="28052.3469"/>
                </p14:media>
              </p:ext>
            </p:extLst>
          </p:nvPr>
        </p:nvPicPr>
        <p:blipFill>
          <a:blip r:embed="rId8"/>
          <a:stretch>
            <a:fillRect/>
          </a:stretch>
        </p:blipFill>
        <p:spPr>
          <a:xfrm>
            <a:off x="9571383" y="4241390"/>
            <a:ext cx="1320125" cy="1320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
          <p:cNvSpPr txBox="1">
            <a:spLocks noGrp="1"/>
          </p:cNvSpPr>
          <p:nvPr>
            <p:ph type="title"/>
          </p:nvPr>
        </p:nvSpPr>
        <p:spPr>
          <a:xfrm>
            <a:off x="4441783" y="609600"/>
            <a:ext cx="6693061" cy="1356360"/>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nl-NL" dirty="0"/>
              <a:t>Welk dier hoor je hier?</a:t>
            </a:r>
          </a:p>
        </p:txBody>
      </p:sp>
      <p:pic>
        <p:nvPicPr>
          <p:cNvPr id="127" name="Google Shape;127;p2" descr="Afbeelding met grond, buiten, vogel, zwart&#10;&#10;Automatisch gegenereerde beschrijving"/>
          <p:cNvPicPr preferRelativeResize="0"/>
          <p:nvPr/>
        </p:nvPicPr>
        <p:blipFill rotWithShape="1">
          <a:blip r:embed="rId6"/>
          <a:srcRect t="1590" r="-1" b="10886"/>
          <a:stretch/>
        </p:blipFill>
        <p:spPr>
          <a:xfrm>
            <a:off x="223336" y="240145"/>
            <a:ext cx="3646837" cy="2130552"/>
          </a:xfrm>
          <a:prstGeom prst="rect">
            <a:avLst/>
          </a:prstGeom>
          <a:noFill/>
        </p:spPr>
      </p:pic>
      <p:pic>
        <p:nvPicPr>
          <p:cNvPr id="125" name="Google Shape;125;p2" descr="Afbeelding met gras, buiten, zwart, staand&#10;&#10;Automatisch gegenereerde beschrijving"/>
          <p:cNvPicPr preferRelativeResize="0"/>
          <p:nvPr/>
        </p:nvPicPr>
        <p:blipFill rotWithShape="1">
          <a:blip r:embed="rId7"/>
          <a:srcRect t="7346" r="1" b="16848"/>
          <a:stretch/>
        </p:blipFill>
        <p:spPr>
          <a:xfrm>
            <a:off x="223336" y="4485353"/>
            <a:ext cx="3646837" cy="2130552"/>
          </a:xfrm>
          <a:prstGeom prst="rect">
            <a:avLst/>
          </a:prstGeom>
          <a:noFill/>
        </p:spPr>
      </p:pic>
      <p:pic>
        <p:nvPicPr>
          <p:cNvPr id="126" name="Google Shape;126;p2" descr="Afbeelding met vogel, hoendervogel, buiten, duif&#10;&#10;Automatisch gegenereerde beschrijving"/>
          <p:cNvPicPr preferRelativeResize="0"/>
          <p:nvPr/>
        </p:nvPicPr>
        <p:blipFill rotWithShape="1">
          <a:blip r:embed="rId8"/>
          <a:srcRect t="4087" r="-1" b="8801"/>
          <a:stretch/>
        </p:blipFill>
        <p:spPr>
          <a:xfrm>
            <a:off x="223336" y="2366811"/>
            <a:ext cx="3646837" cy="2120530"/>
          </a:xfrm>
          <a:prstGeom prst="rect">
            <a:avLst/>
          </a:prstGeom>
          <a:noFill/>
        </p:spPr>
      </p:pic>
      <p:sp>
        <p:nvSpPr>
          <p:cNvPr id="124" name="Google Shape;124;p2"/>
          <p:cNvSpPr txBox="1">
            <a:spLocks noGrp="1"/>
          </p:cNvSpPr>
          <p:nvPr>
            <p:ph idx="1"/>
          </p:nvPr>
        </p:nvSpPr>
        <p:spPr>
          <a:xfrm>
            <a:off x="4441783" y="2057400"/>
            <a:ext cx="6693061" cy="4038600"/>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2800"/>
              <a:buNone/>
            </a:pPr>
            <a:r>
              <a:rPr lang="nl-NL" sz="2400" dirty="0"/>
              <a:t> </a:t>
            </a:r>
          </a:p>
          <a:p>
            <a:pPr marL="228600" lvl="0" indent="-228600" rtl="0">
              <a:spcBef>
                <a:spcPts val="1000"/>
              </a:spcBef>
              <a:spcAft>
                <a:spcPts val="0"/>
              </a:spcAft>
              <a:buClr>
                <a:schemeClr val="dk1"/>
              </a:buClr>
              <a:buSzPts val="2800"/>
              <a:buChar char="•"/>
            </a:pPr>
            <a:r>
              <a:rPr lang="nl-NL" sz="2400" dirty="0"/>
              <a:t>Duif</a:t>
            </a:r>
          </a:p>
          <a:p>
            <a:pPr marL="0" lvl="0" indent="0" rtl="0">
              <a:spcBef>
                <a:spcPts val="1000"/>
              </a:spcBef>
              <a:spcAft>
                <a:spcPts val="0"/>
              </a:spcAft>
              <a:buClr>
                <a:schemeClr val="dk1"/>
              </a:buClr>
              <a:buSzPts val="2800"/>
              <a:buNone/>
            </a:pPr>
            <a:endParaRPr lang="nl-NL" sz="2400" dirty="0"/>
          </a:p>
          <a:p>
            <a:pPr marL="0" lvl="0" indent="0" rtl="0">
              <a:spcBef>
                <a:spcPts val="1000"/>
              </a:spcBef>
              <a:spcAft>
                <a:spcPts val="0"/>
              </a:spcAft>
              <a:buClr>
                <a:schemeClr val="dk1"/>
              </a:buClr>
              <a:buSzPts val="2800"/>
              <a:buNone/>
            </a:pPr>
            <a:r>
              <a:rPr lang="nl-NL" sz="2400" dirty="0"/>
              <a:t>Het geluid dat je hoorde was een duif.</a:t>
            </a:r>
          </a:p>
          <a:p>
            <a:pPr marL="0" lvl="0" indent="0" rtl="0">
              <a:spcBef>
                <a:spcPts val="1000"/>
              </a:spcBef>
              <a:spcAft>
                <a:spcPts val="0"/>
              </a:spcAft>
              <a:buClr>
                <a:schemeClr val="dk1"/>
              </a:buClr>
              <a:buSzPts val="2800"/>
              <a:buNone/>
            </a:pPr>
            <a:endParaRPr lang="nl-NL" sz="2400" dirty="0"/>
          </a:p>
          <a:p>
            <a:pPr marL="0" lvl="0" indent="0" rtl="0">
              <a:spcBef>
                <a:spcPts val="1000"/>
              </a:spcBef>
              <a:spcAft>
                <a:spcPts val="0"/>
              </a:spcAft>
              <a:buClr>
                <a:schemeClr val="dk1"/>
              </a:buClr>
              <a:buSzPts val="2800"/>
              <a:buNone/>
            </a:pPr>
            <a:r>
              <a:rPr lang="nl-NL" sz="2400" dirty="0"/>
              <a:t>Een merel maakt dit geluid:</a:t>
            </a:r>
          </a:p>
          <a:p>
            <a:pPr marL="0" lvl="0" indent="0" rtl="0">
              <a:spcBef>
                <a:spcPts val="1000"/>
              </a:spcBef>
              <a:spcAft>
                <a:spcPts val="0"/>
              </a:spcAft>
              <a:buClr>
                <a:schemeClr val="dk1"/>
              </a:buClr>
              <a:buSzPts val="2800"/>
              <a:buNone/>
            </a:pPr>
            <a:r>
              <a:rPr lang="nl-NL" sz="2400" dirty="0"/>
              <a:t> </a:t>
            </a:r>
          </a:p>
          <a:p>
            <a:pPr marL="0" lvl="0" indent="0" rtl="0">
              <a:spcBef>
                <a:spcPts val="1000"/>
              </a:spcBef>
              <a:spcAft>
                <a:spcPts val="0"/>
              </a:spcAft>
              <a:buClr>
                <a:schemeClr val="dk1"/>
              </a:buClr>
              <a:buSzPts val="2800"/>
              <a:buNone/>
            </a:pPr>
            <a:r>
              <a:rPr lang="nl-NL" sz="2400" dirty="0"/>
              <a:t>En een ekster deze: </a:t>
            </a:r>
          </a:p>
          <a:p>
            <a:pPr marL="0" lvl="0" indent="0" rtl="0">
              <a:spcBef>
                <a:spcPts val="1000"/>
              </a:spcBef>
              <a:spcAft>
                <a:spcPts val="0"/>
              </a:spcAft>
              <a:buClr>
                <a:schemeClr val="dk1"/>
              </a:buClr>
              <a:buSzPts val="2800"/>
              <a:buNone/>
            </a:pPr>
            <a:endParaRPr lang="nl-NL" dirty="0"/>
          </a:p>
          <a:p>
            <a:pPr marL="228600" lvl="0" indent="-50800" rtl="0">
              <a:spcBef>
                <a:spcPts val="1000"/>
              </a:spcBef>
              <a:spcAft>
                <a:spcPts val="0"/>
              </a:spcAft>
              <a:buClr>
                <a:schemeClr val="dk1"/>
              </a:buClr>
              <a:buSzPts val="2800"/>
              <a:buNone/>
            </a:pPr>
            <a:endParaRPr lang="nl-NL" dirty="0"/>
          </a:p>
        </p:txBody>
      </p:sp>
      <p:pic>
        <p:nvPicPr>
          <p:cNvPr id="2" name="het-songfestival-van-de-merel">
            <a:hlinkClick r:id="" action="ppaction://media"/>
            <a:extLst>
              <a:ext uri="{FF2B5EF4-FFF2-40B4-BE49-F238E27FC236}">
                <a16:creationId xmlns:a16="http://schemas.microsoft.com/office/drawing/2014/main" id="{E871CB20-521B-4AFE-BE4B-7EC965E926A1}"/>
              </a:ext>
            </a:extLst>
          </p:cNvPr>
          <p:cNvPicPr>
            <a:picLocks noChangeAspect="1"/>
          </p:cNvPicPr>
          <p:nvPr>
            <a:audioFile r:link="rId1"/>
            <p:extLst>
              <p:ext uri="{DAA4B4D4-6D71-4841-9C94-3DE7FCFB9230}">
                <p14:media xmlns:p14="http://schemas.microsoft.com/office/powerpoint/2010/main" r:embed="rId2">
                  <p14:trim st="29602" end="163827.8775"/>
                </p14:media>
              </p:ext>
            </p:extLst>
          </p:nvPr>
        </p:nvPicPr>
        <p:blipFill>
          <a:blip r:embed="rId9"/>
          <a:stretch>
            <a:fillRect/>
          </a:stretch>
        </p:blipFill>
        <p:spPr>
          <a:xfrm>
            <a:off x="8197160" y="4327525"/>
            <a:ext cx="487363" cy="487363"/>
          </a:xfrm>
          <a:prstGeom prst="rect">
            <a:avLst/>
          </a:prstGeom>
        </p:spPr>
      </p:pic>
      <p:pic>
        <p:nvPicPr>
          <p:cNvPr id="3" name="schreeuwende-eksters-om-430h-in-de-ochtend">
            <a:hlinkClick r:id="" action="ppaction://media"/>
            <a:extLst>
              <a:ext uri="{FF2B5EF4-FFF2-40B4-BE49-F238E27FC236}">
                <a16:creationId xmlns:a16="http://schemas.microsoft.com/office/drawing/2014/main" id="{E4C936DA-7F8D-4778-915D-80B7E431CD77}"/>
              </a:ext>
            </a:extLst>
          </p:cNvPr>
          <p:cNvPicPr>
            <a:picLocks noChangeAspect="1"/>
          </p:cNvPicPr>
          <p:nvPr>
            <a:audioFile r:link="rId1"/>
            <p:extLst>
              <p:ext uri="{DAA4B4D4-6D71-4841-9C94-3DE7FCFB9230}">
                <p14:media xmlns:p14="http://schemas.microsoft.com/office/powerpoint/2010/main" r:embed="rId3">
                  <p14:trim st="4298" end="147038.2448"/>
                </p14:media>
              </p:ext>
            </p:extLst>
          </p:nvPr>
        </p:nvPicPr>
        <p:blipFill>
          <a:blip r:embed="rId9"/>
          <a:stretch>
            <a:fillRect/>
          </a:stretch>
        </p:blipFill>
        <p:spPr>
          <a:xfrm>
            <a:off x="7153551" y="5231986"/>
            <a:ext cx="487363" cy="487363"/>
          </a:xfrm>
          <a:prstGeom prst="rect">
            <a:avLst/>
          </a:prstGeom>
        </p:spPr>
      </p:pic>
    </p:spTree>
    <p:extLst>
      <p:ext uri="{BB962C8B-B14F-4D97-AF65-F5344CB8AC3E}">
        <p14:creationId xmlns:p14="http://schemas.microsoft.com/office/powerpoint/2010/main" val="161544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6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9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67"/>
        <p:cNvGrpSpPr/>
        <p:nvPr/>
      </p:nvGrpSpPr>
      <p:grpSpPr>
        <a:xfrm>
          <a:off x="0" y="0"/>
          <a:ext cx="0" cy="0"/>
          <a:chOff x="0" y="0"/>
          <a:chExt cx="0" cy="0"/>
        </a:xfrm>
      </p:grpSpPr>
      <p:sp>
        <p:nvSpPr>
          <p:cNvPr id="168" name="Google Shape;168;gd7d881e44b_0_17"/>
          <p:cNvSpPr txBox="1">
            <a:spLocks noGrp="1"/>
          </p:cNvSpPr>
          <p:nvPr>
            <p:ph type="title"/>
          </p:nvPr>
        </p:nvSpPr>
        <p:spPr>
          <a:xfrm>
            <a:off x="1143001" y="1070335"/>
            <a:ext cx="5199926" cy="1443269"/>
          </a:xfrm>
          <a:prstGeom prst="rect">
            <a:avLst/>
          </a:prstGeom>
        </p:spPr>
        <p:txBody>
          <a:bodyPr spcFirstLastPara="1" lIns="91425" tIns="45700" rIns="91425" bIns="45700" anchorCtr="0">
            <a:normAutofit/>
          </a:bodyPr>
          <a:lstStyle/>
          <a:p>
            <a:pPr marL="0" lvl="0" indent="0" rtl="0">
              <a:spcBef>
                <a:spcPts val="0"/>
              </a:spcBef>
              <a:spcAft>
                <a:spcPts val="0"/>
              </a:spcAft>
              <a:buNone/>
            </a:pPr>
            <a:r>
              <a:rPr lang="nl-NL" dirty="0"/>
              <a:t>Op de foto zie je een eend. Dit is een…</a:t>
            </a:r>
          </a:p>
        </p:txBody>
      </p:sp>
      <p:pic>
        <p:nvPicPr>
          <p:cNvPr id="1028" name="Picture 4">
            <a:extLst>
              <a:ext uri="{FF2B5EF4-FFF2-40B4-BE49-F238E27FC236}">
                <a16:creationId xmlns:a16="http://schemas.microsoft.com/office/drawing/2014/main" id="{8F78EC6E-54BD-404F-92FF-057AE03FCE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028" r="15592" b="1"/>
          <a:stretch/>
        </p:blipFill>
        <p:spPr bwMode="auto">
          <a:xfrm>
            <a:off x="6636743" y="1238487"/>
            <a:ext cx="4741120" cy="4493060"/>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24;p2">
            <a:extLst>
              <a:ext uri="{FF2B5EF4-FFF2-40B4-BE49-F238E27FC236}">
                <a16:creationId xmlns:a16="http://schemas.microsoft.com/office/drawing/2014/main" id="{0ADF0CAF-2E1E-46E1-9A2D-191E095BA58F}"/>
              </a:ext>
            </a:extLst>
          </p:cNvPr>
          <p:cNvSpPr txBox="1">
            <a:spLocks/>
          </p:cNvSpPr>
          <p:nvPr/>
        </p:nvSpPr>
        <p:spPr>
          <a:xfrm>
            <a:off x="1143001" y="2601797"/>
            <a:ext cx="6693061" cy="3503629"/>
          </a:xfrm>
          <a:prstGeom prst="rect">
            <a:avLst/>
          </a:prstGeom>
        </p:spPr>
        <p:txBody>
          <a:bodyPr spcFirstLastPara="1" vert="horz" lIns="91425" tIns="45700" rIns="91425" bIns="45700" rtlCol="0" anchorCtr="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indent="-228600">
              <a:spcBef>
                <a:spcPts val="0"/>
              </a:spcBef>
              <a:buClr>
                <a:schemeClr val="dk1"/>
              </a:buClr>
              <a:buSzPts val="2800"/>
            </a:pPr>
            <a:r>
              <a:rPr lang="nl-NL" sz="2400" dirty="0"/>
              <a:t>… mannetje</a:t>
            </a:r>
          </a:p>
          <a:p>
            <a:pPr indent="-228600">
              <a:spcBef>
                <a:spcPts val="1000"/>
              </a:spcBef>
              <a:buClr>
                <a:schemeClr val="dk1"/>
              </a:buClr>
              <a:buSzPts val="2800"/>
            </a:pPr>
            <a:r>
              <a:rPr lang="nl-NL" sz="2400" dirty="0"/>
              <a:t>… vrouwtje</a:t>
            </a:r>
          </a:p>
          <a:p>
            <a:pPr indent="-228600">
              <a:spcBef>
                <a:spcPts val="1000"/>
              </a:spcBef>
              <a:buClr>
                <a:schemeClr val="dk1"/>
              </a:buClr>
              <a:buSzPts val="2800"/>
            </a:pPr>
            <a:r>
              <a:rPr lang="nl-NL" sz="2400" dirty="0"/>
              <a:t>… een baby </a:t>
            </a:r>
          </a:p>
          <a:p>
            <a:pPr marL="0" indent="0">
              <a:spcBef>
                <a:spcPts val="1000"/>
              </a:spcBef>
              <a:buClr>
                <a:schemeClr val="dk1"/>
              </a:buClr>
              <a:buSzPts val="2800"/>
              <a:buFont typeface="Corbel" pitchFamily="34" charset="0"/>
              <a:buNone/>
            </a:pPr>
            <a:endParaRPr lang="nl-NL" sz="2400" dirty="0"/>
          </a:p>
          <a:p>
            <a:pPr indent="-50800">
              <a:spcBef>
                <a:spcPts val="1000"/>
              </a:spcBef>
              <a:buClr>
                <a:schemeClr val="dk1"/>
              </a:buClr>
              <a:buSzPts val="2800"/>
              <a:buFont typeface="Corbel" pitchFamily="34" charset="0"/>
              <a:buNone/>
            </a:pPr>
            <a:endParaRPr lang="nl-NL"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67"/>
        <p:cNvGrpSpPr/>
        <p:nvPr/>
      </p:nvGrpSpPr>
      <p:grpSpPr>
        <a:xfrm>
          <a:off x="0" y="0"/>
          <a:ext cx="0" cy="0"/>
          <a:chOff x="0" y="0"/>
          <a:chExt cx="0" cy="0"/>
        </a:xfrm>
      </p:grpSpPr>
      <p:sp>
        <p:nvSpPr>
          <p:cNvPr id="168" name="Google Shape;168;gd7d881e44b_0_17"/>
          <p:cNvSpPr txBox="1">
            <a:spLocks noGrp="1"/>
          </p:cNvSpPr>
          <p:nvPr>
            <p:ph type="title"/>
          </p:nvPr>
        </p:nvSpPr>
        <p:spPr>
          <a:xfrm>
            <a:off x="1143000" y="609600"/>
            <a:ext cx="6693061" cy="1356360"/>
          </a:xfrm>
          <a:prstGeom prst="rect">
            <a:avLst/>
          </a:prstGeom>
        </p:spPr>
        <p:txBody>
          <a:bodyPr spcFirstLastPara="1" vert="horz" lIns="91440" tIns="45720" rIns="91440" bIns="45720" rtlCol="0" anchor="ctr" anchorCtr="0">
            <a:normAutofit/>
          </a:bodyPr>
          <a:lstStyle/>
          <a:p>
            <a:pPr marL="0" lvl="0" indent="0">
              <a:spcAft>
                <a:spcPts val="0"/>
              </a:spcAft>
            </a:pPr>
            <a:r>
              <a:rPr lang="en-US"/>
              <a:t>Op de foto zie je een eend. Dit is een…</a:t>
            </a:r>
          </a:p>
        </p:txBody>
      </p:sp>
      <p:pic>
        <p:nvPicPr>
          <p:cNvPr id="3" name="Afbeelding 2" descr="Afbeelding met vogel, watervogel, water, buiten&#10;&#10;Automatisch gegenereerde beschrijving">
            <a:extLst>
              <a:ext uri="{FF2B5EF4-FFF2-40B4-BE49-F238E27FC236}">
                <a16:creationId xmlns:a16="http://schemas.microsoft.com/office/drawing/2014/main" id="{8BAC33D2-8BBB-48C4-B6BF-F018925C8D0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16411" b="4"/>
          <a:stretch/>
        </p:blipFill>
        <p:spPr>
          <a:xfrm>
            <a:off x="8310622" y="3835716"/>
            <a:ext cx="3646837" cy="2781164"/>
          </a:xfrm>
          <a:prstGeom prst="rect">
            <a:avLst/>
          </a:prstGeom>
        </p:spPr>
      </p:pic>
      <p:pic>
        <p:nvPicPr>
          <p:cNvPr id="5" name="Picture 2" descr="Wilde eend">
            <a:extLst>
              <a:ext uri="{FF2B5EF4-FFF2-40B4-BE49-F238E27FC236}">
                <a16:creationId xmlns:a16="http://schemas.microsoft.com/office/drawing/2014/main" id="{14F47398-7C32-425F-B7A6-AFFD817736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1195"/>
          <a:stretch/>
        </p:blipFill>
        <p:spPr bwMode="auto">
          <a:xfrm>
            <a:off x="8310622" y="231693"/>
            <a:ext cx="3646837" cy="3603276"/>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24;p2">
            <a:extLst>
              <a:ext uri="{FF2B5EF4-FFF2-40B4-BE49-F238E27FC236}">
                <a16:creationId xmlns:a16="http://schemas.microsoft.com/office/drawing/2014/main" id="{4DF1B3FD-51F8-408B-8FD3-5AA24950CD25}"/>
              </a:ext>
            </a:extLst>
          </p:cNvPr>
          <p:cNvSpPr txBox="1">
            <a:spLocks/>
          </p:cNvSpPr>
          <p:nvPr/>
        </p:nvSpPr>
        <p:spPr>
          <a:xfrm>
            <a:off x="1143001" y="2601797"/>
            <a:ext cx="6693061" cy="3503629"/>
          </a:xfrm>
          <a:prstGeom prst="rect">
            <a:avLst/>
          </a:prstGeom>
        </p:spPr>
        <p:txBody>
          <a:bodyPr spcFirstLastPara="1" vert="horz" lIns="91425" tIns="45700" rIns="91425" bIns="45700" rtlCol="0" anchorCtr="0">
            <a:normAutofit fontScale="92500" lnSpcReduction="2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indent="-228600">
              <a:spcBef>
                <a:spcPts val="0"/>
              </a:spcBef>
              <a:buClr>
                <a:schemeClr val="dk1"/>
              </a:buClr>
              <a:buSzPts val="2800"/>
            </a:pPr>
            <a:r>
              <a:rPr lang="nl-NL" sz="2600" dirty="0"/>
              <a:t>… mannetje</a:t>
            </a:r>
          </a:p>
          <a:p>
            <a:pPr marL="0" indent="0">
              <a:spcBef>
                <a:spcPts val="1000"/>
              </a:spcBef>
              <a:buClr>
                <a:schemeClr val="dk1"/>
              </a:buClr>
              <a:buSzPts val="2800"/>
              <a:buFont typeface="Corbel" pitchFamily="34" charset="0"/>
              <a:buNone/>
            </a:pPr>
            <a:endParaRPr lang="nl-NL" sz="2600" dirty="0"/>
          </a:p>
          <a:p>
            <a:pPr marL="0" indent="0">
              <a:spcBef>
                <a:spcPts val="1000"/>
              </a:spcBef>
              <a:spcAft>
                <a:spcPts val="1200"/>
              </a:spcAft>
              <a:buNone/>
            </a:pPr>
            <a:r>
              <a:rPr lang="nl-NL" sz="2600" dirty="0"/>
              <a:t>Mannelijke eenden zijn te herkennen aan hun glanzende, groene kop. </a:t>
            </a:r>
          </a:p>
          <a:p>
            <a:pPr marL="0" indent="0">
              <a:spcBef>
                <a:spcPts val="1000"/>
              </a:spcBef>
              <a:spcAft>
                <a:spcPts val="1200"/>
              </a:spcAft>
              <a:buNone/>
            </a:pPr>
            <a:r>
              <a:rPr lang="nl-NL" sz="2600" dirty="0"/>
              <a:t>Vrouwelijke eenden hebben een bruine schutkleur, zodat ze niet opvallen voor roofdieren. </a:t>
            </a:r>
          </a:p>
          <a:p>
            <a:pPr marL="0" indent="0">
              <a:spcBef>
                <a:spcPts val="1000"/>
              </a:spcBef>
              <a:spcAft>
                <a:spcPts val="1200"/>
              </a:spcAft>
              <a:buNone/>
            </a:pPr>
            <a:r>
              <a:rPr lang="nl-NL" sz="2600" dirty="0"/>
              <a:t>Baby eenden zijn te herkennen aan de pluizige donsveren en hebben net als hun moeder een bruine kleur.</a:t>
            </a:r>
          </a:p>
          <a:p>
            <a:pPr marL="0" indent="0">
              <a:spcBef>
                <a:spcPts val="1000"/>
              </a:spcBef>
              <a:buClr>
                <a:schemeClr val="dk1"/>
              </a:buClr>
              <a:buSzPts val="2800"/>
              <a:buFont typeface="Corbel" pitchFamily="34" charset="0"/>
              <a:buNone/>
            </a:pPr>
            <a:endParaRPr lang="nl-NL" dirty="0"/>
          </a:p>
          <a:p>
            <a:pPr indent="-50800">
              <a:spcBef>
                <a:spcPts val="1000"/>
              </a:spcBef>
              <a:buClr>
                <a:schemeClr val="dk1"/>
              </a:buClr>
              <a:buSzPts val="2800"/>
              <a:buFont typeface="Corbel" pitchFamily="34" charset="0"/>
              <a:buNone/>
            </a:pPr>
            <a:endParaRPr lang="nl-NL" dirty="0"/>
          </a:p>
        </p:txBody>
      </p:sp>
    </p:spTree>
    <p:extLst>
      <p:ext uri="{BB962C8B-B14F-4D97-AF65-F5344CB8AC3E}">
        <p14:creationId xmlns:p14="http://schemas.microsoft.com/office/powerpoint/2010/main" val="2446587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39"/>
        <p:cNvGrpSpPr/>
        <p:nvPr/>
      </p:nvGrpSpPr>
      <p:grpSpPr>
        <a:xfrm>
          <a:off x="0" y="0"/>
          <a:ext cx="0" cy="0"/>
          <a:chOff x="0" y="0"/>
          <a:chExt cx="0" cy="0"/>
        </a:xfrm>
      </p:grpSpPr>
      <p:sp>
        <p:nvSpPr>
          <p:cNvPr id="86" name="Rectangle 85">
            <a:extLst>
              <a:ext uri="{FF2B5EF4-FFF2-40B4-BE49-F238E27FC236}">
                <a16:creationId xmlns:a16="http://schemas.microsoft.com/office/drawing/2014/main" id="{DA93081D-985B-459F-932C-0B0C8B95D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9" name="Google Shape;142;p8">
            <a:extLst>
              <a:ext uri="{FF2B5EF4-FFF2-40B4-BE49-F238E27FC236}">
                <a16:creationId xmlns:a16="http://schemas.microsoft.com/office/drawing/2014/main" id="{CB3F85A7-2DB0-4300-B68E-490B8470EC0D}"/>
              </a:ext>
            </a:extLst>
          </p:cNvPr>
          <p:cNvPicPr preferRelativeResize="0"/>
          <p:nvPr/>
        </p:nvPicPr>
        <p:blipFill rotWithShape="1">
          <a:blip r:embed="rId5">
            <a:alphaModFix/>
          </a:blip>
          <a:srcRect/>
          <a:stretch/>
        </p:blipFill>
        <p:spPr>
          <a:xfrm>
            <a:off x="9374708" y="3177541"/>
            <a:ext cx="2581072" cy="3429000"/>
          </a:xfrm>
          <a:prstGeom prst="rect">
            <a:avLst/>
          </a:prstGeom>
          <a:noFill/>
          <a:ln>
            <a:noFill/>
          </a:ln>
        </p:spPr>
      </p:pic>
      <p:sp>
        <p:nvSpPr>
          <p:cNvPr id="140" name="Google Shape;140;p8"/>
          <p:cNvSpPr txBox="1">
            <a:spLocks noGrp="1"/>
          </p:cNvSpPr>
          <p:nvPr>
            <p:ph type="title"/>
          </p:nvPr>
        </p:nvSpPr>
        <p:spPr>
          <a:xfrm>
            <a:off x="6106704" y="713297"/>
            <a:ext cx="5364444" cy="1356360"/>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nl-NL" dirty="0"/>
              <a:t>Welk vogelgeluid maakt deze klok?</a:t>
            </a:r>
          </a:p>
        </p:txBody>
      </p:sp>
      <p:pic>
        <p:nvPicPr>
          <p:cNvPr id="145" name="Google Shape;145;p8"/>
          <p:cNvPicPr preferRelativeResize="0"/>
          <p:nvPr/>
        </p:nvPicPr>
        <p:blipFill rotWithShape="1">
          <a:blip r:embed="rId6"/>
          <a:srcRect l="17780" r="8924" b="-3"/>
          <a:stretch/>
        </p:blipFill>
        <p:spPr>
          <a:xfrm>
            <a:off x="697031" y="728472"/>
            <a:ext cx="2370794" cy="2748253"/>
          </a:xfrm>
          <a:prstGeom prst="rect">
            <a:avLst/>
          </a:prstGeom>
          <a:noFill/>
        </p:spPr>
      </p:pic>
      <p:pic>
        <p:nvPicPr>
          <p:cNvPr id="144" name="Google Shape;144;p8"/>
          <p:cNvPicPr preferRelativeResize="0"/>
          <p:nvPr/>
        </p:nvPicPr>
        <p:blipFill rotWithShape="1">
          <a:blip r:embed="rId7"/>
          <a:srcRect l="14788" r="11489" b="2"/>
          <a:stretch/>
        </p:blipFill>
        <p:spPr>
          <a:xfrm>
            <a:off x="3240760" y="728472"/>
            <a:ext cx="2363810" cy="2748253"/>
          </a:xfrm>
          <a:prstGeom prst="rect">
            <a:avLst/>
          </a:prstGeom>
          <a:noFill/>
        </p:spPr>
      </p:pic>
      <p:pic>
        <p:nvPicPr>
          <p:cNvPr id="143" name="Google Shape;143;p8"/>
          <p:cNvPicPr preferRelativeResize="0"/>
          <p:nvPr/>
        </p:nvPicPr>
        <p:blipFill rotWithShape="1">
          <a:blip r:embed="rId8"/>
          <a:srcRect t="3856" r="1" b="18673"/>
          <a:stretch/>
        </p:blipFill>
        <p:spPr>
          <a:xfrm>
            <a:off x="697031" y="3635821"/>
            <a:ext cx="4878269" cy="2519537"/>
          </a:xfrm>
          <a:prstGeom prst="rect">
            <a:avLst/>
          </a:prstGeom>
          <a:noFill/>
        </p:spPr>
      </p:pic>
      <p:sp>
        <p:nvSpPr>
          <p:cNvPr id="141" name="Google Shape;141;p8"/>
          <p:cNvSpPr txBox="1">
            <a:spLocks noGrp="1"/>
          </p:cNvSpPr>
          <p:nvPr>
            <p:ph idx="1"/>
          </p:nvPr>
        </p:nvSpPr>
        <p:spPr>
          <a:xfrm>
            <a:off x="6106703" y="2356701"/>
            <a:ext cx="5364444" cy="3739298"/>
          </a:xfrm>
          <a:prstGeom prst="rect">
            <a:avLst/>
          </a:prstGeom>
        </p:spPr>
        <p:txBody>
          <a:bodyPr spcFirstLastPara="1" lIns="91425" tIns="45700" rIns="91425" bIns="45700" anchorCtr="0">
            <a:normAutofit/>
          </a:bodyPr>
          <a:lstStyle/>
          <a:p>
            <a:pPr marL="228600" lvl="0" indent="-228600" rtl="0">
              <a:spcBef>
                <a:spcPts val="0"/>
              </a:spcBef>
              <a:spcAft>
                <a:spcPts val="0"/>
              </a:spcAft>
              <a:buClr>
                <a:schemeClr val="dk1"/>
              </a:buClr>
              <a:buSzPts val="2800"/>
              <a:buChar char="•"/>
            </a:pPr>
            <a:r>
              <a:rPr lang="nl-NL" sz="2400" dirty="0"/>
              <a:t>Het geluid van een duif</a:t>
            </a:r>
          </a:p>
          <a:p>
            <a:pPr marL="228600" lvl="0" indent="-228600" rtl="0">
              <a:spcBef>
                <a:spcPts val="1000"/>
              </a:spcBef>
              <a:spcAft>
                <a:spcPts val="0"/>
              </a:spcAft>
              <a:buClr>
                <a:schemeClr val="dk1"/>
              </a:buClr>
              <a:buSzPts val="2800"/>
              <a:buChar char="•"/>
            </a:pPr>
            <a:r>
              <a:rPr lang="nl-NL" sz="2400" dirty="0"/>
              <a:t>Het geluid van een koekoek</a:t>
            </a:r>
          </a:p>
          <a:p>
            <a:pPr marL="228600" lvl="0" indent="-228600" rtl="0">
              <a:spcBef>
                <a:spcPts val="1000"/>
              </a:spcBef>
              <a:spcAft>
                <a:spcPts val="0"/>
              </a:spcAft>
              <a:buClr>
                <a:schemeClr val="dk1"/>
              </a:buClr>
              <a:buSzPts val="2800"/>
              <a:buChar char="•"/>
            </a:pPr>
            <a:r>
              <a:rPr lang="nl-NL" sz="2400" dirty="0"/>
              <a:t>Het geluid van een oehoe</a:t>
            </a:r>
          </a:p>
        </p:txBody>
      </p:sp>
      <p:pic>
        <p:nvPicPr>
          <p:cNvPr id="10" name="koekoeksklok-geluid-slaan">
            <a:hlinkClick r:id="" action="ppaction://media"/>
            <a:extLst>
              <a:ext uri="{FF2B5EF4-FFF2-40B4-BE49-F238E27FC236}">
                <a16:creationId xmlns:a16="http://schemas.microsoft.com/office/drawing/2014/main" id="{89D9E721-BE9F-4FAD-BAD1-A4ECEC133348}"/>
              </a:ext>
            </a:extLst>
          </p:cNvPr>
          <p:cNvPicPr>
            <a:picLocks noChangeAspect="1"/>
          </p:cNvPicPr>
          <p:nvPr>
            <a:audioFile r:link="rId1"/>
            <p:extLst>
              <p:ext uri="{DAA4B4D4-6D71-4841-9C94-3DE7FCFB9230}">
                <p14:media xmlns:p14="http://schemas.microsoft.com/office/powerpoint/2010/main" r:embed="rId2">
                  <p14:trim st="11099" end="2242.1428"/>
                </p14:media>
              </p:ext>
            </p:extLst>
          </p:nvPr>
        </p:nvPicPr>
        <p:blipFill>
          <a:blip r:embed="rId9"/>
          <a:stretch>
            <a:fillRect/>
          </a:stretch>
        </p:blipFill>
        <p:spPr>
          <a:xfrm>
            <a:off x="7200528" y="4542212"/>
            <a:ext cx="1080355" cy="10803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9" name="Google Shape;142;p8">
            <a:extLst>
              <a:ext uri="{FF2B5EF4-FFF2-40B4-BE49-F238E27FC236}">
                <a16:creationId xmlns:a16="http://schemas.microsoft.com/office/drawing/2014/main" id="{CB3F85A7-2DB0-4300-B68E-490B8470EC0D}"/>
              </a:ext>
            </a:extLst>
          </p:cNvPr>
          <p:cNvPicPr preferRelativeResize="0"/>
          <p:nvPr/>
        </p:nvPicPr>
        <p:blipFill rotWithShape="1">
          <a:blip r:embed="rId5">
            <a:alphaModFix/>
          </a:blip>
          <a:srcRect/>
          <a:stretch/>
        </p:blipFill>
        <p:spPr>
          <a:xfrm>
            <a:off x="9374708" y="3177541"/>
            <a:ext cx="2581072" cy="3429000"/>
          </a:xfrm>
          <a:prstGeom prst="rect">
            <a:avLst/>
          </a:prstGeom>
          <a:noFill/>
          <a:ln>
            <a:noFill/>
          </a:ln>
        </p:spPr>
      </p:pic>
      <p:sp>
        <p:nvSpPr>
          <p:cNvPr id="140" name="Google Shape;140;p8"/>
          <p:cNvSpPr txBox="1">
            <a:spLocks noGrp="1"/>
          </p:cNvSpPr>
          <p:nvPr>
            <p:ph type="title"/>
          </p:nvPr>
        </p:nvSpPr>
        <p:spPr>
          <a:xfrm>
            <a:off x="6106704" y="713297"/>
            <a:ext cx="5364444" cy="1356360"/>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nl-NL" dirty="0"/>
              <a:t>Welk vogelgeluid maakt deze klok?</a:t>
            </a:r>
          </a:p>
        </p:txBody>
      </p:sp>
      <p:sp>
        <p:nvSpPr>
          <p:cNvPr id="141" name="Google Shape;141;p8"/>
          <p:cNvSpPr txBox="1">
            <a:spLocks noGrp="1"/>
          </p:cNvSpPr>
          <p:nvPr>
            <p:ph idx="1"/>
          </p:nvPr>
        </p:nvSpPr>
        <p:spPr>
          <a:xfrm>
            <a:off x="6106703" y="2356701"/>
            <a:ext cx="5364444" cy="3739298"/>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2800"/>
              <a:buNone/>
            </a:pPr>
            <a:r>
              <a:rPr lang="nl-NL" sz="2400" dirty="0"/>
              <a:t> </a:t>
            </a:r>
          </a:p>
          <a:p>
            <a:pPr marL="228600" lvl="0" indent="-228600" rtl="0">
              <a:spcBef>
                <a:spcPts val="1000"/>
              </a:spcBef>
              <a:spcAft>
                <a:spcPts val="0"/>
              </a:spcAft>
              <a:buClr>
                <a:schemeClr val="dk1"/>
              </a:buClr>
              <a:buSzPts val="2800"/>
              <a:buChar char="•"/>
            </a:pPr>
            <a:r>
              <a:rPr lang="nl-NL" sz="2400" dirty="0"/>
              <a:t>Het geluid van een koekoek</a:t>
            </a:r>
          </a:p>
          <a:p>
            <a:pPr marL="0" lvl="0" indent="0" rtl="0">
              <a:spcBef>
                <a:spcPts val="1000"/>
              </a:spcBef>
              <a:spcAft>
                <a:spcPts val="0"/>
              </a:spcAft>
              <a:buClr>
                <a:schemeClr val="dk1"/>
              </a:buClr>
              <a:buSzPts val="2800"/>
              <a:buNone/>
            </a:pPr>
            <a:endParaRPr lang="nl-NL" sz="2400" dirty="0"/>
          </a:p>
          <a:p>
            <a:pPr marL="0" lvl="0" indent="0" rtl="0">
              <a:spcBef>
                <a:spcPts val="1000"/>
              </a:spcBef>
              <a:spcAft>
                <a:spcPts val="0"/>
              </a:spcAft>
              <a:buClr>
                <a:schemeClr val="dk1"/>
              </a:buClr>
              <a:buSzPts val="2800"/>
              <a:buNone/>
            </a:pPr>
            <a:r>
              <a:rPr lang="nl-NL" sz="2400" dirty="0"/>
              <a:t>Deze klok wordt ook wel </a:t>
            </a:r>
          </a:p>
          <a:p>
            <a:pPr marL="0" lvl="0" indent="0" rtl="0">
              <a:spcBef>
                <a:spcPts val="1000"/>
              </a:spcBef>
              <a:spcAft>
                <a:spcPts val="0"/>
              </a:spcAft>
              <a:buClr>
                <a:schemeClr val="dk1"/>
              </a:buClr>
              <a:buSzPts val="2800"/>
              <a:buNone/>
            </a:pPr>
            <a:r>
              <a:rPr lang="nl-NL" sz="2400" dirty="0"/>
              <a:t>een koekoeksklok </a:t>
            </a:r>
          </a:p>
          <a:p>
            <a:pPr marL="0" lvl="0" indent="0" rtl="0">
              <a:spcBef>
                <a:spcPts val="1000"/>
              </a:spcBef>
              <a:spcAft>
                <a:spcPts val="0"/>
              </a:spcAft>
              <a:buClr>
                <a:schemeClr val="dk1"/>
              </a:buClr>
              <a:buSzPts val="2800"/>
              <a:buNone/>
            </a:pPr>
            <a:r>
              <a:rPr lang="nl-NL" sz="2400" dirty="0"/>
              <a:t>genoemd. Hij heet zo, </a:t>
            </a:r>
          </a:p>
          <a:p>
            <a:pPr marL="0" lvl="0" indent="0" rtl="0">
              <a:spcBef>
                <a:spcPts val="1000"/>
              </a:spcBef>
              <a:spcAft>
                <a:spcPts val="0"/>
              </a:spcAft>
              <a:buClr>
                <a:schemeClr val="dk1"/>
              </a:buClr>
              <a:buSzPts val="2800"/>
              <a:buNone/>
            </a:pPr>
            <a:r>
              <a:rPr lang="nl-NL" sz="2400" dirty="0"/>
              <a:t>omdat hij het geluid van </a:t>
            </a:r>
          </a:p>
          <a:p>
            <a:pPr marL="0" lvl="0" indent="0" rtl="0">
              <a:spcBef>
                <a:spcPts val="1000"/>
              </a:spcBef>
              <a:spcAft>
                <a:spcPts val="0"/>
              </a:spcAft>
              <a:buClr>
                <a:schemeClr val="dk1"/>
              </a:buClr>
              <a:buSzPts val="2800"/>
              <a:buNone/>
            </a:pPr>
            <a:r>
              <a:rPr lang="nl-NL" sz="2400" dirty="0"/>
              <a:t>een koekoek maakt. </a:t>
            </a:r>
          </a:p>
          <a:p>
            <a:pPr marL="0" lvl="0" indent="0" rtl="0">
              <a:spcBef>
                <a:spcPts val="1000"/>
              </a:spcBef>
              <a:spcAft>
                <a:spcPts val="0"/>
              </a:spcAft>
              <a:buClr>
                <a:schemeClr val="dk1"/>
              </a:buClr>
              <a:buSzPts val="2800"/>
              <a:buNone/>
            </a:pPr>
            <a:endParaRPr lang="nl-NL" sz="2400" dirty="0"/>
          </a:p>
        </p:txBody>
      </p:sp>
      <p:pic>
        <p:nvPicPr>
          <p:cNvPr id="10" name="Google Shape;144;p8">
            <a:extLst>
              <a:ext uri="{FF2B5EF4-FFF2-40B4-BE49-F238E27FC236}">
                <a16:creationId xmlns:a16="http://schemas.microsoft.com/office/drawing/2014/main" id="{E9F97C97-6749-442A-91F1-B944EDEDF8AB}"/>
              </a:ext>
            </a:extLst>
          </p:cNvPr>
          <p:cNvPicPr preferRelativeResize="0">
            <a:picLocks noChangeAspect="1"/>
          </p:cNvPicPr>
          <p:nvPr/>
        </p:nvPicPr>
        <p:blipFill rotWithShape="1">
          <a:blip r:embed="rId6"/>
          <a:srcRect l="14788" r="11489" b="2"/>
          <a:stretch/>
        </p:blipFill>
        <p:spPr>
          <a:xfrm>
            <a:off x="874644" y="725629"/>
            <a:ext cx="4650413" cy="5406742"/>
          </a:xfrm>
          <a:prstGeom prst="rect">
            <a:avLst/>
          </a:prstGeom>
          <a:noFill/>
        </p:spPr>
      </p:pic>
      <p:pic>
        <p:nvPicPr>
          <p:cNvPr id="2" name="roepende-koekoek-zelf-geschoten-vroege-vogels">
            <a:hlinkClick r:id="" action="ppaction://media"/>
            <a:extLst>
              <a:ext uri="{FF2B5EF4-FFF2-40B4-BE49-F238E27FC236}">
                <a16:creationId xmlns:a16="http://schemas.microsoft.com/office/drawing/2014/main" id="{7AFE72F3-2A60-4F07-816C-EBD41F112BF1}"/>
              </a:ext>
            </a:extLst>
          </p:cNvPr>
          <p:cNvPicPr>
            <a:picLocks noChangeAspect="1"/>
          </p:cNvPicPr>
          <p:nvPr>
            <a:audioFile r:link="rId1"/>
            <p:extLst>
              <p:ext uri="{DAA4B4D4-6D71-4841-9C94-3DE7FCFB9230}">
                <p14:media xmlns:p14="http://schemas.microsoft.com/office/powerpoint/2010/main" r:embed="rId2">
                  <p14:trim st="17636" end="47562.7755"/>
                </p14:media>
              </p:ext>
            </p:extLst>
          </p:nvPr>
        </p:nvPicPr>
        <p:blipFill>
          <a:blip r:embed="rId7"/>
          <a:stretch>
            <a:fillRect/>
          </a:stretch>
        </p:blipFill>
        <p:spPr>
          <a:xfrm>
            <a:off x="954157" y="5419218"/>
            <a:ext cx="713153" cy="713153"/>
          </a:xfrm>
          <a:prstGeom prst="rect">
            <a:avLst/>
          </a:prstGeom>
        </p:spPr>
      </p:pic>
    </p:spTree>
    <p:extLst>
      <p:ext uri="{BB962C8B-B14F-4D97-AF65-F5344CB8AC3E}">
        <p14:creationId xmlns:p14="http://schemas.microsoft.com/office/powerpoint/2010/main" val="207117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d7d881e44b_0_8"/>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t>Op welke foto zie je een meerkoet?</a:t>
            </a:r>
            <a:endParaRPr/>
          </a:p>
        </p:txBody>
      </p:sp>
      <p:pic>
        <p:nvPicPr>
          <p:cNvPr id="153" name="Google Shape;153;gd7d881e44b_0_8"/>
          <p:cNvPicPr preferRelativeResize="0"/>
          <p:nvPr/>
        </p:nvPicPr>
        <p:blipFill>
          <a:blip r:embed="rId3">
            <a:alphaModFix/>
          </a:blip>
          <a:stretch>
            <a:fillRect/>
          </a:stretch>
        </p:blipFill>
        <p:spPr>
          <a:xfrm>
            <a:off x="937350" y="2118675"/>
            <a:ext cx="4978700" cy="3325388"/>
          </a:xfrm>
          <a:prstGeom prst="rect">
            <a:avLst/>
          </a:prstGeom>
          <a:noFill/>
          <a:ln>
            <a:noFill/>
          </a:ln>
        </p:spPr>
      </p:pic>
      <p:pic>
        <p:nvPicPr>
          <p:cNvPr id="154" name="Google Shape;154;gd7d881e44b_0_8"/>
          <p:cNvPicPr preferRelativeResize="0"/>
          <p:nvPr/>
        </p:nvPicPr>
        <p:blipFill>
          <a:blip r:embed="rId4">
            <a:alphaModFix/>
          </a:blip>
          <a:stretch>
            <a:fillRect/>
          </a:stretch>
        </p:blipFill>
        <p:spPr>
          <a:xfrm>
            <a:off x="6375100" y="2132187"/>
            <a:ext cx="4978699" cy="329836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d7d881e44b_0_8"/>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t>Op welke foto zie je een meerkoet?</a:t>
            </a:r>
            <a:endParaRPr/>
          </a:p>
        </p:txBody>
      </p:sp>
      <p:sp>
        <p:nvSpPr>
          <p:cNvPr id="5" name="Rechthoek 4">
            <a:extLst>
              <a:ext uri="{FF2B5EF4-FFF2-40B4-BE49-F238E27FC236}">
                <a16:creationId xmlns:a16="http://schemas.microsoft.com/office/drawing/2014/main" id="{5F0036CE-15AD-4A9A-823D-A20A05F6B61D}"/>
              </a:ext>
            </a:extLst>
          </p:cNvPr>
          <p:cNvSpPr/>
          <p:nvPr/>
        </p:nvSpPr>
        <p:spPr>
          <a:xfrm>
            <a:off x="6182139" y="1965961"/>
            <a:ext cx="5377070" cy="3609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3" name="Google Shape;153;gd7d881e44b_0_8"/>
          <p:cNvPicPr preferRelativeResize="0"/>
          <p:nvPr/>
        </p:nvPicPr>
        <p:blipFill>
          <a:blip r:embed="rId3">
            <a:alphaModFix/>
          </a:blip>
          <a:stretch>
            <a:fillRect/>
          </a:stretch>
        </p:blipFill>
        <p:spPr>
          <a:xfrm>
            <a:off x="937350" y="2118675"/>
            <a:ext cx="4978700" cy="3325388"/>
          </a:xfrm>
          <a:prstGeom prst="rect">
            <a:avLst/>
          </a:prstGeom>
          <a:noFill/>
          <a:ln>
            <a:noFill/>
          </a:ln>
        </p:spPr>
      </p:pic>
      <p:pic>
        <p:nvPicPr>
          <p:cNvPr id="154" name="Google Shape;154;gd7d881e44b_0_8"/>
          <p:cNvPicPr preferRelativeResize="0"/>
          <p:nvPr/>
        </p:nvPicPr>
        <p:blipFill>
          <a:blip r:embed="rId4">
            <a:alphaModFix/>
          </a:blip>
          <a:stretch>
            <a:fillRect/>
          </a:stretch>
        </p:blipFill>
        <p:spPr>
          <a:xfrm>
            <a:off x="6375100" y="2132187"/>
            <a:ext cx="4978699" cy="3298366"/>
          </a:xfrm>
          <a:prstGeom prst="rect">
            <a:avLst/>
          </a:prstGeom>
          <a:noFill/>
          <a:ln>
            <a:noFill/>
          </a:ln>
        </p:spPr>
      </p:pic>
      <p:sp>
        <p:nvSpPr>
          <p:cNvPr id="6" name="Tekstvak 5">
            <a:extLst>
              <a:ext uri="{FF2B5EF4-FFF2-40B4-BE49-F238E27FC236}">
                <a16:creationId xmlns:a16="http://schemas.microsoft.com/office/drawing/2014/main" id="{1B330BA6-78FD-4AF8-ADDF-9D23F5E4CAEB}"/>
              </a:ext>
            </a:extLst>
          </p:cNvPr>
          <p:cNvSpPr txBox="1"/>
          <p:nvPr/>
        </p:nvSpPr>
        <p:spPr>
          <a:xfrm>
            <a:off x="977705" y="5599527"/>
            <a:ext cx="4832252" cy="461665"/>
          </a:xfrm>
          <a:prstGeom prst="rect">
            <a:avLst/>
          </a:prstGeom>
          <a:noFill/>
        </p:spPr>
        <p:txBody>
          <a:bodyPr wrap="square" rtlCol="0">
            <a:spAutoFit/>
          </a:bodyPr>
          <a:lstStyle/>
          <a:p>
            <a:pPr algn="ctr"/>
            <a:r>
              <a:rPr lang="nl-NL" sz="2400" dirty="0"/>
              <a:t>Waterhoen</a:t>
            </a:r>
          </a:p>
        </p:txBody>
      </p:sp>
      <p:sp>
        <p:nvSpPr>
          <p:cNvPr id="7" name="Tekstvak 6">
            <a:extLst>
              <a:ext uri="{FF2B5EF4-FFF2-40B4-BE49-F238E27FC236}">
                <a16:creationId xmlns:a16="http://schemas.microsoft.com/office/drawing/2014/main" id="{99EEEF2C-1EB9-4FB3-8596-42C8EDA93C6B}"/>
              </a:ext>
            </a:extLst>
          </p:cNvPr>
          <p:cNvSpPr txBox="1"/>
          <p:nvPr/>
        </p:nvSpPr>
        <p:spPr>
          <a:xfrm>
            <a:off x="6382045" y="5599528"/>
            <a:ext cx="4832252" cy="461665"/>
          </a:xfrm>
          <a:prstGeom prst="rect">
            <a:avLst/>
          </a:prstGeom>
          <a:noFill/>
        </p:spPr>
        <p:txBody>
          <a:bodyPr wrap="square" rtlCol="0">
            <a:spAutoFit/>
          </a:bodyPr>
          <a:lstStyle/>
          <a:p>
            <a:pPr algn="ctr"/>
            <a:r>
              <a:rPr lang="nl-NL" sz="2400" dirty="0"/>
              <a:t>Meerkoet</a:t>
            </a:r>
          </a:p>
        </p:txBody>
      </p:sp>
    </p:spTree>
    <p:extLst>
      <p:ext uri="{BB962C8B-B14F-4D97-AF65-F5344CB8AC3E}">
        <p14:creationId xmlns:p14="http://schemas.microsoft.com/office/powerpoint/2010/main" val="1776167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dirty="0"/>
              <a:t>Op welke foto zie je een koolmees?</a:t>
            </a:r>
          </a:p>
        </p:txBody>
      </p:sp>
      <p:pic>
        <p:nvPicPr>
          <p:cNvPr id="95" name="Google Shape;95;p4"/>
          <p:cNvPicPr preferRelativeResize="0"/>
          <p:nvPr/>
        </p:nvPicPr>
        <p:blipFill rotWithShape="1">
          <a:blip r:embed="rId3">
            <a:alphaModFix/>
          </a:blip>
          <a:srcRect/>
          <a:stretch/>
        </p:blipFill>
        <p:spPr>
          <a:xfrm>
            <a:off x="6521548" y="2239363"/>
            <a:ext cx="4832252" cy="3624189"/>
          </a:xfrm>
          <a:prstGeom prst="rect">
            <a:avLst/>
          </a:prstGeom>
          <a:noFill/>
          <a:ln>
            <a:noFill/>
          </a:ln>
        </p:spPr>
      </p:pic>
      <p:pic>
        <p:nvPicPr>
          <p:cNvPr id="96" name="Google Shape;96;p4"/>
          <p:cNvPicPr preferRelativeResize="0"/>
          <p:nvPr/>
        </p:nvPicPr>
        <p:blipFill rotWithShape="1">
          <a:blip r:embed="rId4">
            <a:alphaModFix/>
          </a:blip>
          <a:srcRect/>
          <a:stretch/>
        </p:blipFill>
        <p:spPr>
          <a:xfrm>
            <a:off x="977705" y="2239363"/>
            <a:ext cx="4832252" cy="362418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59"/>
        <p:cNvGrpSpPr/>
        <p:nvPr/>
      </p:nvGrpSpPr>
      <p:grpSpPr>
        <a:xfrm>
          <a:off x="0" y="0"/>
          <a:ext cx="0" cy="0"/>
          <a:chOff x="0" y="0"/>
          <a:chExt cx="0" cy="0"/>
        </a:xfrm>
      </p:grpSpPr>
      <p:sp>
        <p:nvSpPr>
          <p:cNvPr id="103" name="Rectangle 102">
            <a:extLst>
              <a:ext uri="{FF2B5EF4-FFF2-40B4-BE49-F238E27FC236}">
                <a16:creationId xmlns:a16="http://schemas.microsoft.com/office/drawing/2014/main" id="{BA2EA6A6-CD0C-4CFD-8EC2-AA44F9870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60" name="Google Shape;160;gd7d881e44b_0_0"/>
          <p:cNvSpPr txBox="1">
            <a:spLocks noGrp="1"/>
          </p:cNvSpPr>
          <p:nvPr>
            <p:ph type="title"/>
          </p:nvPr>
        </p:nvSpPr>
        <p:spPr>
          <a:xfrm>
            <a:off x="7393188" y="1027889"/>
            <a:ext cx="4397216" cy="1356360"/>
          </a:xfrm>
          <a:prstGeom prst="rect">
            <a:avLst/>
          </a:prstGeom>
        </p:spPr>
        <p:txBody>
          <a:bodyPr spcFirstLastPara="1" lIns="91425" tIns="45700" rIns="91425" bIns="45700" anchorCtr="0">
            <a:noAutofit/>
          </a:bodyPr>
          <a:lstStyle/>
          <a:p>
            <a:pPr marL="0" lvl="0" indent="0" rtl="0">
              <a:spcBef>
                <a:spcPts val="0"/>
              </a:spcBef>
              <a:spcAft>
                <a:spcPts val="0"/>
              </a:spcAft>
              <a:buNone/>
            </a:pPr>
            <a:r>
              <a:rPr lang="nl-NL" dirty="0"/>
              <a:t>Wat voor vogel is het ‘lelijke eendje’ uit het sprookje?</a:t>
            </a:r>
          </a:p>
        </p:txBody>
      </p:sp>
      <p:pic>
        <p:nvPicPr>
          <p:cNvPr id="162" name="Google Shape;162;gd7d881e44b_0_0"/>
          <p:cNvPicPr preferRelativeResize="0"/>
          <p:nvPr/>
        </p:nvPicPr>
        <p:blipFill>
          <a:blip r:embed="rId3"/>
          <a:stretch>
            <a:fillRect/>
          </a:stretch>
        </p:blipFill>
        <p:spPr>
          <a:xfrm>
            <a:off x="872064" y="1160918"/>
            <a:ext cx="6045576" cy="4534182"/>
          </a:xfrm>
          <a:prstGeom prst="rect">
            <a:avLst/>
          </a:prstGeom>
          <a:noFill/>
        </p:spPr>
      </p:pic>
      <p:sp>
        <p:nvSpPr>
          <p:cNvPr id="161" name="Google Shape;161;gd7d881e44b_0_0"/>
          <p:cNvSpPr txBox="1">
            <a:spLocks noGrp="1"/>
          </p:cNvSpPr>
          <p:nvPr>
            <p:ph idx="1"/>
          </p:nvPr>
        </p:nvSpPr>
        <p:spPr>
          <a:xfrm>
            <a:off x="7393188" y="3044757"/>
            <a:ext cx="4077959" cy="3051242"/>
          </a:xfrm>
          <a:prstGeom prst="rect">
            <a:avLst/>
          </a:prstGeom>
        </p:spPr>
        <p:txBody>
          <a:bodyPr spcFirstLastPara="1" lIns="91425" tIns="45700" rIns="91425" bIns="45700" anchorCtr="0">
            <a:normAutofit/>
          </a:bodyPr>
          <a:lstStyle/>
          <a:p>
            <a:pPr marL="228600" lvl="0" indent="-228600" rtl="0">
              <a:spcBef>
                <a:spcPts val="0"/>
              </a:spcBef>
              <a:spcAft>
                <a:spcPts val="0"/>
              </a:spcAft>
              <a:buClr>
                <a:schemeClr val="dk1"/>
              </a:buClr>
              <a:buSzPts val="2800"/>
              <a:buChar char="•"/>
            </a:pPr>
            <a:r>
              <a:rPr lang="nl-NL" sz="2400" dirty="0"/>
              <a:t>Een eend</a:t>
            </a:r>
          </a:p>
          <a:p>
            <a:pPr marL="228600" lvl="0" indent="-228600" rtl="0">
              <a:spcBef>
                <a:spcPts val="1000"/>
              </a:spcBef>
              <a:spcAft>
                <a:spcPts val="0"/>
              </a:spcAft>
              <a:buClr>
                <a:schemeClr val="dk1"/>
              </a:buClr>
              <a:buSzPts val="2800"/>
              <a:buChar char="•"/>
            </a:pPr>
            <a:r>
              <a:rPr lang="nl-NL" sz="2400" dirty="0"/>
              <a:t>Een gans</a:t>
            </a:r>
          </a:p>
          <a:p>
            <a:pPr marL="228600" lvl="0" indent="-228600" rtl="0">
              <a:spcBef>
                <a:spcPts val="1000"/>
              </a:spcBef>
              <a:spcAft>
                <a:spcPts val="0"/>
              </a:spcAft>
              <a:buClr>
                <a:schemeClr val="dk1"/>
              </a:buClr>
              <a:buSzPts val="2800"/>
              <a:buChar char="•"/>
            </a:pPr>
            <a:r>
              <a:rPr lang="nl-NL" sz="2400" dirty="0"/>
              <a:t>Een zwaan</a:t>
            </a:r>
          </a:p>
          <a:p>
            <a:pPr marL="228600" lvl="0" indent="-50800" rtl="0">
              <a:spcBef>
                <a:spcPts val="1000"/>
              </a:spcBef>
              <a:spcAft>
                <a:spcPts val="0"/>
              </a:spcAft>
              <a:buClr>
                <a:schemeClr val="dk1"/>
              </a:buClr>
              <a:buSzPts val="2800"/>
              <a:buNone/>
            </a:pPr>
            <a:endParaRPr lang="nl-NL" sz="16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d7d881e44b_0_0"/>
          <p:cNvSpPr txBox="1">
            <a:spLocks noGrp="1"/>
          </p:cNvSpPr>
          <p:nvPr>
            <p:ph type="title"/>
          </p:nvPr>
        </p:nvSpPr>
        <p:spPr>
          <a:xfrm>
            <a:off x="7393188" y="1027889"/>
            <a:ext cx="4397216" cy="1356360"/>
          </a:xfrm>
          <a:prstGeom prst="rect">
            <a:avLst/>
          </a:prstGeom>
        </p:spPr>
        <p:txBody>
          <a:bodyPr spcFirstLastPara="1" lIns="91425" tIns="45700" rIns="91425" bIns="45700" anchorCtr="0">
            <a:noAutofit/>
          </a:bodyPr>
          <a:lstStyle/>
          <a:p>
            <a:pPr marL="0" lvl="0" indent="0" rtl="0">
              <a:spcBef>
                <a:spcPts val="0"/>
              </a:spcBef>
              <a:spcAft>
                <a:spcPts val="0"/>
              </a:spcAft>
              <a:buNone/>
            </a:pPr>
            <a:r>
              <a:rPr lang="nl-NL" dirty="0"/>
              <a:t>Wat voor vogel is het ‘lelijke eendje’ uit het sprookje?</a:t>
            </a:r>
          </a:p>
        </p:txBody>
      </p:sp>
      <p:pic>
        <p:nvPicPr>
          <p:cNvPr id="162" name="Google Shape;162;gd7d881e44b_0_0"/>
          <p:cNvPicPr preferRelativeResize="0"/>
          <p:nvPr/>
        </p:nvPicPr>
        <p:blipFill>
          <a:blip r:embed="rId3"/>
          <a:stretch>
            <a:fillRect/>
          </a:stretch>
        </p:blipFill>
        <p:spPr>
          <a:xfrm>
            <a:off x="872064" y="1160918"/>
            <a:ext cx="6045576" cy="4534182"/>
          </a:xfrm>
          <a:prstGeom prst="rect">
            <a:avLst/>
          </a:prstGeom>
          <a:noFill/>
        </p:spPr>
      </p:pic>
      <p:sp>
        <p:nvSpPr>
          <p:cNvPr id="161" name="Google Shape;161;gd7d881e44b_0_0"/>
          <p:cNvSpPr txBox="1">
            <a:spLocks noGrp="1"/>
          </p:cNvSpPr>
          <p:nvPr>
            <p:ph idx="1"/>
          </p:nvPr>
        </p:nvSpPr>
        <p:spPr>
          <a:xfrm>
            <a:off x="7393188" y="3044757"/>
            <a:ext cx="4077959" cy="3051242"/>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2800"/>
              <a:buNone/>
            </a:pPr>
            <a:r>
              <a:rPr lang="nl-NL" sz="2400" dirty="0"/>
              <a:t> </a:t>
            </a:r>
          </a:p>
          <a:p>
            <a:pPr marL="0" lvl="0" indent="0" rtl="0">
              <a:spcBef>
                <a:spcPts val="1000"/>
              </a:spcBef>
              <a:spcAft>
                <a:spcPts val="0"/>
              </a:spcAft>
              <a:buClr>
                <a:schemeClr val="dk1"/>
              </a:buClr>
              <a:buSzPts val="2800"/>
              <a:buNone/>
            </a:pPr>
            <a:r>
              <a:rPr lang="nl-NL" sz="2400" dirty="0"/>
              <a:t> </a:t>
            </a:r>
          </a:p>
          <a:p>
            <a:pPr marL="228600" lvl="0" indent="-228600" rtl="0">
              <a:spcBef>
                <a:spcPts val="1000"/>
              </a:spcBef>
              <a:spcAft>
                <a:spcPts val="0"/>
              </a:spcAft>
              <a:buClr>
                <a:schemeClr val="dk1"/>
              </a:buClr>
              <a:buSzPts val="2800"/>
              <a:buChar char="•"/>
            </a:pPr>
            <a:r>
              <a:rPr lang="nl-NL" sz="2400" dirty="0"/>
              <a:t>Een zwaan</a:t>
            </a:r>
          </a:p>
          <a:p>
            <a:pPr marL="228600" lvl="0" indent="-228600" rtl="0">
              <a:spcBef>
                <a:spcPts val="1000"/>
              </a:spcBef>
              <a:spcAft>
                <a:spcPts val="0"/>
              </a:spcAft>
              <a:buClr>
                <a:schemeClr val="dk1"/>
              </a:buClr>
              <a:buSzPts val="2800"/>
              <a:buChar char="•"/>
            </a:pPr>
            <a:endParaRPr lang="nl-NL" sz="2400" dirty="0"/>
          </a:p>
          <a:p>
            <a:pPr marL="0" lvl="0" indent="0" rtl="0">
              <a:spcBef>
                <a:spcPts val="1000"/>
              </a:spcBef>
              <a:spcAft>
                <a:spcPts val="0"/>
              </a:spcAft>
              <a:buClr>
                <a:schemeClr val="dk1"/>
              </a:buClr>
              <a:buSzPts val="2800"/>
              <a:buNone/>
            </a:pPr>
            <a:r>
              <a:rPr lang="nl-NL" sz="2400" dirty="0"/>
              <a:t>Het ‘lelijke eendje’ wordt geboren in een eendennest, maar is eigenlijk een zwaan.</a:t>
            </a:r>
          </a:p>
          <a:p>
            <a:pPr marL="228600" lvl="0" indent="-50800" rtl="0">
              <a:spcBef>
                <a:spcPts val="1000"/>
              </a:spcBef>
              <a:spcAft>
                <a:spcPts val="0"/>
              </a:spcAft>
              <a:buClr>
                <a:schemeClr val="dk1"/>
              </a:buClr>
              <a:buSzPts val="2800"/>
              <a:buNone/>
            </a:pPr>
            <a:endParaRPr lang="nl-NL" sz="1600" dirty="0"/>
          </a:p>
        </p:txBody>
      </p:sp>
    </p:spTree>
    <p:extLst>
      <p:ext uri="{BB962C8B-B14F-4D97-AF65-F5344CB8AC3E}">
        <p14:creationId xmlns:p14="http://schemas.microsoft.com/office/powerpoint/2010/main" val="2838459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dirty="0"/>
              <a:t>Op welke foto zie je een koolmees?</a:t>
            </a:r>
          </a:p>
        </p:txBody>
      </p:sp>
      <p:sp>
        <p:nvSpPr>
          <p:cNvPr id="2" name="Rechthoek 1">
            <a:extLst>
              <a:ext uri="{FF2B5EF4-FFF2-40B4-BE49-F238E27FC236}">
                <a16:creationId xmlns:a16="http://schemas.microsoft.com/office/drawing/2014/main" id="{A75B6DE4-5682-44CB-99AD-4D4EC622B52D}"/>
              </a:ext>
            </a:extLst>
          </p:cNvPr>
          <p:cNvSpPr/>
          <p:nvPr/>
        </p:nvSpPr>
        <p:spPr>
          <a:xfrm>
            <a:off x="6315959" y="2055043"/>
            <a:ext cx="5250730" cy="39686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5" name="Google Shape;95;p4"/>
          <p:cNvPicPr preferRelativeResize="0"/>
          <p:nvPr/>
        </p:nvPicPr>
        <p:blipFill rotWithShape="1">
          <a:blip r:embed="rId3">
            <a:alphaModFix/>
          </a:blip>
          <a:srcRect/>
          <a:stretch/>
        </p:blipFill>
        <p:spPr>
          <a:xfrm>
            <a:off x="6521548" y="2239363"/>
            <a:ext cx="4832252" cy="3624189"/>
          </a:xfrm>
          <a:prstGeom prst="rect">
            <a:avLst/>
          </a:prstGeom>
          <a:noFill/>
          <a:ln>
            <a:noFill/>
          </a:ln>
        </p:spPr>
      </p:pic>
      <p:pic>
        <p:nvPicPr>
          <p:cNvPr id="96" name="Google Shape;96;p4"/>
          <p:cNvPicPr preferRelativeResize="0"/>
          <p:nvPr/>
        </p:nvPicPr>
        <p:blipFill rotWithShape="1">
          <a:blip r:embed="rId4">
            <a:alphaModFix/>
          </a:blip>
          <a:srcRect/>
          <a:stretch/>
        </p:blipFill>
        <p:spPr>
          <a:xfrm>
            <a:off x="977705" y="2239363"/>
            <a:ext cx="4832252" cy="3624189"/>
          </a:xfrm>
          <a:prstGeom prst="rect">
            <a:avLst/>
          </a:prstGeom>
          <a:noFill/>
          <a:ln>
            <a:noFill/>
          </a:ln>
        </p:spPr>
      </p:pic>
      <p:sp>
        <p:nvSpPr>
          <p:cNvPr id="3" name="Tekstvak 2">
            <a:extLst>
              <a:ext uri="{FF2B5EF4-FFF2-40B4-BE49-F238E27FC236}">
                <a16:creationId xmlns:a16="http://schemas.microsoft.com/office/drawing/2014/main" id="{ADD3F5A1-8662-490B-9B9B-91572FF73CA3}"/>
              </a:ext>
            </a:extLst>
          </p:cNvPr>
          <p:cNvSpPr txBox="1"/>
          <p:nvPr/>
        </p:nvSpPr>
        <p:spPr>
          <a:xfrm>
            <a:off x="977705" y="5977213"/>
            <a:ext cx="4832252" cy="461665"/>
          </a:xfrm>
          <a:prstGeom prst="rect">
            <a:avLst/>
          </a:prstGeom>
          <a:noFill/>
        </p:spPr>
        <p:txBody>
          <a:bodyPr wrap="square" rtlCol="0">
            <a:spAutoFit/>
          </a:bodyPr>
          <a:lstStyle/>
          <a:p>
            <a:pPr algn="ctr"/>
            <a:r>
              <a:rPr lang="nl-NL" sz="2400" dirty="0"/>
              <a:t>Pimpelmees</a:t>
            </a:r>
          </a:p>
        </p:txBody>
      </p:sp>
      <p:sp>
        <p:nvSpPr>
          <p:cNvPr id="7" name="Tekstvak 6">
            <a:extLst>
              <a:ext uri="{FF2B5EF4-FFF2-40B4-BE49-F238E27FC236}">
                <a16:creationId xmlns:a16="http://schemas.microsoft.com/office/drawing/2014/main" id="{62539501-6843-43E2-B11D-F52BEBFAECFB}"/>
              </a:ext>
            </a:extLst>
          </p:cNvPr>
          <p:cNvSpPr txBox="1"/>
          <p:nvPr/>
        </p:nvSpPr>
        <p:spPr>
          <a:xfrm>
            <a:off x="6382045" y="5977214"/>
            <a:ext cx="4832252" cy="461665"/>
          </a:xfrm>
          <a:prstGeom prst="rect">
            <a:avLst/>
          </a:prstGeom>
          <a:noFill/>
        </p:spPr>
        <p:txBody>
          <a:bodyPr wrap="square" rtlCol="0">
            <a:spAutoFit/>
          </a:bodyPr>
          <a:lstStyle/>
          <a:p>
            <a:pPr algn="ctr"/>
            <a:r>
              <a:rPr lang="nl-NL" sz="2400" dirty="0"/>
              <a:t>Koolmees</a:t>
            </a:r>
          </a:p>
        </p:txBody>
      </p:sp>
    </p:spTree>
    <p:extLst>
      <p:ext uri="{BB962C8B-B14F-4D97-AF65-F5344CB8AC3E}">
        <p14:creationId xmlns:p14="http://schemas.microsoft.com/office/powerpoint/2010/main" val="360217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00"/>
        <p:cNvGrpSpPr/>
        <p:nvPr/>
      </p:nvGrpSpPr>
      <p:grpSpPr>
        <a:xfrm>
          <a:off x="0" y="0"/>
          <a:ext cx="0" cy="0"/>
          <a:chOff x="0" y="0"/>
          <a:chExt cx="0" cy="0"/>
        </a:xfrm>
      </p:grpSpPr>
      <p:sp>
        <p:nvSpPr>
          <p:cNvPr id="108" name="Rectangle 107">
            <a:extLst>
              <a:ext uri="{FF2B5EF4-FFF2-40B4-BE49-F238E27FC236}">
                <a16:creationId xmlns:a16="http://schemas.microsoft.com/office/drawing/2014/main" id="{BA2EA6A6-CD0C-4CFD-8EC2-AA44F9870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1" name="Google Shape;101;p3"/>
          <p:cNvSpPr txBox="1">
            <a:spLocks noGrp="1"/>
          </p:cNvSpPr>
          <p:nvPr>
            <p:ph type="title"/>
          </p:nvPr>
        </p:nvSpPr>
        <p:spPr>
          <a:xfrm>
            <a:off x="7442950" y="1160918"/>
            <a:ext cx="4143810" cy="1356360"/>
          </a:xfrm>
          <a:prstGeom prst="rect">
            <a:avLst/>
          </a:prstGeom>
        </p:spPr>
        <p:txBody>
          <a:bodyPr spcFirstLastPara="1" vert="horz" lIns="91440" tIns="45720" rIns="91440" bIns="45720" rtlCol="0" anchor="ctr" anchorCtr="0">
            <a:noAutofit/>
          </a:bodyPr>
          <a:lstStyle/>
          <a:p>
            <a:pPr marL="0" lvl="0" indent="0">
              <a:spcAft>
                <a:spcPts val="0"/>
              </a:spcAft>
              <a:buClr>
                <a:schemeClr val="dk1"/>
              </a:buClr>
              <a:buSzPts val="4400"/>
            </a:pPr>
            <a:r>
              <a:rPr lang="en-US" dirty="0"/>
              <a:t>Hoe </a:t>
            </a:r>
            <a:r>
              <a:rPr lang="en-US" dirty="0" err="1"/>
              <a:t>groot</a:t>
            </a:r>
            <a:r>
              <a:rPr lang="en-US" dirty="0"/>
              <a:t> is </a:t>
            </a:r>
            <a:r>
              <a:rPr lang="en-US" dirty="0" err="1"/>
              <a:t>een</a:t>
            </a:r>
            <a:r>
              <a:rPr lang="en-US" dirty="0"/>
              <a:t> </a:t>
            </a:r>
            <a:r>
              <a:rPr lang="en-US" dirty="0" err="1"/>
              <a:t>roodborstje</a:t>
            </a:r>
            <a:r>
              <a:rPr lang="en-US" dirty="0"/>
              <a:t>?</a:t>
            </a:r>
          </a:p>
        </p:txBody>
      </p:sp>
      <p:pic>
        <p:nvPicPr>
          <p:cNvPr id="7" name="Google Shape;102;p3">
            <a:extLst>
              <a:ext uri="{FF2B5EF4-FFF2-40B4-BE49-F238E27FC236}">
                <a16:creationId xmlns:a16="http://schemas.microsoft.com/office/drawing/2014/main" id="{A46B03B3-D569-41FA-A582-C40B91A07831}"/>
              </a:ext>
            </a:extLst>
          </p:cNvPr>
          <p:cNvPicPr preferRelativeResize="0">
            <a:picLocks/>
          </p:cNvPicPr>
          <p:nvPr/>
        </p:nvPicPr>
        <p:blipFill rotWithShape="1">
          <a:blip r:embed="rId3"/>
          <a:stretch/>
        </p:blipFill>
        <p:spPr>
          <a:xfrm>
            <a:off x="872064" y="1160918"/>
            <a:ext cx="6045576" cy="4534182"/>
          </a:xfrm>
          <a:prstGeom prst="rect">
            <a:avLst/>
          </a:prstGeom>
          <a:noFill/>
        </p:spPr>
      </p:pic>
      <p:sp>
        <p:nvSpPr>
          <p:cNvPr id="11" name="Google Shape;109;p6">
            <a:extLst>
              <a:ext uri="{FF2B5EF4-FFF2-40B4-BE49-F238E27FC236}">
                <a16:creationId xmlns:a16="http://schemas.microsoft.com/office/drawing/2014/main" id="{02D7C4AB-0C7C-49E2-9832-3A330E54202B}"/>
              </a:ext>
            </a:extLst>
          </p:cNvPr>
          <p:cNvSpPr txBox="1">
            <a:spLocks noGrp="1"/>
          </p:cNvSpPr>
          <p:nvPr>
            <p:ph idx="1"/>
          </p:nvPr>
        </p:nvSpPr>
        <p:spPr>
          <a:xfrm>
            <a:off x="7558564" y="2592370"/>
            <a:ext cx="3761372" cy="350362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nl-NL" sz="2400" dirty="0"/>
              <a:t>7 centimeter</a:t>
            </a:r>
            <a:endParaRPr sz="2400" dirty="0"/>
          </a:p>
          <a:p>
            <a:pPr marL="228600" lvl="0" indent="-228600" algn="l" rtl="0">
              <a:lnSpc>
                <a:spcPct val="90000"/>
              </a:lnSpc>
              <a:spcBef>
                <a:spcPts val="1000"/>
              </a:spcBef>
              <a:spcAft>
                <a:spcPts val="0"/>
              </a:spcAft>
              <a:buClr>
                <a:schemeClr val="dk1"/>
              </a:buClr>
              <a:buSzPts val="2800"/>
              <a:buChar char="•"/>
            </a:pPr>
            <a:r>
              <a:rPr lang="nl-NL" sz="2400" dirty="0"/>
              <a:t>13 centimeter</a:t>
            </a:r>
            <a:endParaRPr sz="2400" dirty="0"/>
          </a:p>
          <a:p>
            <a:pPr marL="228600" lvl="0" indent="-228600" algn="l" rtl="0">
              <a:lnSpc>
                <a:spcPct val="90000"/>
              </a:lnSpc>
              <a:spcBef>
                <a:spcPts val="1000"/>
              </a:spcBef>
              <a:spcAft>
                <a:spcPts val="0"/>
              </a:spcAft>
              <a:buClr>
                <a:schemeClr val="dk1"/>
              </a:buClr>
              <a:buSzPts val="2800"/>
              <a:buChar char="•"/>
            </a:pPr>
            <a:r>
              <a:rPr lang="nl-NL" sz="2400" dirty="0"/>
              <a:t>22 centimeter</a:t>
            </a:r>
          </a:p>
          <a:p>
            <a:pPr marL="228600" lvl="0" indent="-228600" algn="l" rtl="0">
              <a:lnSpc>
                <a:spcPct val="90000"/>
              </a:lnSpc>
              <a:spcBef>
                <a:spcPts val="1000"/>
              </a:spcBef>
              <a:spcAft>
                <a:spcPts val="0"/>
              </a:spcAft>
              <a:buClr>
                <a:schemeClr val="dk1"/>
              </a:buClr>
              <a:buSzPts val="2800"/>
              <a:buChar char="•"/>
            </a:pPr>
            <a:endParaRPr lang="nl-NL" sz="2400" dirty="0"/>
          </a:p>
          <a:p>
            <a:pPr marL="228600" lvl="0" indent="-228600" algn="l" rtl="0">
              <a:lnSpc>
                <a:spcPct val="90000"/>
              </a:lnSpc>
              <a:spcBef>
                <a:spcPts val="1000"/>
              </a:spcBef>
              <a:spcAft>
                <a:spcPts val="0"/>
              </a:spcAft>
              <a:buClr>
                <a:schemeClr val="dk1"/>
              </a:buClr>
              <a:buSzPts val="2800"/>
              <a:buChar char="•"/>
            </a:pPr>
            <a:endParaRPr lang="nl-NL" sz="2400" dirty="0"/>
          </a:p>
          <a:p>
            <a:pPr marL="342900" lvl="0" indent="-342900" algn="l" rtl="0">
              <a:lnSpc>
                <a:spcPct val="90000"/>
              </a:lnSpc>
              <a:spcBef>
                <a:spcPts val="1000"/>
              </a:spcBef>
              <a:spcAft>
                <a:spcPts val="0"/>
              </a:spcAft>
              <a:buClr>
                <a:schemeClr val="dk1"/>
              </a:buClr>
              <a:buSzPts val="2800"/>
              <a:buBlip>
                <a:blip r:embed="rId4">
                  <a:extLst>
                    <a:ext uri="{96DAC541-7B7A-43D3-8B79-37D633B846F1}">
                      <asvg:svgBlip xmlns:asvg="http://schemas.microsoft.com/office/drawing/2016/SVG/main" r:embed="rId5"/>
                    </a:ext>
                  </a:extLst>
                </a:blip>
              </a:buBlip>
            </a:pPr>
            <a:r>
              <a:rPr lang="nl-NL" sz="2400" dirty="0"/>
              <a:t>Hint: gebruik een liniaal</a:t>
            </a:r>
            <a:endParaRPr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a:spLocks noGrp="1"/>
          </p:cNvSpPr>
          <p:nvPr>
            <p:ph type="title"/>
          </p:nvPr>
        </p:nvSpPr>
        <p:spPr>
          <a:xfrm>
            <a:off x="7442950" y="1160918"/>
            <a:ext cx="4143810" cy="1356360"/>
          </a:xfrm>
          <a:prstGeom prst="rect">
            <a:avLst/>
          </a:prstGeom>
        </p:spPr>
        <p:txBody>
          <a:bodyPr spcFirstLastPara="1" vert="horz" lIns="91440" tIns="45720" rIns="91440" bIns="45720" rtlCol="0" anchor="ctr" anchorCtr="0">
            <a:noAutofit/>
          </a:bodyPr>
          <a:lstStyle/>
          <a:p>
            <a:pPr marL="0" lvl="0" indent="0">
              <a:spcAft>
                <a:spcPts val="0"/>
              </a:spcAft>
              <a:buClr>
                <a:schemeClr val="dk1"/>
              </a:buClr>
              <a:buSzPts val="4400"/>
            </a:pPr>
            <a:r>
              <a:rPr lang="en-US" dirty="0"/>
              <a:t>Hoe </a:t>
            </a:r>
            <a:r>
              <a:rPr lang="en-US" dirty="0" err="1"/>
              <a:t>groot</a:t>
            </a:r>
            <a:r>
              <a:rPr lang="en-US" dirty="0"/>
              <a:t> is </a:t>
            </a:r>
            <a:r>
              <a:rPr lang="en-US" dirty="0" err="1"/>
              <a:t>een</a:t>
            </a:r>
            <a:r>
              <a:rPr lang="en-US" dirty="0"/>
              <a:t> </a:t>
            </a:r>
            <a:r>
              <a:rPr lang="en-US" dirty="0" err="1"/>
              <a:t>roodborstje</a:t>
            </a:r>
            <a:r>
              <a:rPr lang="en-US" dirty="0"/>
              <a:t>?</a:t>
            </a:r>
          </a:p>
        </p:txBody>
      </p:sp>
      <p:pic>
        <p:nvPicPr>
          <p:cNvPr id="7" name="Google Shape;102;p3">
            <a:extLst>
              <a:ext uri="{FF2B5EF4-FFF2-40B4-BE49-F238E27FC236}">
                <a16:creationId xmlns:a16="http://schemas.microsoft.com/office/drawing/2014/main" id="{A46B03B3-D569-41FA-A582-C40B91A07831}"/>
              </a:ext>
            </a:extLst>
          </p:cNvPr>
          <p:cNvPicPr preferRelativeResize="0">
            <a:picLocks/>
          </p:cNvPicPr>
          <p:nvPr/>
        </p:nvPicPr>
        <p:blipFill rotWithShape="1">
          <a:blip r:embed="rId3"/>
          <a:stretch/>
        </p:blipFill>
        <p:spPr>
          <a:xfrm>
            <a:off x="872064" y="1160918"/>
            <a:ext cx="6045576" cy="4534182"/>
          </a:xfrm>
          <a:prstGeom prst="rect">
            <a:avLst/>
          </a:prstGeom>
          <a:noFill/>
        </p:spPr>
      </p:pic>
      <p:sp>
        <p:nvSpPr>
          <p:cNvPr id="11" name="Google Shape;109;p6">
            <a:extLst>
              <a:ext uri="{FF2B5EF4-FFF2-40B4-BE49-F238E27FC236}">
                <a16:creationId xmlns:a16="http://schemas.microsoft.com/office/drawing/2014/main" id="{02D7C4AB-0C7C-49E2-9832-3A330E54202B}"/>
              </a:ext>
            </a:extLst>
          </p:cNvPr>
          <p:cNvSpPr txBox="1">
            <a:spLocks noGrp="1"/>
          </p:cNvSpPr>
          <p:nvPr>
            <p:ph idx="1"/>
          </p:nvPr>
        </p:nvSpPr>
        <p:spPr>
          <a:xfrm>
            <a:off x="7558564" y="2592370"/>
            <a:ext cx="3761372" cy="373301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nl-NL" sz="2400" dirty="0"/>
              <a:t> </a:t>
            </a:r>
            <a:endParaRPr sz="2400" dirty="0"/>
          </a:p>
          <a:p>
            <a:pPr marL="228600" lvl="0" indent="-228600" algn="l" rtl="0">
              <a:lnSpc>
                <a:spcPct val="90000"/>
              </a:lnSpc>
              <a:spcBef>
                <a:spcPts val="1000"/>
              </a:spcBef>
              <a:spcAft>
                <a:spcPts val="0"/>
              </a:spcAft>
              <a:buClr>
                <a:schemeClr val="dk1"/>
              </a:buClr>
              <a:buSzPts val="2800"/>
              <a:buChar char="•"/>
            </a:pPr>
            <a:r>
              <a:rPr lang="nl-NL" sz="2400" dirty="0"/>
              <a:t>13 centimeter</a:t>
            </a:r>
          </a:p>
          <a:p>
            <a:pPr marL="228600" lvl="0" indent="-228600" algn="l" rtl="0">
              <a:lnSpc>
                <a:spcPct val="90000"/>
              </a:lnSpc>
              <a:spcBef>
                <a:spcPts val="1000"/>
              </a:spcBef>
              <a:spcAft>
                <a:spcPts val="0"/>
              </a:spcAft>
              <a:buClr>
                <a:schemeClr val="dk1"/>
              </a:buClr>
              <a:buSzPts val="2800"/>
              <a:buChar char="•"/>
            </a:pPr>
            <a:endParaRPr lang="nl-NL" sz="2400" dirty="0"/>
          </a:p>
          <a:p>
            <a:pPr marL="0" lvl="0" indent="0" algn="l" rtl="0">
              <a:lnSpc>
                <a:spcPct val="90000"/>
              </a:lnSpc>
              <a:spcBef>
                <a:spcPts val="1000"/>
              </a:spcBef>
              <a:spcAft>
                <a:spcPts val="0"/>
              </a:spcAft>
              <a:buClr>
                <a:schemeClr val="dk1"/>
              </a:buClr>
              <a:buSzPts val="2800"/>
              <a:buNone/>
            </a:pPr>
            <a:r>
              <a:rPr lang="nl-NL" sz="2400" dirty="0"/>
              <a:t>Roodborstjes zijn 12 tot 14 centimeter groot. Zoek in de klas iets dat net zo groot is als een roodborstje.</a:t>
            </a:r>
          </a:p>
          <a:p>
            <a:pPr marL="0" lvl="0" indent="0" algn="l" rtl="0">
              <a:lnSpc>
                <a:spcPct val="100000"/>
              </a:lnSpc>
              <a:spcBef>
                <a:spcPts val="0"/>
              </a:spcBef>
              <a:spcAft>
                <a:spcPts val="0"/>
              </a:spcAft>
              <a:buClr>
                <a:schemeClr val="dk1"/>
              </a:buClr>
              <a:buSzPts val="2800"/>
              <a:buNone/>
            </a:pPr>
            <a:endParaRPr lang="nl-NL" sz="2400" dirty="0"/>
          </a:p>
          <a:p>
            <a:pPr marL="0" lvl="0" indent="0" algn="l" rtl="0">
              <a:lnSpc>
                <a:spcPct val="90000"/>
              </a:lnSpc>
              <a:spcBef>
                <a:spcPts val="1000"/>
              </a:spcBef>
              <a:spcAft>
                <a:spcPts val="0"/>
              </a:spcAft>
              <a:buClr>
                <a:schemeClr val="dk1"/>
              </a:buClr>
              <a:buSzPts val="2800"/>
              <a:buNone/>
            </a:pPr>
            <a:r>
              <a:rPr lang="nl-NL" sz="2400" dirty="0"/>
              <a:t>Wat heb je gevonden?</a:t>
            </a:r>
          </a:p>
          <a:p>
            <a:pPr marL="0" lvl="0" indent="0" algn="l" rtl="0">
              <a:lnSpc>
                <a:spcPct val="90000"/>
              </a:lnSpc>
              <a:spcBef>
                <a:spcPts val="1000"/>
              </a:spcBef>
              <a:spcAft>
                <a:spcPts val="0"/>
              </a:spcAft>
              <a:buClr>
                <a:schemeClr val="dk1"/>
              </a:buClr>
              <a:buSzPts val="2800"/>
              <a:buNone/>
            </a:pPr>
            <a:endParaRPr lang="nl-NL" sz="2400" dirty="0"/>
          </a:p>
        </p:txBody>
      </p:sp>
    </p:spTree>
    <p:extLst>
      <p:ext uri="{BB962C8B-B14F-4D97-AF65-F5344CB8AC3E}">
        <p14:creationId xmlns:p14="http://schemas.microsoft.com/office/powerpoint/2010/main" val="1609780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t>Wat is de lichaamstemperatuur van een vogel?</a:t>
            </a:r>
            <a:endParaRPr/>
          </a:p>
        </p:txBody>
      </p:sp>
      <p:sp>
        <p:nvSpPr>
          <p:cNvPr id="109" name="Google Shape;109;p6"/>
          <p:cNvSpPr txBox="1">
            <a:spLocks noGrp="1"/>
          </p:cNvSpPr>
          <p:nvPr>
            <p:ph idx="1"/>
          </p:nvPr>
        </p:nvSpPr>
        <p:spPr>
          <a:xfrm>
            <a:off x="1143000" y="2262432"/>
            <a:ext cx="9872871" cy="383356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nl-NL" sz="2400" dirty="0"/>
              <a:t>37°C</a:t>
            </a:r>
            <a:endParaRPr sz="2400" dirty="0"/>
          </a:p>
          <a:p>
            <a:pPr marL="228600" lvl="0" indent="-228600" algn="l" rtl="0">
              <a:lnSpc>
                <a:spcPct val="90000"/>
              </a:lnSpc>
              <a:spcBef>
                <a:spcPts val="1000"/>
              </a:spcBef>
              <a:spcAft>
                <a:spcPts val="0"/>
              </a:spcAft>
              <a:buClr>
                <a:schemeClr val="dk1"/>
              </a:buClr>
              <a:buSzPts val="2800"/>
              <a:buChar char="•"/>
            </a:pPr>
            <a:r>
              <a:rPr lang="nl-NL" sz="2400" dirty="0"/>
              <a:t>41°C</a:t>
            </a:r>
            <a:endParaRPr sz="2400" dirty="0"/>
          </a:p>
          <a:p>
            <a:pPr marL="228600" lvl="0" indent="-228600" algn="l" rtl="0">
              <a:lnSpc>
                <a:spcPct val="90000"/>
              </a:lnSpc>
              <a:spcBef>
                <a:spcPts val="1000"/>
              </a:spcBef>
              <a:spcAft>
                <a:spcPts val="0"/>
              </a:spcAft>
              <a:buClr>
                <a:schemeClr val="dk1"/>
              </a:buClr>
              <a:buSzPts val="2800"/>
              <a:buChar char="•"/>
            </a:pPr>
            <a:r>
              <a:rPr lang="nl-NL" sz="2400" dirty="0"/>
              <a:t>44°C</a:t>
            </a:r>
            <a:endParaRPr sz="2400" dirty="0"/>
          </a:p>
        </p:txBody>
      </p:sp>
      <p:pic>
        <p:nvPicPr>
          <p:cNvPr id="110" name="Google Shape;110;p6"/>
          <p:cNvPicPr preferRelativeResize="0"/>
          <p:nvPr/>
        </p:nvPicPr>
        <p:blipFill rotWithShape="1">
          <a:blip r:embed="rId3">
            <a:alphaModFix/>
          </a:blip>
          <a:srcRect/>
          <a:stretch/>
        </p:blipFill>
        <p:spPr>
          <a:xfrm>
            <a:off x="5144778" y="2349305"/>
            <a:ext cx="5823459" cy="361539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t>Wat is de lichaamstemperatuur van een vogel?</a:t>
            </a:r>
            <a:endParaRPr/>
          </a:p>
        </p:txBody>
      </p:sp>
      <p:sp>
        <p:nvSpPr>
          <p:cNvPr id="109" name="Google Shape;109;p6"/>
          <p:cNvSpPr txBox="1">
            <a:spLocks noGrp="1"/>
          </p:cNvSpPr>
          <p:nvPr>
            <p:ph idx="1"/>
          </p:nvPr>
        </p:nvSpPr>
        <p:spPr>
          <a:xfrm>
            <a:off x="1143000" y="2262432"/>
            <a:ext cx="9872871" cy="383356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nl-NL" sz="2400" dirty="0"/>
              <a:t> </a:t>
            </a:r>
            <a:endParaRPr sz="2400" dirty="0"/>
          </a:p>
          <a:p>
            <a:pPr marL="228600" lvl="0" indent="-228600" algn="l" rtl="0">
              <a:lnSpc>
                <a:spcPct val="90000"/>
              </a:lnSpc>
              <a:spcBef>
                <a:spcPts val="1000"/>
              </a:spcBef>
              <a:spcAft>
                <a:spcPts val="0"/>
              </a:spcAft>
              <a:buClr>
                <a:schemeClr val="dk1"/>
              </a:buClr>
              <a:buSzPts val="2800"/>
              <a:buChar char="•"/>
            </a:pPr>
            <a:r>
              <a:rPr lang="nl-NL" sz="2400" dirty="0"/>
              <a:t>41°C</a:t>
            </a:r>
            <a:endParaRPr sz="2400" dirty="0"/>
          </a:p>
          <a:p>
            <a:pPr marL="0" lvl="0" indent="0" algn="l" rtl="0">
              <a:lnSpc>
                <a:spcPct val="90000"/>
              </a:lnSpc>
              <a:spcBef>
                <a:spcPts val="1000"/>
              </a:spcBef>
              <a:spcAft>
                <a:spcPts val="0"/>
              </a:spcAft>
              <a:buClr>
                <a:schemeClr val="dk1"/>
              </a:buClr>
              <a:buSzPts val="2800"/>
              <a:buNone/>
            </a:pPr>
            <a:endParaRPr lang="nl-NL" sz="2400" dirty="0"/>
          </a:p>
          <a:p>
            <a:pPr marL="0" indent="0">
              <a:spcBef>
                <a:spcPts val="1000"/>
              </a:spcBef>
              <a:buClr>
                <a:schemeClr val="dk1"/>
              </a:buClr>
              <a:buSzPts val="2800"/>
              <a:buNone/>
            </a:pPr>
            <a:r>
              <a:rPr lang="nl-NL" sz="2400" dirty="0"/>
              <a:t>Vogels hebben een lichaamstemperatuur van 41°C.</a:t>
            </a:r>
          </a:p>
          <a:p>
            <a:pPr marL="0" indent="0">
              <a:spcBef>
                <a:spcPts val="1000"/>
              </a:spcBef>
              <a:buClr>
                <a:schemeClr val="dk1"/>
              </a:buClr>
              <a:buSzPts val="2800"/>
              <a:buNone/>
            </a:pPr>
            <a:r>
              <a:rPr lang="nl-NL" sz="2400" dirty="0"/>
              <a:t>Dit is hoger dan bij mensen. Als je deze </a:t>
            </a:r>
          </a:p>
          <a:p>
            <a:pPr marL="0" indent="0">
              <a:spcBef>
                <a:spcPts val="1000"/>
              </a:spcBef>
              <a:buClr>
                <a:schemeClr val="dk1"/>
              </a:buClr>
              <a:buSzPts val="2800"/>
              <a:buNone/>
            </a:pPr>
            <a:r>
              <a:rPr lang="nl-NL" sz="2400" dirty="0"/>
              <a:t>temperatuur bij jezelf meet, heb</a:t>
            </a:r>
          </a:p>
          <a:p>
            <a:pPr marL="0" indent="0">
              <a:spcBef>
                <a:spcPts val="1000"/>
              </a:spcBef>
              <a:buClr>
                <a:schemeClr val="dk1"/>
              </a:buClr>
              <a:buSzPts val="2800"/>
              <a:buNone/>
            </a:pPr>
            <a:r>
              <a:rPr lang="nl-NL" sz="2400" dirty="0"/>
              <a:t>je koorts!</a:t>
            </a:r>
          </a:p>
        </p:txBody>
      </p:sp>
      <p:pic>
        <p:nvPicPr>
          <p:cNvPr id="110" name="Google Shape;110;p6"/>
          <p:cNvPicPr preferRelativeResize="0"/>
          <p:nvPr/>
        </p:nvPicPr>
        <p:blipFill rotWithShape="1">
          <a:blip r:embed="rId3">
            <a:alphaModFix/>
          </a:blip>
          <a:srcRect/>
          <a:stretch/>
        </p:blipFill>
        <p:spPr>
          <a:xfrm>
            <a:off x="5144778" y="2349305"/>
            <a:ext cx="5823459" cy="3615397"/>
          </a:xfrm>
          <a:prstGeom prst="rect">
            <a:avLst/>
          </a:prstGeom>
          <a:noFill/>
          <a:ln>
            <a:noFill/>
          </a:ln>
        </p:spPr>
      </p:pic>
    </p:spTree>
    <p:extLst>
      <p:ext uri="{BB962C8B-B14F-4D97-AF65-F5344CB8AC3E}">
        <p14:creationId xmlns:p14="http://schemas.microsoft.com/office/powerpoint/2010/main" val="3494348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15"/>
        <p:cNvGrpSpPr/>
        <p:nvPr/>
      </p:nvGrpSpPr>
      <p:grpSpPr>
        <a:xfrm>
          <a:off x="0" y="0"/>
          <a:ext cx="0" cy="0"/>
          <a:chOff x="0" y="0"/>
          <a:chExt cx="0" cy="0"/>
        </a:xfrm>
      </p:grpSpPr>
      <p:sp>
        <p:nvSpPr>
          <p:cNvPr id="125" name="Rectangle 122">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16" name="Google Shape;116;p5"/>
          <p:cNvSpPr txBox="1">
            <a:spLocks noGrp="1"/>
          </p:cNvSpPr>
          <p:nvPr>
            <p:ph type="title"/>
          </p:nvPr>
        </p:nvSpPr>
        <p:spPr>
          <a:xfrm>
            <a:off x="6093460" y="853441"/>
            <a:ext cx="5364444" cy="1356360"/>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nl-NL" dirty="0"/>
              <a:t>Waarom tikken vogels tegen het raam?</a:t>
            </a:r>
          </a:p>
        </p:txBody>
      </p:sp>
      <p:pic>
        <p:nvPicPr>
          <p:cNvPr id="118" name="Google Shape;118;p5"/>
          <p:cNvPicPr preferRelativeResize="0"/>
          <p:nvPr/>
        </p:nvPicPr>
        <p:blipFill rotWithShape="1">
          <a:blip r:embed="rId3"/>
          <a:stretch/>
        </p:blipFill>
        <p:spPr>
          <a:xfrm>
            <a:off x="872064" y="1000790"/>
            <a:ext cx="4593715" cy="4854439"/>
          </a:xfrm>
          <a:prstGeom prst="rect">
            <a:avLst/>
          </a:prstGeom>
          <a:noFill/>
        </p:spPr>
      </p:pic>
      <p:sp>
        <p:nvSpPr>
          <p:cNvPr id="117" name="Google Shape;117;p5"/>
          <p:cNvSpPr txBox="1">
            <a:spLocks noGrp="1"/>
          </p:cNvSpPr>
          <p:nvPr>
            <p:ph idx="1"/>
          </p:nvPr>
        </p:nvSpPr>
        <p:spPr>
          <a:xfrm>
            <a:off x="6106703" y="2568102"/>
            <a:ext cx="5364444" cy="3527898"/>
          </a:xfrm>
          <a:prstGeom prst="rect">
            <a:avLst/>
          </a:prstGeom>
        </p:spPr>
        <p:txBody>
          <a:bodyPr spcFirstLastPara="1" lIns="91425" tIns="45700" rIns="91425" bIns="45700" anchorCtr="0">
            <a:normAutofit/>
          </a:bodyPr>
          <a:lstStyle/>
          <a:p>
            <a:pPr marL="228600" lvl="0" indent="-228600" rtl="0">
              <a:spcBef>
                <a:spcPts val="0"/>
              </a:spcBef>
              <a:spcAft>
                <a:spcPts val="0"/>
              </a:spcAft>
              <a:buClr>
                <a:schemeClr val="dk1"/>
              </a:buClr>
              <a:buSzPts val="2800"/>
              <a:buChar char="•"/>
            </a:pPr>
            <a:r>
              <a:rPr lang="nl-NL" sz="2400" dirty="0"/>
              <a:t>Omdat ze dan aandacht krijgen</a:t>
            </a:r>
          </a:p>
          <a:p>
            <a:pPr marL="228600" lvl="0" indent="-228600" rtl="0">
              <a:spcBef>
                <a:spcPts val="1000"/>
              </a:spcBef>
              <a:spcAft>
                <a:spcPts val="0"/>
              </a:spcAft>
              <a:buClr>
                <a:schemeClr val="dk1"/>
              </a:buClr>
              <a:buSzPts val="2800"/>
              <a:buChar char="•"/>
            </a:pPr>
            <a:r>
              <a:rPr lang="nl-NL" sz="2400" dirty="0"/>
              <a:t>Omdat het geluid maakt</a:t>
            </a:r>
          </a:p>
          <a:p>
            <a:pPr marL="228600" lvl="0" indent="-228600" rtl="0">
              <a:spcBef>
                <a:spcPts val="1000"/>
              </a:spcBef>
              <a:spcAft>
                <a:spcPts val="0"/>
              </a:spcAft>
              <a:buClr>
                <a:schemeClr val="dk1"/>
              </a:buClr>
              <a:buSzPts val="2800"/>
              <a:buChar char="•"/>
            </a:pPr>
            <a:r>
              <a:rPr lang="nl-NL" sz="2400" dirty="0"/>
              <a:t>Omdat ze zichzelf zien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5"/>
          <p:cNvSpPr txBox="1">
            <a:spLocks noGrp="1"/>
          </p:cNvSpPr>
          <p:nvPr>
            <p:ph type="title"/>
          </p:nvPr>
        </p:nvSpPr>
        <p:spPr>
          <a:xfrm>
            <a:off x="6093460" y="853441"/>
            <a:ext cx="5364444" cy="1356360"/>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nl-NL" dirty="0"/>
              <a:t>Waarom tikken vogels tegen het raam?</a:t>
            </a:r>
          </a:p>
        </p:txBody>
      </p:sp>
      <p:pic>
        <p:nvPicPr>
          <p:cNvPr id="118" name="Google Shape;118;p5"/>
          <p:cNvPicPr preferRelativeResize="0"/>
          <p:nvPr/>
        </p:nvPicPr>
        <p:blipFill rotWithShape="1">
          <a:blip r:embed="rId3"/>
          <a:stretch/>
        </p:blipFill>
        <p:spPr>
          <a:xfrm>
            <a:off x="872064" y="1000790"/>
            <a:ext cx="4593715" cy="4854439"/>
          </a:xfrm>
          <a:prstGeom prst="rect">
            <a:avLst/>
          </a:prstGeom>
          <a:noFill/>
        </p:spPr>
      </p:pic>
      <p:sp>
        <p:nvSpPr>
          <p:cNvPr id="117" name="Google Shape;117;p5"/>
          <p:cNvSpPr txBox="1">
            <a:spLocks noGrp="1"/>
          </p:cNvSpPr>
          <p:nvPr>
            <p:ph idx="1"/>
          </p:nvPr>
        </p:nvSpPr>
        <p:spPr>
          <a:xfrm>
            <a:off x="6106703" y="2568102"/>
            <a:ext cx="5364444" cy="3527898"/>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2800"/>
              <a:buNone/>
            </a:pPr>
            <a:r>
              <a:rPr lang="nl-NL" sz="2400" dirty="0"/>
              <a:t> </a:t>
            </a:r>
          </a:p>
          <a:p>
            <a:pPr marL="0" lvl="0" indent="0" rtl="0">
              <a:spcBef>
                <a:spcPts val="1000"/>
              </a:spcBef>
              <a:spcAft>
                <a:spcPts val="0"/>
              </a:spcAft>
              <a:buClr>
                <a:schemeClr val="dk1"/>
              </a:buClr>
              <a:buSzPts val="2800"/>
              <a:buNone/>
            </a:pPr>
            <a:r>
              <a:rPr lang="nl-NL" sz="2400" dirty="0"/>
              <a:t> </a:t>
            </a:r>
          </a:p>
          <a:p>
            <a:pPr marL="228600" lvl="0" indent="-228600" rtl="0">
              <a:spcBef>
                <a:spcPts val="1000"/>
              </a:spcBef>
              <a:spcAft>
                <a:spcPts val="0"/>
              </a:spcAft>
              <a:buClr>
                <a:schemeClr val="dk1"/>
              </a:buClr>
              <a:buSzPts val="2800"/>
              <a:buChar char="•"/>
            </a:pPr>
            <a:r>
              <a:rPr lang="nl-NL" sz="2400" dirty="0"/>
              <a:t>Omdat ze zichzelf zien</a:t>
            </a:r>
          </a:p>
          <a:p>
            <a:pPr marL="228600" lvl="0" indent="-228600" rtl="0">
              <a:spcBef>
                <a:spcPts val="1000"/>
              </a:spcBef>
              <a:spcAft>
                <a:spcPts val="0"/>
              </a:spcAft>
              <a:buClr>
                <a:schemeClr val="dk1"/>
              </a:buClr>
              <a:buSzPts val="2800"/>
              <a:buChar char="•"/>
            </a:pPr>
            <a:endParaRPr lang="nl-NL" sz="2400" dirty="0"/>
          </a:p>
          <a:p>
            <a:pPr marL="0" indent="0">
              <a:spcBef>
                <a:spcPts val="1000"/>
              </a:spcBef>
              <a:buClr>
                <a:schemeClr val="dk1"/>
              </a:buClr>
              <a:buSzPts val="2800"/>
              <a:buNone/>
            </a:pPr>
            <a:r>
              <a:rPr lang="nl-NL" sz="2400" dirty="0"/>
              <a:t>Vogels snappen niet dat het hun eigen spiegelbeeld is en proberen ‘de andere vogel’ weg te jagen.</a:t>
            </a:r>
          </a:p>
          <a:p>
            <a:pPr marL="0" lvl="0" indent="0" rtl="0">
              <a:spcBef>
                <a:spcPts val="1000"/>
              </a:spcBef>
              <a:spcAft>
                <a:spcPts val="0"/>
              </a:spcAft>
              <a:buClr>
                <a:schemeClr val="dk1"/>
              </a:buClr>
              <a:buSzPts val="2800"/>
              <a:buNone/>
            </a:pPr>
            <a:endParaRPr lang="nl-NL" sz="2400" dirty="0"/>
          </a:p>
        </p:txBody>
      </p:sp>
    </p:spTree>
    <p:extLst>
      <p:ext uri="{BB962C8B-B14F-4D97-AF65-F5344CB8AC3E}">
        <p14:creationId xmlns:p14="http://schemas.microsoft.com/office/powerpoint/2010/main" val="1156032401"/>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Kantoorthema">
  <a:themeElements>
    <a:clrScheme name="Kanto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TM03457444[[fn=Basis]]</Template>
  <TotalTime>27</TotalTime>
  <Words>834</Words>
  <Application>Microsoft Office PowerPoint</Application>
  <PresentationFormat>Breedbeeld</PresentationFormat>
  <Paragraphs>125</Paragraphs>
  <Slides>21</Slides>
  <Notes>21</Notes>
  <HiddenSlides>0</HiddenSlides>
  <MMClips>5</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21</vt:i4>
      </vt:variant>
    </vt:vector>
  </HeadingPairs>
  <TitlesOfParts>
    <vt:vector size="25" baseType="lpstr">
      <vt:lpstr>Arial</vt:lpstr>
      <vt:lpstr>Calibri</vt:lpstr>
      <vt:lpstr>Corbel</vt:lpstr>
      <vt:lpstr>Basis</vt:lpstr>
      <vt:lpstr>De grote vogelquiz</vt:lpstr>
      <vt:lpstr>Op welke foto zie je een koolmees?</vt:lpstr>
      <vt:lpstr>Op welke foto zie je een koolmees?</vt:lpstr>
      <vt:lpstr>Hoe groot is een roodborstje?</vt:lpstr>
      <vt:lpstr>Hoe groot is een roodborstje?</vt:lpstr>
      <vt:lpstr>Wat is de lichaamstemperatuur van een vogel?</vt:lpstr>
      <vt:lpstr>Wat is de lichaamstemperatuur van een vogel?</vt:lpstr>
      <vt:lpstr>Waarom tikken vogels tegen het raam?</vt:lpstr>
      <vt:lpstr>Waarom tikken vogels tegen het raam?</vt:lpstr>
      <vt:lpstr>Van wie zijn deze eieren?</vt:lpstr>
      <vt:lpstr>Van wie zijn deze eieren?</vt:lpstr>
      <vt:lpstr>Welk dier hoor je hier?</vt:lpstr>
      <vt:lpstr>Welk dier hoor je hier?</vt:lpstr>
      <vt:lpstr>Op de foto zie je een eend. Dit is een…</vt:lpstr>
      <vt:lpstr>Op de foto zie je een eend. Dit is een…</vt:lpstr>
      <vt:lpstr>Welk vogelgeluid maakt deze klok?</vt:lpstr>
      <vt:lpstr>Welk vogelgeluid maakt deze klok?</vt:lpstr>
      <vt:lpstr>Op welke foto zie je een meerkoet?</vt:lpstr>
      <vt:lpstr>Op welke foto zie je een meerkoet?</vt:lpstr>
      <vt:lpstr>Wat voor vogel is het ‘lelijke eendje’ uit het sprookje?</vt:lpstr>
      <vt:lpstr>Wat voor vogel is het ‘lelijke eendje’ uit het sprookje?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grote vogelquiz</dc:title>
  <dc:creator>Shira Bonnink</dc:creator>
  <cp:lastModifiedBy>Bonnink, M.Y.S. (Shira)</cp:lastModifiedBy>
  <cp:revision>7</cp:revision>
  <dcterms:created xsi:type="dcterms:W3CDTF">2021-05-21T11:06:11Z</dcterms:created>
  <dcterms:modified xsi:type="dcterms:W3CDTF">2021-05-26T12:17:13Z</dcterms:modified>
</cp:coreProperties>
</file>