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97" r:id="rId3"/>
    <p:sldId id="303" r:id="rId4"/>
    <p:sldId id="304" r:id="rId5"/>
    <p:sldId id="257" r:id="rId6"/>
    <p:sldId id="305" r:id="rId7"/>
    <p:sldId id="288" r:id="rId8"/>
    <p:sldId id="310" r:id="rId9"/>
    <p:sldId id="309" r:id="rId10"/>
    <p:sldId id="307" r:id="rId11"/>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78101" autoAdjust="0"/>
  </p:normalViewPr>
  <p:slideViewPr>
    <p:cSldViewPr>
      <p:cViewPr varScale="1">
        <p:scale>
          <a:sx n="88" d="100"/>
          <a:sy n="88" d="100"/>
        </p:scale>
        <p:origin x="16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78ECE908-7A15-46C4-ADEF-635210A2DFBA}" type="datetimeFigureOut">
              <a:rPr lang="nl-NL" smtClean="0"/>
              <a:t>29-11-2018</a:t>
            </a:fld>
            <a:endParaRPr lang="nl-NL"/>
          </a:p>
        </p:txBody>
      </p:sp>
      <p:sp>
        <p:nvSpPr>
          <p:cNvPr id="4" name="Tijdelijke aanduiding voor voettekst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4282C943-F684-4455-84DF-E3E61B1556F0}" type="slidenum">
              <a:rPr lang="nl-NL" smtClean="0"/>
              <a:t>‹nr.›</a:t>
            </a:fld>
            <a:endParaRPr lang="nl-NL"/>
          </a:p>
        </p:txBody>
      </p:sp>
    </p:spTree>
    <p:extLst>
      <p:ext uri="{BB962C8B-B14F-4D97-AF65-F5344CB8AC3E}">
        <p14:creationId xmlns:p14="http://schemas.microsoft.com/office/powerpoint/2010/main" val="4257861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E5ABA297-A8BB-4FB0-9C72-30A56216F0C7}" type="datetimeFigureOut">
              <a:rPr lang="nl-NL" smtClean="0"/>
              <a:pPr/>
              <a:t>29-11-2018</a:t>
            </a:fld>
            <a:endParaRPr lang="nl-NL"/>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B089E21-D2C5-4FFD-ACA4-68CD7F4E6CA8}" type="slidenum">
              <a:rPr lang="nl-NL" smtClean="0"/>
              <a:pPr/>
              <a:t>‹nr.›</a:t>
            </a:fld>
            <a:endParaRPr lang="nl-NL"/>
          </a:p>
        </p:txBody>
      </p:sp>
    </p:spTree>
    <p:extLst>
      <p:ext uri="{BB962C8B-B14F-4D97-AF65-F5344CB8AC3E}">
        <p14:creationId xmlns:p14="http://schemas.microsoft.com/office/powerpoint/2010/main" val="21837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B089E21-D2C5-4FFD-ACA4-68CD7F4E6CA8}" type="slidenum">
              <a:rPr lang="nl-NL" smtClean="0"/>
              <a:pPr/>
              <a:t>3</a:t>
            </a:fld>
            <a:endParaRPr lang="nl-NL"/>
          </a:p>
        </p:txBody>
      </p:sp>
    </p:spTree>
    <p:extLst>
      <p:ext uri="{BB962C8B-B14F-4D97-AF65-F5344CB8AC3E}">
        <p14:creationId xmlns:p14="http://schemas.microsoft.com/office/powerpoint/2010/main" val="192150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3795" name="Rectangle 2"/>
          <p:cNvSpPr txBox="1">
            <a:spLocks noGrp="1" noChangeArrowheads="1"/>
          </p:cNvSpPr>
          <p:nvPr>
            <p:ph type="body" idx="1"/>
          </p:nvPr>
        </p:nvSpPr>
        <p:spPr>
          <a:xfrm>
            <a:off x="679769" y="4689515"/>
            <a:ext cx="5436567" cy="4442698"/>
          </a:xfrm>
          <a:noFill/>
          <a:ln/>
        </p:spPr>
        <p:txBody>
          <a:bodyPr wrap="none" anchor="ctr"/>
          <a:lstStyle/>
          <a:p>
            <a:r>
              <a:rPr lang="en-US" dirty="0" err="1" smtClean="0">
                <a:latin typeface="Times New Roman" pitchFamily="18" charset="0"/>
              </a:rPr>
              <a:t>Doel</a:t>
            </a:r>
            <a:r>
              <a:rPr lang="en-US" dirty="0" smtClean="0">
                <a:latin typeface="Times New Roman" pitchFamily="18" charset="0"/>
              </a:rPr>
              <a:t> van OOL: </a:t>
            </a:r>
            <a:r>
              <a:rPr lang="en-US" dirty="0" err="1" smtClean="0">
                <a:latin typeface="Times New Roman" pitchFamily="18" charset="0"/>
              </a:rPr>
              <a:t>kinderen</a:t>
            </a:r>
            <a:r>
              <a:rPr lang="en-US" dirty="0" smtClean="0">
                <a:latin typeface="Times New Roman" pitchFamily="18" charset="0"/>
              </a:rPr>
              <a:t> </a:t>
            </a:r>
            <a:r>
              <a:rPr lang="en-US" dirty="0" err="1" smtClean="0">
                <a:latin typeface="Times New Roman" pitchFamily="18" charset="0"/>
              </a:rPr>
              <a:t>leren</a:t>
            </a:r>
            <a:r>
              <a:rPr lang="en-US" baseline="0" dirty="0" smtClean="0">
                <a:latin typeface="Times New Roman" pitchFamily="18" charset="0"/>
              </a:rPr>
              <a:t> hoe </a:t>
            </a:r>
            <a:r>
              <a:rPr lang="en-US" baseline="0" dirty="0" err="1" smtClean="0">
                <a:latin typeface="Times New Roman" pitchFamily="18" charset="0"/>
              </a:rPr>
              <a:t>ze</a:t>
            </a:r>
            <a:r>
              <a:rPr lang="en-US" baseline="0" dirty="0" smtClean="0">
                <a:latin typeface="Times New Roman" pitchFamily="18" charset="0"/>
              </a:rPr>
              <a:t> </a:t>
            </a:r>
            <a:r>
              <a:rPr lang="en-US" baseline="0" dirty="0" err="1" smtClean="0">
                <a:latin typeface="Times New Roman" pitchFamily="18" charset="0"/>
              </a:rPr>
              <a:t>zelf</a:t>
            </a:r>
            <a:r>
              <a:rPr lang="en-US" baseline="0" dirty="0" smtClean="0">
                <a:latin typeface="Times New Roman" pitchFamily="18" charset="0"/>
              </a:rPr>
              <a:t> </a:t>
            </a:r>
            <a:r>
              <a:rPr lang="en-US" baseline="0" dirty="0" err="1" smtClean="0">
                <a:latin typeface="Times New Roman" pitchFamily="18" charset="0"/>
              </a:rPr>
              <a:t>kennis</a:t>
            </a:r>
            <a:r>
              <a:rPr lang="en-US" baseline="0" dirty="0" smtClean="0">
                <a:latin typeface="Times New Roman" pitchFamily="18" charset="0"/>
              </a:rPr>
              <a:t> </a:t>
            </a:r>
            <a:r>
              <a:rPr lang="en-US" baseline="0" dirty="0" err="1" smtClean="0">
                <a:latin typeface="Times New Roman" pitchFamily="18" charset="0"/>
              </a:rPr>
              <a:t>kunnen</a:t>
            </a:r>
            <a:r>
              <a:rPr lang="en-US" baseline="0" dirty="0" smtClean="0">
                <a:latin typeface="Times New Roman" pitchFamily="18" charset="0"/>
              </a:rPr>
              <a:t> </a:t>
            </a:r>
            <a:r>
              <a:rPr lang="en-US" baseline="0" dirty="0" err="1" smtClean="0">
                <a:latin typeface="Times New Roman" pitchFamily="18" charset="0"/>
              </a:rPr>
              <a:t>verzamelen</a:t>
            </a:r>
            <a:r>
              <a:rPr lang="en-US" baseline="0" dirty="0" smtClean="0">
                <a:latin typeface="Times New Roman" pitchFamily="18" charset="0"/>
              </a:rPr>
              <a:t> en </a:t>
            </a:r>
            <a:r>
              <a:rPr lang="en-US" baseline="0" dirty="0" err="1" smtClean="0">
                <a:latin typeface="Times New Roman" pitchFamily="18" charset="0"/>
              </a:rPr>
              <a:t>genereren</a:t>
            </a:r>
            <a:r>
              <a:rPr lang="en-US" baseline="0" dirty="0" smtClean="0">
                <a:latin typeface="Times New Roman" pitchFamily="18" charset="0"/>
              </a:rPr>
              <a:t>. </a:t>
            </a:r>
            <a:r>
              <a:rPr lang="en-US" baseline="0" dirty="0" err="1" smtClean="0">
                <a:latin typeface="Times New Roman" pitchFamily="18" charset="0"/>
              </a:rPr>
              <a:t>Leraar</a:t>
            </a:r>
            <a:r>
              <a:rPr lang="en-US" baseline="0" dirty="0" smtClean="0">
                <a:latin typeface="Times New Roman" pitchFamily="18" charset="0"/>
              </a:rPr>
              <a:t> </a:t>
            </a:r>
            <a:r>
              <a:rPr lang="en-US" baseline="0" dirty="0" err="1" smtClean="0">
                <a:latin typeface="Times New Roman" pitchFamily="18" charset="0"/>
              </a:rPr>
              <a:t>draagt</a:t>
            </a:r>
            <a:r>
              <a:rPr lang="en-US" baseline="0" dirty="0" smtClean="0">
                <a:latin typeface="Times New Roman" pitchFamily="18" charset="0"/>
              </a:rPr>
              <a:t> minder </a:t>
            </a:r>
            <a:r>
              <a:rPr lang="en-US" baseline="0" dirty="0" err="1" smtClean="0">
                <a:latin typeface="Times New Roman" pitchFamily="18" charset="0"/>
              </a:rPr>
              <a:t>kennis</a:t>
            </a:r>
            <a:r>
              <a:rPr lang="en-US" baseline="0" dirty="0" smtClean="0">
                <a:latin typeface="Times New Roman" pitchFamily="18" charset="0"/>
              </a:rPr>
              <a:t> over, </a:t>
            </a:r>
            <a:r>
              <a:rPr lang="en-US" baseline="0" dirty="0" err="1" smtClean="0">
                <a:latin typeface="Times New Roman" pitchFamily="18" charset="0"/>
              </a:rPr>
              <a:t>maar</a:t>
            </a:r>
            <a:r>
              <a:rPr lang="en-US" baseline="0" dirty="0" smtClean="0">
                <a:latin typeface="Times New Roman" pitchFamily="18" charset="0"/>
              </a:rPr>
              <a:t> </a:t>
            </a:r>
            <a:r>
              <a:rPr lang="en-US" baseline="0" dirty="0" err="1" smtClean="0">
                <a:latin typeface="Times New Roman" pitchFamily="18" charset="0"/>
              </a:rPr>
              <a:t>begeleidt</a:t>
            </a:r>
            <a:r>
              <a:rPr lang="en-US" baseline="0" dirty="0" smtClean="0">
                <a:latin typeface="Times New Roman" pitchFamily="18" charset="0"/>
              </a:rPr>
              <a:t> in  het </a:t>
            </a:r>
            <a:r>
              <a:rPr lang="en-US" baseline="0" dirty="0" err="1" smtClean="0">
                <a:latin typeface="Times New Roman" pitchFamily="18" charset="0"/>
              </a:rPr>
              <a:t>verkrijgen</a:t>
            </a:r>
            <a:r>
              <a:rPr lang="en-US" baseline="0" dirty="0" smtClean="0">
                <a:latin typeface="Times New Roman" pitchFamily="18" charset="0"/>
              </a:rPr>
              <a:t> van </a:t>
            </a:r>
            <a:r>
              <a:rPr lang="en-US" baseline="0" dirty="0" err="1" smtClean="0">
                <a:latin typeface="Times New Roman" pitchFamily="18" charset="0"/>
              </a:rPr>
              <a:t>vaardigheden</a:t>
            </a:r>
            <a:r>
              <a:rPr lang="en-US" baseline="0" dirty="0" smtClean="0">
                <a:latin typeface="Times New Roman" pitchFamily="18" charset="0"/>
              </a:rPr>
              <a:t>.</a:t>
            </a:r>
            <a:endParaRPr lang="en-US" dirty="0" smtClean="0">
              <a:latin typeface="Times New Roman" pitchFamily="18" charset="0"/>
            </a:endParaRPr>
          </a:p>
        </p:txBody>
      </p:sp>
    </p:spTree>
    <p:extLst>
      <p:ext uri="{BB962C8B-B14F-4D97-AF65-F5344CB8AC3E}">
        <p14:creationId xmlns:p14="http://schemas.microsoft.com/office/powerpoint/2010/main" val="73669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met foto">
    <p:spTree>
      <p:nvGrpSpPr>
        <p:cNvPr id="1" name=""/>
        <p:cNvGrpSpPr/>
        <p:nvPr/>
      </p:nvGrpSpPr>
      <p:grpSpPr>
        <a:xfrm>
          <a:off x="0" y="0"/>
          <a:ext cx="0" cy="0"/>
          <a:chOff x="0" y="0"/>
          <a:chExt cx="0" cy="0"/>
        </a:xfrm>
      </p:grpSpPr>
      <p:sp>
        <p:nvSpPr>
          <p:cNvPr id="8" name="Tijdelijke aanduiding voor afbeelding 8"/>
          <p:cNvSpPr>
            <a:spLocks noGrp="1"/>
          </p:cNvSpPr>
          <p:nvPr>
            <p:ph type="pic" sz="quarter" idx="14"/>
          </p:nvPr>
        </p:nvSpPr>
        <p:spPr>
          <a:xfrm>
            <a:off x="0" y="0"/>
            <a:ext cx="9144000" cy="5949950"/>
          </a:xfrm>
          <a:ln>
            <a:noFill/>
          </a:ln>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3" name="Subtitle 2"/>
          <p:cNvSpPr>
            <a:spLocks noGrp="1"/>
          </p:cNvSpPr>
          <p:nvPr>
            <p:ph type="subTitle" idx="1" hasCustomPrompt="1"/>
          </p:nvPr>
        </p:nvSpPr>
        <p:spPr>
          <a:xfrm>
            <a:off x="2529840" y="6281556"/>
            <a:ext cx="5929948" cy="338554"/>
          </a:xfrm>
        </p:spPr>
        <p:txBody>
          <a:bodyPr wrap="square" anchor="t" anchorCtr="0">
            <a:spAutoFit/>
          </a:bodyPr>
          <a:lstStyle>
            <a:lvl1pPr marL="0" indent="0" algn="r">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Naam en datum</a:t>
            </a:r>
            <a:endParaRPr lang="en-US" dirty="0"/>
          </a:p>
        </p:txBody>
      </p:sp>
      <p:sp>
        <p:nvSpPr>
          <p:cNvPr id="2" name="Title 1"/>
          <p:cNvSpPr>
            <a:spLocks noGrp="1"/>
          </p:cNvSpPr>
          <p:nvPr>
            <p:ph type="ctrTitle"/>
          </p:nvPr>
        </p:nvSpPr>
        <p:spPr>
          <a:xfrm>
            <a:off x="684213" y="4102667"/>
            <a:ext cx="7775575" cy="1661993"/>
          </a:xfrm>
        </p:spPr>
        <p:txBody>
          <a:bodyPr anchor="b" anchorCtr="0"/>
          <a:lstStyle>
            <a:lvl1pPr algn="l">
              <a:defRPr sz="6000">
                <a:solidFill>
                  <a:schemeClr val="bg1"/>
                </a:solidFill>
              </a:defRPr>
            </a:lvl1pPr>
          </a:lstStyle>
          <a:p>
            <a:r>
              <a:rPr lang="nl-NL" smtClean="0"/>
              <a:t>Klik om de stijl te bewerken</a:t>
            </a:r>
            <a:endParaRPr lang="en-US" dirty="0"/>
          </a:p>
        </p:txBody>
      </p:sp>
    </p:spTree>
    <p:extLst>
      <p:ext uri="{BB962C8B-B14F-4D97-AF65-F5344CB8AC3E}">
        <p14:creationId xmlns:p14="http://schemas.microsoft.com/office/powerpoint/2010/main" val="105792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Foto's aflopen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125757-90AF-4B45-80D2-2412993F6287}" type="slidenum">
              <a:rPr lang="nl-NL" smtClean="0"/>
              <a:pPr/>
              <a:t>‹nr.›</a:t>
            </a:fld>
            <a:endParaRPr lang="nl-NL"/>
          </a:p>
        </p:txBody>
      </p:sp>
      <p:sp>
        <p:nvSpPr>
          <p:cNvPr id="9" name="Tijdelijke aanduiding voor afbeelding 8"/>
          <p:cNvSpPr>
            <a:spLocks noGrp="1"/>
          </p:cNvSpPr>
          <p:nvPr>
            <p:ph type="pic" sz="quarter" idx="13"/>
          </p:nvPr>
        </p:nvSpPr>
        <p:spPr>
          <a:xfrm>
            <a:off x="0" y="0"/>
            <a:ext cx="4572000" cy="297360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10" name="Tijdelijke aanduiding voor afbeelding 8"/>
          <p:cNvSpPr>
            <a:spLocks noGrp="1"/>
          </p:cNvSpPr>
          <p:nvPr>
            <p:ph type="pic" sz="quarter" idx="14"/>
          </p:nvPr>
        </p:nvSpPr>
        <p:spPr>
          <a:xfrm>
            <a:off x="0" y="2973600"/>
            <a:ext cx="4572000" cy="297635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7" name="Tijdelijke aanduiding voor afbeelding 8"/>
          <p:cNvSpPr>
            <a:spLocks noGrp="1"/>
          </p:cNvSpPr>
          <p:nvPr>
            <p:ph type="pic" sz="quarter" idx="15"/>
          </p:nvPr>
        </p:nvSpPr>
        <p:spPr>
          <a:xfrm>
            <a:off x="4572000" y="0"/>
            <a:ext cx="4572000" cy="297360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8" name="Tijdelijke aanduiding voor afbeelding 8"/>
          <p:cNvSpPr>
            <a:spLocks noGrp="1"/>
          </p:cNvSpPr>
          <p:nvPr>
            <p:ph type="pic" sz="quarter" idx="16"/>
          </p:nvPr>
        </p:nvSpPr>
        <p:spPr>
          <a:xfrm>
            <a:off x="4572000" y="2973600"/>
            <a:ext cx="4572000" cy="297635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30305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125757-90AF-4B45-80D2-2412993F6287}" type="slidenum">
              <a:rPr lang="nl-NL" smtClean="0"/>
              <a:pPr/>
              <a:t>‹nr.›</a:t>
            </a:fld>
            <a:endParaRPr lang="nl-NL"/>
          </a:p>
        </p:txBody>
      </p:sp>
    </p:spTree>
    <p:extLst>
      <p:ext uri="{BB962C8B-B14F-4D97-AF65-F5344CB8AC3E}">
        <p14:creationId xmlns:p14="http://schemas.microsoft.com/office/powerpoint/2010/main" val="213545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9125757-90AF-4B45-80D2-2412993F6287}" type="slidenum">
              <a:rPr lang="nl-NL" smtClean="0"/>
              <a:pPr/>
              <a:t>‹nr.›</a:t>
            </a:fld>
            <a:endParaRPr lang="nl-NL"/>
          </a:p>
        </p:txBody>
      </p:sp>
    </p:spTree>
    <p:extLst>
      <p:ext uri="{BB962C8B-B14F-4D97-AF65-F5344CB8AC3E}">
        <p14:creationId xmlns:p14="http://schemas.microsoft.com/office/powerpoint/2010/main" val="242418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fsluiter Herfst 1">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269074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fsluiter Herfst 2">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210582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fsluiter Winter 1">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109115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fsluiter Winter 2">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101081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fsluiter Zomer 1">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172044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fsluiter Zomer 2">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124955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iter Lente 1">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99012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Kleurvlak">
    <p:spTree>
      <p:nvGrpSpPr>
        <p:cNvPr id="1" name=""/>
        <p:cNvGrpSpPr/>
        <p:nvPr/>
      </p:nvGrpSpPr>
      <p:grpSpPr>
        <a:xfrm>
          <a:off x="0" y="0"/>
          <a:ext cx="0" cy="0"/>
          <a:chOff x="0" y="0"/>
          <a:chExt cx="0" cy="0"/>
        </a:xfrm>
      </p:grpSpPr>
      <p:sp>
        <p:nvSpPr>
          <p:cNvPr id="6" name="Tijdelijke aanduiding voor tekst 8"/>
          <p:cNvSpPr>
            <a:spLocks noGrp="1"/>
          </p:cNvSpPr>
          <p:nvPr>
            <p:ph type="body" sz="quarter" idx="13" hasCustomPrompt="1"/>
          </p:nvPr>
        </p:nvSpPr>
        <p:spPr>
          <a:xfrm>
            <a:off x="0" y="0"/>
            <a:ext cx="9144000" cy="5949950"/>
          </a:xfrm>
          <a:solidFill>
            <a:schemeClr val="accent5"/>
          </a:solidFill>
        </p:spPr>
        <p:txBody>
          <a:bodyPr/>
          <a:lstStyle>
            <a:lvl1pPr marL="0" indent="0">
              <a:buFont typeface="Arial" panose="020B0604020202020204" pitchFamily="34" charset="0"/>
              <a:buNone/>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 </a:t>
            </a:r>
            <a:endParaRPr lang="nl-NL" dirty="0"/>
          </a:p>
        </p:txBody>
      </p:sp>
      <p:sp>
        <p:nvSpPr>
          <p:cNvPr id="2" name="Title 1"/>
          <p:cNvSpPr>
            <a:spLocks noGrp="1"/>
          </p:cNvSpPr>
          <p:nvPr>
            <p:ph type="ctrTitle"/>
          </p:nvPr>
        </p:nvSpPr>
        <p:spPr>
          <a:xfrm>
            <a:off x="684213" y="651442"/>
            <a:ext cx="7775575" cy="1661993"/>
          </a:xfrm>
        </p:spPr>
        <p:txBody>
          <a:bodyPr anchor="t" anchorCtr="0"/>
          <a:lstStyle>
            <a:lvl1pPr algn="l">
              <a:defRPr sz="6000">
                <a:solidFill>
                  <a:schemeClr val="bg1"/>
                </a:solidFill>
              </a:defRPr>
            </a:lvl1pPr>
          </a:lstStyle>
          <a:p>
            <a:r>
              <a:rPr lang="nl-NL" smtClean="0"/>
              <a:t>Klik om de stijl te bewerken</a:t>
            </a:r>
            <a:endParaRPr lang="en-US" dirty="0"/>
          </a:p>
        </p:txBody>
      </p:sp>
      <p:sp>
        <p:nvSpPr>
          <p:cNvPr id="3" name="Subtitle 2"/>
          <p:cNvSpPr>
            <a:spLocks noGrp="1"/>
          </p:cNvSpPr>
          <p:nvPr>
            <p:ph type="subTitle" idx="1" hasCustomPrompt="1"/>
          </p:nvPr>
        </p:nvSpPr>
        <p:spPr>
          <a:xfrm>
            <a:off x="2529840" y="6281556"/>
            <a:ext cx="5929948" cy="338554"/>
          </a:xfrm>
        </p:spPr>
        <p:txBody>
          <a:bodyPr wrap="square" anchor="t" anchorCtr="0">
            <a:spAutoFit/>
          </a:bodyPr>
          <a:lstStyle>
            <a:lvl1pPr marL="0" indent="0" algn="r">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Naam en datum</a:t>
            </a:r>
            <a:endParaRPr lang="en-US" dirty="0"/>
          </a:p>
        </p:txBody>
      </p:sp>
      <p:sp>
        <p:nvSpPr>
          <p:cNvPr id="8" name="Tijdelijke aanduiding voor tekst 7"/>
          <p:cNvSpPr>
            <a:spLocks noGrp="1"/>
          </p:cNvSpPr>
          <p:nvPr>
            <p:ph type="body" sz="quarter" idx="14" hasCustomPrompt="1"/>
          </p:nvPr>
        </p:nvSpPr>
        <p:spPr>
          <a:xfrm>
            <a:off x="684213" y="3871915"/>
            <a:ext cx="7776000" cy="514628"/>
          </a:xfrm>
        </p:spPr>
        <p:txBody>
          <a:bodyPr>
            <a:spAutoFit/>
          </a:bodyPr>
          <a:lstStyle>
            <a:lvl1pPr marL="0" indent="0">
              <a:buFont typeface="Arial" panose="020B0604020202020204" pitchFamily="34" charset="0"/>
              <a:buNone/>
              <a:defRPr sz="3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Subtitel</a:t>
            </a:r>
            <a:endParaRPr lang="nl-NL" dirty="0"/>
          </a:p>
        </p:txBody>
      </p:sp>
    </p:spTree>
    <p:extLst>
      <p:ext uri="{BB962C8B-B14F-4D97-AF65-F5344CB8AC3E}">
        <p14:creationId xmlns:p14="http://schemas.microsoft.com/office/powerpoint/2010/main" val="25132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fsluiter Lente 2">
    <p:spTree>
      <p:nvGrpSpPr>
        <p:cNvPr id="1" name=""/>
        <p:cNvGrpSpPr/>
        <p:nvPr/>
      </p:nvGrpSpPr>
      <p:grpSpPr>
        <a:xfrm>
          <a:off x="0" y="0"/>
          <a:ext cx="0" cy="0"/>
          <a:chOff x="0" y="0"/>
          <a:chExt cx="0" cy="0"/>
        </a:xfrm>
      </p:grpSpPr>
      <p:sp>
        <p:nvSpPr>
          <p:cNvPr id="5" name="Rechthoek 4"/>
          <p:cNvSpPr/>
          <p:nvPr/>
        </p:nvSpPr>
        <p:spPr>
          <a:xfrm>
            <a:off x="0" y="0"/>
            <a:ext cx="9143999" cy="5949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84213" y="6376627"/>
            <a:ext cx="3838230" cy="200055"/>
          </a:xfrm>
          <a:prstGeom prst="rect">
            <a:avLst/>
          </a:prstGeom>
          <a:noFill/>
        </p:spPr>
        <p:txBody>
          <a:bodyPr wrap="none" lIns="0" tIns="0" rIns="0" bIns="0" rtlCol="0">
            <a:spAutoFit/>
          </a:bodyPr>
          <a:lstStyle/>
          <a:p>
            <a:r>
              <a:rPr lang="nl-NL" sz="1300" dirty="0" smtClean="0">
                <a:solidFill>
                  <a:schemeClr val="accent3"/>
                </a:solidFill>
              </a:rPr>
              <a:t>www.vogelbescherming.nl    info@vogelbescherming.nl</a:t>
            </a:r>
            <a:endParaRPr lang="nl-NL" sz="1300" dirty="0">
              <a:solidFill>
                <a:schemeClr val="accent3"/>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892" y="6166461"/>
            <a:ext cx="507206" cy="532440"/>
          </a:xfrm>
          <a:prstGeom prst="rect">
            <a:avLst/>
          </a:prstGeom>
        </p:spPr>
      </p:pic>
      <p:sp>
        <p:nvSpPr>
          <p:cNvPr id="9" name="Tijdelijke aanduiding voor tekst 8"/>
          <p:cNvSpPr>
            <a:spLocks noGrp="1"/>
          </p:cNvSpPr>
          <p:nvPr>
            <p:ph type="body" sz="quarter" idx="13" hasCustomPrompt="1"/>
          </p:nvPr>
        </p:nvSpPr>
        <p:spPr>
          <a:xfrm>
            <a:off x="684213" y="1776269"/>
            <a:ext cx="7775575" cy="1218795"/>
          </a:xfrm>
        </p:spPr>
        <p:txBody>
          <a:bodyPr>
            <a:spAutoFit/>
          </a:bodyPr>
          <a:lstStyle>
            <a:lvl1pPr marL="0" indent="0">
              <a:buFont typeface="Arial" panose="020B0604020202020204" pitchFamily="34" charset="0"/>
              <a:buNone/>
              <a:defRPr sz="7200" b="1">
                <a:solidFill>
                  <a:schemeClr val="bg1"/>
                </a:solidFill>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Afsluiting</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2" y="452875"/>
            <a:ext cx="2084469" cy="975875"/>
          </a:xfrm>
          <a:prstGeom prst="rect">
            <a:avLst/>
          </a:prstGeom>
        </p:spPr>
      </p:pic>
    </p:spTree>
    <p:extLst>
      <p:ext uri="{BB962C8B-B14F-4D97-AF65-F5344CB8AC3E}">
        <p14:creationId xmlns:p14="http://schemas.microsoft.com/office/powerpoint/2010/main" val="3448884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itleg template 1">
    <p:spTree>
      <p:nvGrpSpPr>
        <p:cNvPr id="1" name=""/>
        <p:cNvGrpSpPr/>
        <p:nvPr/>
      </p:nvGrpSpPr>
      <p:grpSpPr>
        <a:xfrm>
          <a:off x="0" y="0"/>
          <a:ext cx="0" cy="0"/>
          <a:chOff x="0" y="0"/>
          <a:chExt cx="0" cy="0"/>
        </a:xfrm>
      </p:grpSpPr>
      <p:pic>
        <p:nvPicPr>
          <p:cNvPr id="14" name="Afbeelding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46152" y="1870188"/>
            <a:ext cx="1635123" cy="4203596"/>
          </a:xfrm>
          <a:prstGeom prst="rect">
            <a:avLst/>
          </a:prstGeom>
          <a:effectLst>
            <a:outerShdw blurRad="63500" sx="101000" sy="101000" algn="ctr" rotWithShape="0">
              <a:prstClr val="black">
                <a:alpha val="40000"/>
              </a:prstClr>
            </a:outerShdw>
          </a:effectLst>
        </p:spPr>
      </p:pic>
      <p:sp>
        <p:nvSpPr>
          <p:cNvPr id="10" name="Content Placeholder 3"/>
          <p:cNvSpPr txBox="1">
            <a:spLocks/>
          </p:cNvSpPr>
          <p:nvPr/>
        </p:nvSpPr>
        <p:spPr>
          <a:xfrm>
            <a:off x="684214" y="1341438"/>
            <a:ext cx="4137376" cy="38779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4"/>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50" noProof="0" dirty="0" smtClean="0">
                <a:solidFill>
                  <a:schemeClr val="tx1"/>
                </a:solidFill>
                <a:latin typeface="+mn-lt"/>
              </a:rPr>
              <a:t>Wanneer je een </a:t>
            </a:r>
            <a:r>
              <a:rPr lang="nl-NL" sz="1050" b="1" noProof="0" dirty="0" smtClean="0">
                <a:solidFill>
                  <a:schemeClr val="tx1"/>
                </a:solidFill>
                <a:latin typeface="+mn-lt"/>
              </a:rPr>
              <a:t>nieuwe presentatie </a:t>
            </a:r>
            <a:r>
              <a:rPr lang="nl-NL" sz="1050" noProof="0" dirty="0" smtClean="0">
                <a:solidFill>
                  <a:schemeClr val="tx1"/>
                </a:solidFill>
                <a:latin typeface="+mn-lt"/>
              </a:rPr>
              <a:t>start, staan hierin een aantal basis-dia’s. Deze zijn aan te vullen met diverse dia’s:</a:t>
            </a:r>
            <a:endParaRPr lang="nl-NL" sz="1050" noProof="0" dirty="0">
              <a:solidFill>
                <a:schemeClr val="tx1"/>
              </a:solidFill>
              <a:latin typeface="+mn-lt"/>
            </a:endParaRPr>
          </a:p>
        </p:txBody>
      </p:sp>
      <p:sp>
        <p:nvSpPr>
          <p:cNvPr id="11" name="Content Placeholder 4"/>
          <p:cNvSpPr txBox="1">
            <a:spLocks/>
          </p:cNvSpPr>
          <p:nvPr/>
        </p:nvSpPr>
        <p:spPr>
          <a:xfrm>
            <a:off x="6070600" y="2093287"/>
            <a:ext cx="2389188" cy="1551194"/>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4"/>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50" noProof="0" dirty="0" smtClean="0">
                <a:solidFill>
                  <a:schemeClr val="tx1"/>
                </a:solidFill>
                <a:latin typeface="+mn-lt"/>
              </a:rPr>
              <a:t>De meeste dia’s bevatten een blokje met verschillende </a:t>
            </a:r>
            <a:r>
              <a:rPr lang="nl-NL" sz="1050" b="1" noProof="0" dirty="0" smtClean="0">
                <a:solidFill>
                  <a:schemeClr val="tx1"/>
                </a:solidFill>
                <a:latin typeface="+mn-lt"/>
              </a:rPr>
              <a:t>pictogrammen</a:t>
            </a:r>
            <a:r>
              <a:rPr lang="nl-NL" sz="1050" noProof="0" dirty="0" smtClean="0">
                <a:solidFill>
                  <a:schemeClr val="tx1"/>
                </a:solidFill>
                <a:latin typeface="+mn-lt"/>
              </a:rPr>
              <a:t> (‘tijdelijke aanduidingen’). Door op het gewenste pictogram te klikken kun je die inhoud invoegen, bijvoorbeeld een tabel, een grafiek of een afbeelding uit bestand. Je kunt de pictogrammen ook negeren en gewoon een tekst typen.</a:t>
            </a:r>
          </a:p>
        </p:txBody>
      </p:sp>
      <p:pic>
        <p:nvPicPr>
          <p:cNvPr id="12" name="Picture 7" descr="Pictogrammen in de indeling Titel en object"/>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070600" y="1341438"/>
            <a:ext cx="967740" cy="678180"/>
          </a:xfrm>
          <a:prstGeom prst="rect">
            <a:avLst/>
          </a:prstGeom>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ontent Placeholder 3"/>
          <p:cNvSpPr txBox="1">
            <a:spLocks/>
          </p:cNvSpPr>
          <p:nvPr/>
        </p:nvSpPr>
        <p:spPr>
          <a:xfrm>
            <a:off x="2757667" y="1870186"/>
            <a:ext cx="2518294" cy="3684085"/>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4"/>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lnSpc>
                <a:spcPct val="120000"/>
              </a:lnSpc>
              <a:buSzPct val="100000"/>
              <a:buFont typeface="+mj-lt"/>
              <a:buAutoNum type="arabicPeriod"/>
            </a:pPr>
            <a:r>
              <a:rPr lang="nl-NL" sz="1050" noProof="0" dirty="0" smtClean="0">
                <a:solidFill>
                  <a:schemeClr val="tx1"/>
                </a:solidFill>
                <a:latin typeface="+mn-lt"/>
              </a:rPr>
              <a:t>Klik op het tabblad ‘</a:t>
            </a:r>
            <a:r>
              <a:rPr lang="nl-NL" sz="1050" b="1" noProof="0" dirty="0" smtClean="0">
                <a:solidFill>
                  <a:schemeClr val="tx1"/>
                </a:solidFill>
                <a:latin typeface="+mn-lt"/>
              </a:rPr>
              <a:t>Start</a:t>
            </a:r>
            <a:r>
              <a:rPr lang="nl-NL" sz="1050" noProof="0" dirty="0" smtClean="0">
                <a:solidFill>
                  <a:schemeClr val="tx1"/>
                </a:solidFill>
                <a:latin typeface="+mn-lt"/>
              </a:rPr>
              <a:t>’ op ‘</a:t>
            </a:r>
            <a:r>
              <a:rPr lang="nl-NL" sz="1050" b="1" noProof="0" dirty="0" smtClean="0">
                <a:solidFill>
                  <a:schemeClr val="tx1"/>
                </a:solidFill>
                <a:latin typeface="+mn-lt"/>
              </a:rPr>
              <a:t>Nieuwe Dia</a:t>
            </a:r>
            <a:r>
              <a:rPr lang="nl-NL" sz="1050" noProof="0" dirty="0" smtClean="0">
                <a:solidFill>
                  <a:schemeClr val="tx1"/>
                </a:solidFill>
                <a:latin typeface="+mn-lt"/>
              </a:rPr>
              <a:t>’ (onder het </a:t>
            </a:r>
            <a:r>
              <a:rPr lang="nl-NL" sz="1050" noProof="0" dirty="0" err="1" smtClean="0">
                <a:solidFill>
                  <a:schemeClr val="tx1"/>
                </a:solidFill>
                <a:latin typeface="+mn-lt"/>
              </a:rPr>
              <a:t>diapictogram</a:t>
            </a:r>
            <a:r>
              <a:rPr lang="nl-NL" sz="1050" noProof="0" dirty="0" smtClean="0">
                <a:solidFill>
                  <a:schemeClr val="tx1"/>
                </a:solidFill>
                <a:latin typeface="+mn-lt"/>
              </a:rPr>
              <a:t>). Hierdoor worden de indelingsopties weergegeven. </a:t>
            </a:r>
          </a:p>
          <a:p>
            <a:pPr marL="176213" indent="-176213">
              <a:lnSpc>
                <a:spcPct val="120000"/>
              </a:lnSpc>
              <a:buSzPct val="100000"/>
              <a:buFont typeface="+mj-lt"/>
              <a:buAutoNum type="arabicPeriod"/>
            </a:pPr>
            <a:endParaRPr lang="nl-NL" sz="1050" noProof="0" dirty="0" smtClean="0">
              <a:solidFill>
                <a:schemeClr val="tx1"/>
              </a:solidFill>
              <a:latin typeface="+mn-lt"/>
            </a:endParaRPr>
          </a:p>
          <a:p>
            <a:pPr marL="176213" indent="-176213">
              <a:lnSpc>
                <a:spcPct val="120000"/>
              </a:lnSpc>
              <a:buSzPct val="100000"/>
              <a:buFont typeface="+mj-lt"/>
              <a:buAutoNum type="arabicPeriod"/>
            </a:pPr>
            <a:r>
              <a:rPr lang="nl-NL" sz="1050" noProof="0" dirty="0" smtClean="0">
                <a:solidFill>
                  <a:schemeClr val="tx1"/>
                </a:solidFill>
                <a:latin typeface="+mn-lt"/>
              </a:rPr>
              <a:t>Klik op een</a:t>
            </a:r>
            <a:r>
              <a:rPr lang="nl-NL" sz="1050" b="1" noProof="0" dirty="0" smtClean="0">
                <a:solidFill>
                  <a:schemeClr val="tx1"/>
                </a:solidFill>
                <a:latin typeface="+mn-lt"/>
              </a:rPr>
              <a:t> ‘Dia-indeling’ </a:t>
            </a:r>
            <a:r>
              <a:rPr lang="nl-NL" sz="1050" noProof="0" dirty="0" smtClean="0">
                <a:solidFill>
                  <a:schemeClr val="tx1"/>
                </a:solidFill>
                <a:latin typeface="+mn-lt"/>
              </a:rPr>
              <a:t>van je keuze om deze in te voegen. Je voegt dan een ‘lege’ dia in, waarop je je eigen inhoud kunt invullen. </a:t>
            </a:r>
          </a:p>
          <a:p>
            <a:pPr marL="176213" indent="-176213">
              <a:lnSpc>
                <a:spcPct val="120000"/>
              </a:lnSpc>
              <a:buSzPct val="100000"/>
              <a:buFont typeface="+mj-lt"/>
              <a:buAutoNum type="arabicPeriod"/>
            </a:pPr>
            <a:endParaRPr lang="nl-NL" sz="1050" noProof="0" dirty="0" smtClean="0">
              <a:solidFill>
                <a:schemeClr val="tx1"/>
              </a:solidFill>
              <a:latin typeface="+mn-lt"/>
            </a:endParaRPr>
          </a:p>
          <a:p>
            <a:pPr marL="176213" indent="-176213">
              <a:lnSpc>
                <a:spcPct val="120000"/>
              </a:lnSpc>
              <a:buSzPct val="100000"/>
              <a:buFont typeface="+mj-lt"/>
              <a:buAutoNum type="arabicPeriod"/>
            </a:pPr>
            <a:r>
              <a:rPr lang="nl-NL" sz="1050" noProof="0" dirty="0" smtClean="0">
                <a:solidFill>
                  <a:schemeClr val="tx1"/>
                </a:solidFill>
                <a:latin typeface="+mn-lt"/>
              </a:rPr>
              <a:t>De indeling van een dia veranderen:</a:t>
            </a:r>
          </a:p>
          <a:p>
            <a:pPr marL="354013" lvl="1" indent="-176213">
              <a:lnSpc>
                <a:spcPct val="120000"/>
              </a:lnSpc>
              <a:buSzPct val="100000"/>
            </a:pPr>
            <a:r>
              <a:rPr lang="nl-NL" sz="1050" noProof="0" dirty="0" smtClean="0">
                <a:solidFill>
                  <a:schemeClr val="tx1"/>
                </a:solidFill>
                <a:latin typeface="+mn-lt"/>
              </a:rPr>
              <a:t>Klik op het tabblad ‘</a:t>
            </a:r>
            <a:r>
              <a:rPr lang="nl-NL" sz="1050" b="0" noProof="0" dirty="0" smtClean="0">
                <a:solidFill>
                  <a:schemeClr val="tx1"/>
                </a:solidFill>
                <a:latin typeface="+mn-lt"/>
              </a:rPr>
              <a:t>Start</a:t>
            </a:r>
            <a:r>
              <a:rPr lang="nl-NL" sz="1050" noProof="0" dirty="0" smtClean="0">
                <a:solidFill>
                  <a:schemeClr val="tx1"/>
                </a:solidFill>
                <a:latin typeface="+mn-lt"/>
              </a:rPr>
              <a:t>’ op ‘</a:t>
            </a:r>
            <a:r>
              <a:rPr lang="nl-NL" sz="1050" b="1" noProof="0" dirty="0" smtClean="0">
                <a:solidFill>
                  <a:schemeClr val="tx1"/>
                </a:solidFill>
                <a:latin typeface="+mn-lt"/>
              </a:rPr>
              <a:t>Indeling</a:t>
            </a:r>
            <a:r>
              <a:rPr lang="nl-NL" sz="1050" noProof="0" dirty="0" smtClean="0">
                <a:solidFill>
                  <a:schemeClr val="tx1"/>
                </a:solidFill>
                <a:latin typeface="+mn-lt"/>
              </a:rPr>
              <a:t>’.</a:t>
            </a:r>
          </a:p>
          <a:p>
            <a:pPr marL="354013" lvl="1" indent="-176213">
              <a:lnSpc>
                <a:spcPct val="120000"/>
              </a:lnSpc>
              <a:buSzPct val="100000"/>
            </a:pPr>
            <a:r>
              <a:rPr lang="nl-NL" sz="1050" noProof="0" dirty="0" smtClean="0">
                <a:solidFill>
                  <a:schemeClr val="tx1"/>
                </a:solidFill>
                <a:latin typeface="+mn-lt"/>
              </a:rPr>
              <a:t>Kies een andere Indeling</a:t>
            </a:r>
            <a:r>
              <a:rPr lang="nl-NL" sz="1050" baseline="0" noProof="0" dirty="0" smtClean="0">
                <a:solidFill>
                  <a:schemeClr val="tx1"/>
                </a:solidFill>
                <a:latin typeface="+mn-lt"/>
              </a:rPr>
              <a:t> uit de lijst en deze wordt toegepast</a:t>
            </a:r>
            <a:endParaRPr lang="nl-NL" sz="1050" noProof="0" dirty="0" smtClean="0">
              <a:solidFill>
                <a:schemeClr val="tx1"/>
              </a:solidFill>
              <a:latin typeface="+mn-lt"/>
            </a:endParaRPr>
          </a:p>
          <a:p>
            <a:pPr marL="176213" indent="-176213">
              <a:lnSpc>
                <a:spcPct val="120000"/>
              </a:lnSpc>
              <a:buSzPct val="100000"/>
              <a:buFont typeface="+mj-lt"/>
              <a:buAutoNum type="arabicPeriod"/>
            </a:pPr>
            <a:endParaRPr lang="nl-NL" sz="1050" noProof="0" dirty="0" smtClean="0">
              <a:solidFill>
                <a:schemeClr val="tx1"/>
              </a:solidFill>
              <a:latin typeface="+mn-lt"/>
            </a:endParaRPr>
          </a:p>
          <a:p>
            <a:pPr marL="176213" indent="-176213">
              <a:lnSpc>
                <a:spcPct val="120000"/>
              </a:lnSpc>
              <a:buSzPct val="100000"/>
              <a:buFont typeface="+mj-lt"/>
              <a:buAutoNum type="arabicPeriod"/>
            </a:pPr>
            <a:r>
              <a:rPr lang="nl-NL" sz="1050" noProof="0" dirty="0" smtClean="0">
                <a:solidFill>
                  <a:schemeClr val="tx1"/>
                </a:solidFill>
                <a:latin typeface="+mn-lt"/>
              </a:rPr>
              <a:t>De ‘</a:t>
            </a:r>
            <a:r>
              <a:rPr lang="nl-NL" sz="1050" b="1" noProof="0" dirty="0" smtClean="0">
                <a:solidFill>
                  <a:schemeClr val="tx1"/>
                </a:solidFill>
                <a:latin typeface="+mn-lt"/>
              </a:rPr>
              <a:t>Opnieuw</a:t>
            </a:r>
            <a:r>
              <a:rPr lang="nl-NL" sz="1050" b="1" baseline="0" noProof="0" dirty="0" smtClean="0">
                <a:solidFill>
                  <a:schemeClr val="tx1"/>
                </a:solidFill>
                <a:latin typeface="+mn-lt"/>
              </a:rPr>
              <a:t> instellen</a:t>
            </a:r>
            <a:r>
              <a:rPr lang="nl-NL" sz="1050" noProof="0" dirty="0" smtClean="0">
                <a:solidFill>
                  <a:schemeClr val="tx1"/>
                </a:solidFill>
                <a:latin typeface="+mn-lt"/>
              </a:rPr>
              <a:t>’-knop past de huidige indeling opnieuw toe</a:t>
            </a:r>
          </a:p>
          <a:p>
            <a:pPr marL="176213" indent="-176213">
              <a:lnSpc>
                <a:spcPct val="120000"/>
              </a:lnSpc>
              <a:buSzPct val="100000"/>
              <a:buFont typeface="+mj-lt"/>
              <a:buAutoNum type="arabicPeriod"/>
            </a:pPr>
            <a:endParaRPr lang="nl-NL" sz="1050" noProof="0" dirty="0" smtClean="0">
              <a:solidFill>
                <a:schemeClr val="tx1"/>
              </a:solidFill>
              <a:latin typeface="+mn-lt"/>
            </a:endParaRPr>
          </a:p>
          <a:p>
            <a:pPr marL="176213" indent="-176213">
              <a:lnSpc>
                <a:spcPct val="120000"/>
              </a:lnSpc>
              <a:buSzPct val="100000"/>
              <a:buFont typeface="+mj-lt"/>
              <a:buAutoNum type="arabicPeriod"/>
            </a:pPr>
            <a:r>
              <a:rPr lang="nl-NL" sz="1050" noProof="0" dirty="0" smtClean="0">
                <a:solidFill>
                  <a:schemeClr val="tx1"/>
                </a:solidFill>
                <a:latin typeface="+mn-lt"/>
              </a:rPr>
              <a:t>De laatste twee indelingen geven uitleg over de template en de</a:t>
            </a:r>
            <a:r>
              <a:rPr lang="nl-NL" sz="1050" baseline="0" noProof="0" dirty="0" smtClean="0">
                <a:solidFill>
                  <a:schemeClr val="tx1"/>
                </a:solidFill>
                <a:latin typeface="+mn-lt"/>
              </a:rPr>
              <a:t> kleuren</a:t>
            </a:r>
            <a:endParaRPr lang="nl-NL" sz="1050" noProof="0" dirty="0" smtClean="0">
              <a:solidFill>
                <a:schemeClr val="tx1"/>
              </a:solidFill>
              <a:latin typeface="+mn-lt"/>
            </a:endParaRPr>
          </a:p>
        </p:txBody>
      </p:sp>
      <p:sp>
        <p:nvSpPr>
          <p:cNvPr id="15" name="Oval 1"/>
          <p:cNvSpPr/>
          <p:nvPr/>
        </p:nvSpPr>
        <p:spPr>
          <a:xfrm>
            <a:off x="684213" y="1975592"/>
            <a:ext cx="218968" cy="218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100000"/>
              </a:lnSpc>
            </a:pPr>
            <a:r>
              <a:rPr lang="nl-NL" sz="900" b="1" noProof="0" dirty="0" smtClean="0">
                <a:solidFill>
                  <a:schemeClr val="bg1"/>
                </a:solidFill>
                <a:latin typeface="+mn-lt"/>
              </a:rPr>
              <a:t>1</a:t>
            </a:r>
          </a:p>
        </p:txBody>
      </p:sp>
      <p:sp>
        <p:nvSpPr>
          <p:cNvPr id="16" name="Oval 16"/>
          <p:cNvSpPr/>
          <p:nvPr/>
        </p:nvSpPr>
        <p:spPr>
          <a:xfrm>
            <a:off x="1609761" y="3494734"/>
            <a:ext cx="218968" cy="218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100000"/>
              </a:lnSpc>
            </a:pPr>
            <a:r>
              <a:rPr lang="nl-NL" sz="900" b="1" noProof="0" dirty="0" smtClean="0">
                <a:solidFill>
                  <a:schemeClr val="bg1"/>
                </a:solidFill>
                <a:latin typeface="+mn-lt"/>
              </a:rPr>
              <a:t>2</a:t>
            </a:r>
          </a:p>
        </p:txBody>
      </p:sp>
      <p:sp>
        <p:nvSpPr>
          <p:cNvPr id="17" name="Oval 16"/>
          <p:cNvSpPr/>
          <p:nvPr/>
        </p:nvSpPr>
        <p:spPr>
          <a:xfrm>
            <a:off x="1546117" y="1755511"/>
            <a:ext cx="218968" cy="218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100000"/>
              </a:lnSpc>
            </a:pPr>
            <a:r>
              <a:rPr lang="nl-NL" sz="900" b="1" noProof="0" dirty="0" smtClean="0">
                <a:solidFill>
                  <a:schemeClr val="bg1"/>
                </a:solidFill>
                <a:latin typeface="+mn-lt"/>
              </a:rPr>
              <a:t>3</a:t>
            </a:r>
          </a:p>
        </p:txBody>
      </p:sp>
      <p:sp>
        <p:nvSpPr>
          <p:cNvPr id="18" name="Oval 16"/>
          <p:cNvSpPr/>
          <p:nvPr/>
        </p:nvSpPr>
        <p:spPr>
          <a:xfrm>
            <a:off x="1763995" y="1934844"/>
            <a:ext cx="218968" cy="218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100000"/>
              </a:lnSpc>
            </a:pPr>
            <a:r>
              <a:rPr lang="nl-NL" sz="900" b="1" noProof="0" dirty="0" smtClean="0">
                <a:solidFill>
                  <a:schemeClr val="bg1"/>
                </a:solidFill>
                <a:latin typeface="+mn-lt"/>
              </a:rPr>
              <a:t>4</a:t>
            </a:r>
          </a:p>
        </p:txBody>
      </p:sp>
      <p:sp>
        <p:nvSpPr>
          <p:cNvPr id="23" name="Titel 13"/>
          <p:cNvSpPr txBox="1">
            <a:spLocks/>
          </p:cNvSpPr>
          <p:nvPr/>
        </p:nvSpPr>
        <p:spPr>
          <a:xfrm>
            <a:off x="684213" y="620713"/>
            <a:ext cx="7775575" cy="4985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nl-NL" dirty="0" smtClean="0"/>
              <a:t>Korte uitleg bij deze template</a:t>
            </a:r>
          </a:p>
        </p:txBody>
      </p:sp>
      <p:sp>
        <p:nvSpPr>
          <p:cNvPr id="27" name="Oval 16"/>
          <p:cNvSpPr/>
          <p:nvPr/>
        </p:nvSpPr>
        <p:spPr>
          <a:xfrm>
            <a:off x="2520294" y="5685484"/>
            <a:ext cx="218968" cy="218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100000"/>
              </a:lnSpc>
            </a:pPr>
            <a:r>
              <a:rPr lang="nl-NL" sz="900" b="1" noProof="0" dirty="0" smtClean="0">
                <a:solidFill>
                  <a:schemeClr val="bg1"/>
                </a:solidFill>
                <a:latin typeface="+mn-lt"/>
              </a:rPr>
              <a:t>5</a:t>
            </a:r>
          </a:p>
        </p:txBody>
      </p:sp>
    </p:spTree>
    <p:extLst>
      <p:ext uri="{BB962C8B-B14F-4D97-AF65-F5344CB8AC3E}">
        <p14:creationId xmlns:p14="http://schemas.microsoft.com/office/powerpoint/2010/main" val="5778524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itleg template 2">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4213" y="1341438"/>
            <a:ext cx="2078152" cy="1363661"/>
          </a:xfrm>
          <a:prstGeom prst="rect">
            <a:avLst/>
          </a:prstGeom>
          <a:effectLst>
            <a:outerShdw blurRad="63500" sx="102000" sy="102000" algn="ctr" rotWithShape="0">
              <a:prstClr val="black">
                <a:alpha val="40000"/>
              </a:prstClr>
            </a:outerShdw>
          </a:effectLst>
        </p:spPr>
      </p:pic>
      <p:sp>
        <p:nvSpPr>
          <p:cNvPr id="34" name="Content Placeholder 4"/>
          <p:cNvSpPr txBox="1">
            <a:spLocks/>
          </p:cNvSpPr>
          <p:nvPr/>
        </p:nvSpPr>
        <p:spPr>
          <a:xfrm>
            <a:off x="684212" y="2830920"/>
            <a:ext cx="2039937" cy="775597"/>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3"/>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50" noProof="0" dirty="0" smtClean="0">
                <a:solidFill>
                  <a:schemeClr val="tx1"/>
                </a:solidFill>
                <a:latin typeface="+mn-lt"/>
              </a:rPr>
              <a:t>De </a:t>
            </a:r>
            <a:r>
              <a:rPr lang="nl-NL" sz="1050" b="1" noProof="0" dirty="0" smtClean="0">
                <a:solidFill>
                  <a:schemeClr val="tx1"/>
                </a:solidFill>
                <a:latin typeface="+mn-lt"/>
              </a:rPr>
              <a:t>Themakleuren</a:t>
            </a:r>
            <a:r>
              <a:rPr lang="nl-NL" sz="1050" noProof="0" dirty="0" smtClean="0">
                <a:solidFill>
                  <a:schemeClr val="tx1"/>
                </a:solidFill>
                <a:latin typeface="+mn-lt"/>
              </a:rPr>
              <a:t> van</a:t>
            </a:r>
            <a:r>
              <a:rPr lang="nl-NL" sz="1050" baseline="0" noProof="0" dirty="0" smtClean="0">
                <a:solidFill>
                  <a:schemeClr val="tx1"/>
                </a:solidFill>
                <a:latin typeface="+mn-lt"/>
              </a:rPr>
              <a:t> de Vogelbescherming</a:t>
            </a:r>
            <a:r>
              <a:rPr lang="nl-NL" sz="1050" noProof="0" dirty="0" smtClean="0">
                <a:solidFill>
                  <a:schemeClr val="tx1"/>
                </a:solidFill>
                <a:latin typeface="+mn-lt"/>
              </a:rPr>
              <a:t>. </a:t>
            </a:r>
          </a:p>
          <a:p>
            <a:pPr marL="0" marR="0" indent="0" algn="l" defTabSz="914400" rtl="0" eaLnBrk="1" fontAlgn="auto" latinLnBrk="0" hangingPunct="1">
              <a:lnSpc>
                <a:spcPct val="120000"/>
              </a:lnSpc>
              <a:spcBef>
                <a:spcPts val="0"/>
              </a:spcBef>
              <a:spcAft>
                <a:spcPts val="0"/>
              </a:spcAft>
              <a:buClrTx/>
              <a:buSzPct val="80000"/>
              <a:buFontTx/>
              <a:buNone/>
              <a:tabLst/>
              <a:defRPr/>
            </a:pPr>
            <a:r>
              <a:rPr lang="nl-NL" sz="1050" noProof="0" dirty="0" smtClean="0">
                <a:solidFill>
                  <a:schemeClr val="tx1"/>
                </a:solidFill>
                <a:latin typeface="+mn-lt"/>
              </a:rPr>
              <a:t>De bovenste rij zijn de volle kleuren, de kolommen daaronder gradaties. </a:t>
            </a:r>
          </a:p>
        </p:txBody>
      </p:sp>
      <p:sp>
        <p:nvSpPr>
          <p:cNvPr id="25" name="Titel 13"/>
          <p:cNvSpPr txBox="1">
            <a:spLocks/>
          </p:cNvSpPr>
          <p:nvPr/>
        </p:nvSpPr>
        <p:spPr>
          <a:xfrm>
            <a:off x="684213" y="620713"/>
            <a:ext cx="7775575" cy="4985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nl-NL" dirty="0" smtClean="0"/>
              <a:t>Kleuren</a:t>
            </a:r>
          </a:p>
        </p:txBody>
      </p:sp>
      <p:sp>
        <p:nvSpPr>
          <p:cNvPr id="11" name="Rechthoek 10"/>
          <p:cNvSpPr/>
          <p:nvPr/>
        </p:nvSpPr>
        <p:spPr>
          <a:xfrm>
            <a:off x="3903246" y="1341438"/>
            <a:ext cx="1102679" cy="1102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237</a:t>
            </a:r>
          </a:p>
          <a:p>
            <a:pPr algn="ctr"/>
            <a:r>
              <a:rPr lang="nl-NL" dirty="0" smtClean="0"/>
              <a:t>25</a:t>
            </a:r>
          </a:p>
          <a:p>
            <a:pPr algn="ctr"/>
            <a:r>
              <a:rPr lang="nl-NL" dirty="0" smtClean="0"/>
              <a:t>65</a:t>
            </a:r>
            <a:endParaRPr lang="nl-NL" dirty="0"/>
          </a:p>
        </p:txBody>
      </p:sp>
      <p:sp>
        <p:nvSpPr>
          <p:cNvPr id="36" name="Rechthoek 35"/>
          <p:cNvSpPr/>
          <p:nvPr/>
        </p:nvSpPr>
        <p:spPr>
          <a:xfrm>
            <a:off x="5003942" y="1341438"/>
            <a:ext cx="1102679" cy="1102679"/>
          </a:xfrm>
          <a:prstGeom prst="rect">
            <a:avLst/>
          </a:prstGeom>
          <a:solidFill>
            <a:srgbClr val="FC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252</a:t>
            </a:r>
          </a:p>
          <a:p>
            <a:pPr algn="ctr"/>
            <a:r>
              <a:rPr lang="nl-NL" dirty="0" smtClean="0"/>
              <a:t>200</a:t>
            </a:r>
          </a:p>
          <a:p>
            <a:pPr algn="ctr"/>
            <a:r>
              <a:rPr lang="nl-NL" dirty="0" smtClean="0"/>
              <a:t>172</a:t>
            </a:r>
            <a:endParaRPr lang="nl-NL" dirty="0"/>
          </a:p>
        </p:txBody>
      </p:sp>
      <p:sp>
        <p:nvSpPr>
          <p:cNvPr id="37" name="Rechthoek 36"/>
          <p:cNvSpPr/>
          <p:nvPr/>
        </p:nvSpPr>
        <p:spPr>
          <a:xfrm>
            <a:off x="3903246" y="2444117"/>
            <a:ext cx="1102679" cy="1102679"/>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249</a:t>
            </a:r>
          </a:p>
          <a:p>
            <a:pPr algn="ctr"/>
            <a:r>
              <a:rPr lang="nl-NL" dirty="0" smtClean="0"/>
              <a:t>157</a:t>
            </a:r>
          </a:p>
          <a:p>
            <a:pPr algn="ctr"/>
            <a:r>
              <a:rPr lang="nl-NL" dirty="0" smtClean="0"/>
              <a:t>28</a:t>
            </a:r>
            <a:endParaRPr lang="nl-NL" dirty="0"/>
          </a:p>
        </p:txBody>
      </p:sp>
      <p:sp>
        <p:nvSpPr>
          <p:cNvPr id="38" name="Rechthoek 37"/>
          <p:cNvSpPr/>
          <p:nvPr/>
        </p:nvSpPr>
        <p:spPr>
          <a:xfrm>
            <a:off x="5003942" y="2444117"/>
            <a:ext cx="1102679" cy="1102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232</a:t>
            </a:r>
          </a:p>
          <a:p>
            <a:pPr algn="ctr"/>
            <a:r>
              <a:rPr lang="nl-NL" dirty="0" smtClean="0"/>
              <a:t>123</a:t>
            </a:r>
          </a:p>
          <a:p>
            <a:pPr algn="ctr"/>
            <a:r>
              <a:rPr lang="nl-NL" dirty="0" smtClean="0"/>
              <a:t>30</a:t>
            </a:r>
            <a:endParaRPr lang="nl-NL" dirty="0"/>
          </a:p>
        </p:txBody>
      </p:sp>
      <p:sp>
        <p:nvSpPr>
          <p:cNvPr id="39" name="Rechthoek 38"/>
          <p:cNvSpPr/>
          <p:nvPr/>
        </p:nvSpPr>
        <p:spPr>
          <a:xfrm>
            <a:off x="6256413" y="1341438"/>
            <a:ext cx="1102679" cy="11026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59</a:t>
            </a:r>
          </a:p>
          <a:p>
            <a:pPr algn="ctr"/>
            <a:r>
              <a:rPr lang="nl-NL" dirty="0" smtClean="0"/>
              <a:t>186</a:t>
            </a:r>
          </a:p>
          <a:p>
            <a:pPr algn="ctr"/>
            <a:r>
              <a:rPr lang="nl-NL" dirty="0" smtClean="0"/>
              <a:t>226</a:t>
            </a:r>
            <a:endParaRPr lang="nl-NL" dirty="0"/>
          </a:p>
        </p:txBody>
      </p:sp>
      <p:sp>
        <p:nvSpPr>
          <p:cNvPr id="40" name="Rechthoek 39"/>
          <p:cNvSpPr/>
          <p:nvPr/>
        </p:nvSpPr>
        <p:spPr>
          <a:xfrm>
            <a:off x="7357109" y="1341438"/>
            <a:ext cx="1102679" cy="11026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0</a:t>
            </a:r>
          </a:p>
          <a:p>
            <a:pPr algn="ctr"/>
            <a:r>
              <a:rPr lang="nl-NL" dirty="0" smtClean="0"/>
              <a:t>102</a:t>
            </a:r>
          </a:p>
          <a:p>
            <a:pPr algn="ctr"/>
            <a:r>
              <a:rPr lang="nl-NL" dirty="0" smtClean="0"/>
              <a:t>158</a:t>
            </a:r>
            <a:endParaRPr lang="nl-NL" dirty="0"/>
          </a:p>
        </p:txBody>
      </p:sp>
      <p:sp>
        <p:nvSpPr>
          <p:cNvPr id="41" name="Rechthoek 40"/>
          <p:cNvSpPr/>
          <p:nvPr/>
        </p:nvSpPr>
        <p:spPr>
          <a:xfrm>
            <a:off x="6256413" y="2444117"/>
            <a:ext cx="1102679" cy="1102679"/>
          </a:xfrm>
          <a:prstGeom prst="rect">
            <a:avLst/>
          </a:prstGeom>
          <a:solidFill>
            <a:srgbClr val="7C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124</a:t>
            </a:r>
          </a:p>
          <a:p>
            <a:pPr algn="ctr"/>
            <a:r>
              <a:rPr lang="nl-NL" dirty="0" smtClean="0"/>
              <a:t>196</a:t>
            </a:r>
          </a:p>
          <a:p>
            <a:pPr algn="ctr"/>
            <a:r>
              <a:rPr lang="nl-NL" dirty="0" smtClean="0"/>
              <a:t>203</a:t>
            </a:r>
            <a:endParaRPr lang="nl-NL" dirty="0"/>
          </a:p>
        </p:txBody>
      </p:sp>
      <p:sp>
        <p:nvSpPr>
          <p:cNvPr id="43" name="Rechthoek 42"/>
          <p:cNvSpPr/>
          <p:nvPr/>
        </p:nvSpPr>
        <p:spPr>
          <a:xfrm>
            <a:off x="7357109" y="2444117"/>
            <a:ext cx="1102679" cy="1102679"/>
          </a:xfrm>
          <a:prstGeom prst="rect">
            <a:avLst/>
          </a:prstGeom>
          <a:solidFill>
            <a:srgbClr val="A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171</a:t>
            </a:r>
          </a:p>
          <a:p>
            <a:pPr algn="ctr"/>
            <a:r>
              <a:rPr lang="nl-NL" dirty="0" smtClean="0"/>
              <a:t>225</a:t>
            </a:r>
          </a:p>
          <a:p>
            <a:pPr algn="ctr"/>
            <a:r>
              <a:rPr lang="nl-NL" dirty="0" smtClean="0"/>
              <a:t>250</a:t>
            </a:r>
            <a:endParaRPr lang="nl-NL" dirty="0"/>
          </a:p>
        </p:txBody>
      </p:sp>
      <p:sp>
        <p:nvSpPr>
          <p:cNvPr id="44" name="Rechthoek 43"/>
          <p:cNvSpPr/>
          <p:nvPr/>
        </p:nvSpPr>
        <p:spPr>
          <a:xfrm>
            <a:off x="3903246" y="3744592"/>
            <a:ext cx="1102679" cy="1102679"/>
          </a:xfrm>
          <a:prstGeom prst="rect">
            <a:avLst/>
          </a:prstGeom>
          <a:solidFill>
            <a:srgbClr val="C0E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192</a:t>
            </a:r>
          </a:p>
          <a:p>
            <a:pPr algn="ctr"/>
            <a:r>
              <a:rPr lang="nl-NL" dirty="0" smtClean="0"/>
              <a:t>226</a:t>
            </a:r>
          </a:p>
          <a:p>
            <a:pPr algn="ctr"/>
            <a:r>
              <a:rPr lang="nl-NL" dirty="0" smtClean="0"/>
              <a:t>202</a:t>
            </a:r>
            <a:endParaRPr lang="nl-NL" dirty="0"/>
          </a:p>
        </p:txBody>
      </p:sp>
      <p:sp>
        <p:nvSpPr>
          <p:cNvPr id="45" name="Rechthoek 44"/>
          <p:cNvSpPr/>
          <p:nvPr/>
        </p:nvSpPr>
        <p:spPr>
          <a:xfrm>
            <a:off x="5003942" y="3744592"/>
            <a:ext cx="1102679" cy="1102679"/>
          </a:xfrm>
          <a:prstGeom prst="rect">
            <a:avLst/>
          </a:prstGeom>
          <a:solidFill>
            <a:srgbClr val="95C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149</a:t>
            </a:r>
          </a:p>
          <a:p>
            <a:pPr algn="ctr"/>
            <a:r>
              <a:rPr lang="nl-NL" dirty="0" smtClean="0"/>
              <a:t>199</a:t>
            </a:r>
          </a:p>
          <a:p>
            <a:pPr algn="ctr"/>
            <a:r>
              <a:rPr lang="nl-NL" dirty="0" smtClean="0"/>
              <a:t>148</a:t>
            </a:r>
            <a:endParaRPr lang="nl-NL" dirty="0"/>
          </a:p>
        </p:txBody>
      </p:sp>
      <p:sp>
        <p:nvSpPr>
          <p:cNvPr id="46" name="Rechthoek 45"/>
          <p:cNvSpPr/>
          <p:nvPr/>
        </p:nvSpPr>
        <p:spPr>
          <a:xfrm>
            <a:off x="3903246" y="4847271"/>
            <a:ext cx="1102679" cy="11026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0</a:t>
            </a:r>
          </a:p>
          <a:p>
            <a:pPr algn="ctr"/>
            <a:r>
              <a:rPr lang="nl-NL" dirty="0" smtClean="0"/>
              <a:t>167</a:t>
            </a:r>
          </a:p>
          <a:p>
            <a:pPr algn="ctr"/>
            <a:r>
              <a:rPr lang="nl-NL" dirty="0" smtClean="0"/>
              <a:t>126</a:t>
            </a:r>
            <a:endParaRPr lang="nl-NL" dirty="0"/>
          </a:p>
        </p:txBody>
      </p:sp>
      <p:sp>
        <p:nvSpPr>
          <p:cNvPr id="50" name="Rechthoek 49"/>
          <p:cNvSpPr/>
          <p:nvPr/>
        </p:nvSpPr>
        <p:spPr>
          <a:xfrm>
            <a:off x="5003942" y="4847271"/>
            <a:ext cx="1102679" cy="1102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37</a:t>
            </a:r>
          </a:p>
          <a:p>
            <a:pPr algn="ctr"/>
            <a:r>
              <a:rPr lang="nl-NL" dirty="0" smtClean="0"/>
              <a:t>169</a:t>
            </a:r>
          </a:p>
          <a:p>
            <a:pPr algn="ctr"/>
            <a:r>
              <a:rPr lang="nl-NL" dirty="0" smtClean="0"/>
              <a:t>55</a:t>
            </a:r>
            <a:endParaRPr lang="nl-NL" dirty="0"/>
          </a:p>
        </p:txBody>
      </p:sp>
      <p:sp>
        <p:nvSpPr>
          <p:cNvPr id="51" name="Rechthoek 50"/>
          <p:cNvSpPr/>
          <p:nvPr/>
        </p:nvSpPr>
        <p:spPr>
          <a:xfrm>
            <a:off x="6256413" y="3744592"/>
            <a:ext cx="1102679" cy="110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245</a:t>
            </a:r>
          </a:p>
          <a:p>
            <a:pPr algn="ctr"/>
            <a:r>
              <a:rPr lang="nl-NL" dirty="0" smtClean="0"/>
              <a:t>210</a:t>
            </a:r>
          </a:p>
          <a:p>
            <a:pPr algn="ctr"/>
            <a:r>
              <a:rPr lang="nl-NL" dirty="0" smtClean="0"/>
              <a:t>46</a:t>
            </a:r>
            <a:endParaRPr lang="nl-NL" dirty="0"/>
          </a:p>
        </p:txBody>
      </p:sp>
      <p:sp>
        <p:nvSpPr>
          <p:cNvPr id="52" name="Rechthoek 51"/>
          <p:cNvSpPr/>
          <p:nvPr/>
        </p:nvSpPr>
        <p:spPr>
          <a:xfrm>
            <a:off x="7357109" y="3744592"/>
            <a:ext cx="1102679" cy="1102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212</a:t>
            </a:r>
          </a:p>
          <a:p>
            <a:pPr algn="ctr"/>
            <a:r>
              <a:rPr lang="nl-NL" dirty="0" smtClean="0"/>
              <a:t>197</a:t>
            </a:r>
          </a:p>
          <a:p>
            <a:pPr algn="ctr"/>
            <a:r>
              <a:rPr lang="nl-NL" dirty="0" smtClean="0"/>
              <a:t>64</a:t>
            </a:r>
            <a:endParaRPr lang="nl-NL" dirty="0"/>
          </a:p>
        </p:txBody>
      </p:sp>
      <p:sp>
        <p:nvSpPr>
          <p:cNvPr id="53" name="Rechthoek 52"/>
          <p:cNvSpPr/>
          <p:nvPr/>
        </p:nvSpPr>
        <p:spPr>
          <a:xfrm>
            <a:off x="6256413" y="4847271"/>
            <a:ext cx="1102679" cy="1102679"/>
          </a:xfrm>
          <a:prstGeom prst="rect">
            <a:avLst/>
          </a:prstGeom>
          <a:solidFill>
            <a:srgbClr val="F6E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246</a:t>
            </a:r>
          </a:p>
          <a:p>
            <a:pPr algn="ctr"/>
            <a:r>
              <a:rPr lang="nl-NL" dirty="0" smtClean="0"/>
              <a:t>235</a:t>
            </a:r>
          </a:p>
          <a:p>
            <a:pPr algn="ctr"/>
            <a:r>
              <a:rPr lang="nl-NL" dirty="0" smtClean="0"/>
              <a:t>156</a:t>
            </a:r>
            <a:endParaRPr lang="nl-NL" dirty="0"/>
          </a:p>
        </p:txBody>
      </p:sp>
      <p:sp>
        <p:nvSpPr>
          <p:cNvPr id="54" name="Rechthoek 53"/>
          <p:cNvSpPr/>
          <p:nvPr/>
        </p:nvSpPr>
        <p:spPr>
          <a:xfrm>
            <a:off x="7357109" y="4847271"/>
            <a:ext cx="1102679" cy="110267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255</a:t>
            </a:r>
          </a:p>
          <a:p>
            <a:pPr algn="ctr"/>
            <a:r>
              <a:rPr lang="nl-NL" dirty="0" smtClean="0"/>
              <a:t>230</a:t>
            </a:r>
          </a:p>
          <a:p>
            <a:pPr algn="ctr"/>
            <a:r>
              <a:rPr lang="nl-NL" dirty="0" smtClean="0"/>
              <a:t>0</a:t>
            </a:r>
            <a:endParaRPr lang="nl-NL" dirty="0"/>
          </a:p>
        </p:txBody>
      </p:sp>
    </p:spTree>
    <p:extLst>
      <p:ext uri="{BB962C8B-B14F-4D97-AF65-F5344CB8AC3E}">
        <p14:creationId xmlns:p14="http://schemas.microsoft.com/office/powerpoint/2010/main" val="261349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F01063-4231-472F-8547-A17B57237377}" type="datetimeFigureOut">
              <a:rPr lang="nl-NL" smtClean="0"/>
              <a:pPr/>
              <a:t>29-11-2018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125757-90AF-4B45-80D2-2412993F628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lstStyle/>
          <a:p>
            <a:r>
              <a:rPr lang="nl-NL" smtClean="0"/>
              <a:t>Klik om de stijl te bewerken</a:t>
            </a:r>
            <a:endParaRPr lang="en-US" dirty="0"/>
          </a:p>
        </p:txBody>
      </p:sp>
      <p:sp>
        <p:nvSpPr>
          <p:cNvPr id="3" name="Content Placeholder 2"/>
          <p:cNvSpPr>
            <a:spLocks noGrp="1"/>
          </p:cNvSpPr>
          <p:nvPr>
            <p:ph idx="1"/>
          </p:nvPr>
        </p:nvSpPr>
        <p:spPr/>
        <p:txBody>
          <a:bodyPr lIns="0" tIns="0" rIns="0" bIns="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11"/>
          </p:nvPr>
        </p:nvSpPr>
        <p:spPr>
          <a:xfrm>
            <a:off x="3028950" y="6392262"/>
            <a:ext cx="3086100" cy="184666"/>
          </a:xfrm>
        </p:spPr>
        <p:txBody>
          <a:bodyPr lIns="0" tIns="0" rIns="0" bIns="0">
            <a:spAutoFit/>
          </a:bodyPr>
          <a:lstStyle/>
          <a:p>
            <a:endParaRPr lang="nl-NL"/>
          </a:p>
        </p:txBody>
      </p:sp>
      <p:sp>
        <p:nvSpPr>
          <p:cNvPr id="6" name="Slide Number Placeholder 5"/>
          <p:cNvSpPr>
            <a:spLocks noGrp="1"/>
          </p:cNvSpPr>
          <p:nvPr>
            <p:ph type="sldNum" sz="quarter" idx="12"/>
          </p:nvPr>
        </p:nvSpPr>
        <p:spPr>
          <a:xfrm>
            <a:off x="6402388" y="6392262"/>
            <a:ext cx="2057400" cy="184666"/>
          </a:xfrm>
        </p:spPr>
        <p:txBody>
          <a:bodyPr lIns="0" tIns="0" rIns="0" bIns="0">
            <a:spAutoFit/>
          </a:bodyPr>
          <a:lstStyle/>
          <a:p>
            <a:fld id="{B9125757-90AF-4B45-80D2-2412993F6287}" type="slidenum">
              <a:rPr lang="nl-NL" smtClean="0"/>
              <a:pPr/>
              <a:t>‹nr.›</a:t>
            </a:fld>
            <a:endParaRPr lang="nl-NL"/>
          </a:p>
        </p:txBody>
      </p:sp>
    </p:spTree>
    <p:extLst>
      <p:ext uri="{BB962C8B-B14F-4D97-AF65-F5344CB8AC3E}">
        <p14:creationId xmlns:p14="http://schemas.microsoft.com/office/powerpoint/2010/main" val="3078982544"/>
      </p:ext>
    </p:extLst>
  </p:cSld>
  <p:clrMapOvr>
    <a:masterClrMapping/>
  </p:clrMapOvr>
  <p:extLst mod="1">
    <p:ext uri="{DCECCB84-F9BA-43D5-87BE-67443E8EF086}">
      <p15:sldGuideLst xmlns:p15="http://schemas.microsoft.com/office/powerpoint/2012/main">
        <p15:guide id="1" orient="horz" pos="845" userDrawn="1">
          <p15:clr>
            <a:srgbClr val="FBAE40"/>
          </p15:clr>
        </p15:guide>
        <p15:guide id="2" pos="431" userDrawn="1">
          <p15:clr>
            <a:srgbClr val="FBAE40"/>
          </p15:clr>
        </p15:guide>
        <p15:guide id="4" pos="53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en object Kleurvlak">
    <p:spTree>
      <p:nvGrpSpPr>
        <p:cNvPr id="1" name=""/>
        <p:cNvGrpSpPr/>
        <p:nvPr/>
      </p:nvGrpSpPr>
      <p:grpSpPr>
        <a:xfrm>
          <a:off x="0" y="0"/>
          <a:ext cx="0" cy="0"/>
          <a:chOff x="0" y="0"/>
          <a:chExt cx="0" cy="0"/>
        </a:xfrm>
      </p:grpSpPr>
      <p:sp>
        <p:nvSpPr>
          <p:cNvPr id="9" name="Tijdelijke aanduiding voor tekst 8"/>
          <p:cNvSpPr>
            <a:spLocks noGrp="1"/>
          </p:cNvSpPr>
          <p:nvPr>
            <p:ph type="body" sz="quarter" idx="13" hasCustomPrompt="1"/>
          </p:nvPr>
        </p:nvSpPr>
        <p:spPr>
          <a:xfrm>
            <a:off x="0" y="0"/>
            <a:ext cx="9144000" cy="5949950"/>
          </a:xfrm>
          <a:solidFill>
            <a:schemeClr val="accent3"/>
          </a:solidFill>
        </p:spPr>
        <p:txBody>
          <a:bodyPr/>
          <a:lstStyle>
            <a:lvl1pPr marL="0" indent="0">
              <a:buFont typeface="Arial" panose="020B0604020202020204" pitchFamily="34" charset="0"/>
              <a:buNone/>
              <a:defRPr/>
            </a:lvl1pPr>
            <a:lvl2pPr marL="268288" indent="0">
              <a:buFont typeface="Arial" panose="020B0604020202020204" pitchFamily="34" charset="0"/>
              <a:buNone/>
              <a:defRPr/>
            </a:lvl2pPr>
            <a:lvl3pPr marL="534987" indent="0">
              <a:buFont typeface="Arial" panose="020B0604020202020204" pitchFamily="34" charset="0"/>
              <a:buNone/>
              <a:defRPr/>
            </a:lvl3pPr>
            <a:lvl4pPr marL="803275" indent="0">
              <a:buFont typeface="Arial" panose="020B0604020202020204" pitchFamily="34" charset="0"/>
              <a:buNone/>
              <a:defRPr/>
            </a:lvl4pPr>
            <a:lvl5pPr marL="1081088" indent="0">
              <a:buFont typeface="Arial" panose="020B0604020202020204" pitchFamily="34" charset="0"/>
              <a:buNone/>
              <a:defRPr/>
            </a:lvl5pPr>
          </a:lstStyle>
          <a:p>
            <a:pPr lvl="0"/>
            <a:r>
              <a:rPr lang="nl-NL" dirty="0" smtClean="0"/>
              <a:t> </a:t>
            </a:r>
            <a:endParaRPr lang="nl-NL" dirty="0"/>
          </a:p>
        </p:txBody>
      </p:sp>
      <p:sp>
        <p:nvSpPr>
          <p:cNvPr id="2" name="Title 1"/>
          <p:cNvSpPr>
            <a:spLocks noGrp="1"/>
          </p:cNvSpPr>
          <p:nvPr>
            <p:ph type="title"/>
          </p:nvPr>
        </p:nvSpPr>
        <p:spPr/>
        <p:txBody>
          <a:bodyPr lIns="0" tIns="0" rIns="0" bIns="0" anchor="t" anchorCtr="0"/>
          <a:lstStyle>
            <a:lvl1pPr>
              <a:defRPr>
                <a:solidFill>
                  <a:schemeClr val="bg1"/>
                </a:solidFill>
              </a:defRPr>
            </a:lvl1pPr>
          </a:lstStyle>
          <a:p>
            <a:r>
              <a:rPr lang="nl-NL" smtClean="0"/>
              <a:t>Klik om de stijl te bewerken</a:t>
            </a:r>
            <a:endParaRPr lang="en-US" dirty="0"/>
          </a:p>
        </p:txBody>
      </p:sp>
      <p:sp>
        <p:nvSpPr>
          <p:cNvPr id="3" name="Content Placeholder 2"/>
          <p:cNvSpPr>
            <a:spLocks noGrp="1"/>
          </p:cNvSpPr>
          <p:nvPr>
            <p:ph idx="1"/>
          </p:nvPr>
        </p:nvSpPr>
        <p:spPr/>
        <p:txBody>
          <a:bodyPr lIns="0" tIns="0" rIns="0" bIns="0" anchor="t"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11"/>
          </p:nvPr>
        </p:nvSpPr>
        <p:spPr>
          <a:xfrm>
            <a:off x="3028950" y="6392262"/>
            <a:ext cx="3086100" cy="184666"/>
          </a:xfrm>
        </p:spPr>
        <p:txBody>
          <a:bodyPr lIns="0" tIns="0" rIns="0" bIns="0">
            <a:spAutoFit/>
          </a:bodyPr>
          <a:lstStyle/>
          <a:p>
            <a:endParaRPr lang="nl-NL"/>
          </a:p>
        </p:txBody>
      </p:sp>
      <p:sp>
        <p:nvSpPr>
          <p:cNvPr id="6" name="Slide Number Placeholder 5"/>
          <p:cNvSpPr>
            <a:spLocks noGrp="1"/>
          </p:cNvSpPr>
          <p:nvPr>
            <p:ph type="sldNum" sz="quarter" idx="12"/>
          </p:nvPr>
        </p:nvSpPr>
        <p:spPr>
          <a:xfrm>
            <a:off x="6402388" y="6392262"/>
            <a:ext cx="2057400" cy="184666"/>
          </a:xfrm>
        </p:spPr>
        <p:txBody>
          <a:bodyPr lIns="0" tIns="0" rIns="0" bIns="0">
            <a:spAutoFit/>
          </a:bodyPr>
          <a:lstStyle/>
          <a:p>
            <a:fld id="{B9125757-90AF-4B45-80D2-2412993F6287}" type="slidenum">
              <a:rPr lang="nl-NL" smtClean="0"/>
              <a:pPr/>
              <a:t>‹nr.›</a:t>
            </a:fld>
            <a:endParaRPr lang="nl-NL"/>
          </a:p>
        </p:txBody>
      </p:sp>
    </p:spTree>
    <p:extLst>
      <p:ext uri="{BB962C8B-B14F-4D97-AF65-F5344CB8AC3E}">
        <p14:creationId xmlns:p14="http://schemas.microsoft.com/office/powerpoint/2010/main" val="262758806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9125757-90AF-4B45-80D2-2412993F6287}" type="slidenum">
              <a:rPr lang="nl-NL" smtClean="0"/>
              <a:pPr/>
              <a:t>‹nr.›</a:t>
            </a:fld>
            <a:endParaRPr lang="nl-NL"/>
          </a:p>
        </p:txBody>
      </p:sp>
      <p:sp>
        <p:nvSpPr>
          <p:cNvPr id="8" name="Content Placeholder 3"/>
          <p:cNvSpPr>
            <a:spLocks noGrp="1"/>
          </p:cNvSpPr>
          <p:nvPr>
            <p:ph sz="half" idx="2"/>
          </p:nvPr>
        </p:nvSpPr>
        <p:spPr>
          <a:xfrm>
            <a:off x="684213" y="1341438"/>
            <a:ext cx="3757761" cy="4319587"/>
          </a:xfrm>
        </p:spPr>
        <p:txBody>
          <a:bodyPr>
            <a:normAutofit/>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Content Placeholder 5"/>
          <p:cNvSpPr>
            <a:spLocks noGrp="1"/>
          </p:cNvSpPr>
          <p:nvPr>
            <p:ph sz="quarter" idx="4"/>
          </p:nvPr>
        </p:nvSpPr>
        <p:spPr>
          <a:xfrm>
            <a:off x="4683521" y="1341438"/>
            <a:ext cx="3776267" cy="4319587"/>
          </a:xfrm>
        </p:spPr>
        <p:txBody>
          <a:bodyPr>
            <a:normAutofit/>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206784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3" y="1341438"/>
            <a:ext cx="3757761" cy="677108"/>
          </a:xfrm>
        </p:spPr>
        <p:txBody>
          <a:bodyPr wrap="square" anchor="b">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4213" y="2018546"/>
            <a:ext cx="3757761" cy="3642479"/>
          </a:xfrm>
        </p:spPr>
        <p:txBody>
          <a:bodyPr>
            <a:normAutofit/>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83521" y="1341438"/>
            <a:ext cx="3776267" cy="677108"/>
          </a:xfrm>
        </p:spPr>
        <p:txBody>
          <a:bodyPr wrap="square" anchor="b">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83521" y="2018546"/>
            <a:ext cx="3776267" cy="3642479"/>
          </a:xfrm>
        </p:spPr>
        <p:txBody>
          <a:bodyPr>
            <a:normAutofit/>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9125757-90AF-4B45-80D2-2412993F6287}" type="slidenum">
              <a:rPr lang="nl-NL" smtClean="0"/>
              <a:pPr/>
              <a:t>‹nr.›</a:t>
            </a:fld>
            <a:endParaRPr lang="nl-NL"/>
          </a:p>
        </p:txBody>
      </p:sp>
      <p:sp>
        <p:nvSpPr>
          <p:cNvPr id="11" name="Titel 10"/>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213624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Foto's aflopend met teks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125757-90AF-4B45-80D2-2412993F6287}" type="slidenum">
              <a:rPr lang="nl-NL" smtClean="0"/>
              <a:pPr/>
              <a:t>‹nr.›</a:t>
            </a:fld>
            <a:endParaRPr lang="nl-NL"/>
          </a:p>
        </p:txBody>
      </p:sp>
      <p:sp>
        <p:nvSpPr>
          <p:cNvPr id="9" name="Tijdelijke aanduiding voor afbeelding 8"/>
          <p:cNvSpPr>
            <a:spLocks noGrp="1"/>
          </p:cNvSpPr>
          <p:nvPr>
            <p:ph type="pic" sz="quarter" idx="13"/>
          </p:nvPr>
        </p:nvSpPr>
        <p:spPr>
          <a:xfrm>
            <a:off x="0" y="0"/>
            <a:ext cx="4572000" cy="342900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7" name="Tijdelijke aanduiding voor afbeelding 8"/>
          <p:cNvSpPr>
            <a:spLocks noGrp="1"/>
          </p:cNvSpPr>
          <p:nvPr>
            <p:ph type="pic" sz="quarter" idx="15"/>
          </p:nvPr>
        </p:nvSpPr>
        <p:spPr>
          <a:xfrm>
            <a:off x="4572000" y="0"/>
            <a:ext cx="4572000" cy="342900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6" name="Tijdelijke aanduiding voor tekst 5"/>
          <p:cNvSpPr>
            <a:spLocks noGrp="1"/>
          </p:cNvSpPr>
          <p:nvPr>
            <p:ph type="body" sz="quarter" idx="16"/>
          </p:nvPr>
        </p:nvSpPr>
        <p:spPr>
          <a:xfrm>
            <a:off x="0" y="3429000"/>
            <a:ext cx="9144000" cy="2520950"/>
          </a:xfrm>
          <a:solidFill>
            <a:schemeClr val="accent5"/>
          </a:solidFill>
        </p:spPr>
        <p:txBody>
          <a:bodyPr lIns="684000" tIns="180000" rIns="684000" bIns="3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01071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Foto aflopen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125757-90AF-4B45-80D2-2412993F6287}" type="slidenum">
              <a:rPr lang="nl-NL" smtClean="0"/>
              <a:pPr/>
              <a:t>‹nr.›</a:t>
            </a:fld>
            <a:endParaRPr lang="nl-NL"/>
          </a:p>
        </p:txBody>
      </p:sp>
      <p:sp>
        <p:nvSpPr>
          <p:cNvPr id="10" name="Tijdelijke aanduiding voor afbeelding 8"/>
          <p:cNvSpPr>
            <a:spLocks noGrp="1"/>
          </p:cNvSpPr>
          <p:nvPr>
            <p:ph type="pic" sz="quarter" idx="14"/>
          </p:nvPr>
        </p:nvSpPr>
        <p:spPr>
          <a:xfrm>
            <a:off x="0" y="0"/>
            <a:ext cx="9144000" cy="594995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145951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Foto's aflopen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125757-90AF-4B45-80D2-2412993F6287}" type="slidenum">
              <a:rPr lang="nl-NL" smtClean="0"/>
              <a:pPr/>
              <a:t>‹nr.›</a:t>
            </a:fld>
            <a:endParaRPr lang="nl-NL"/>
          </a:p>
        </p:txBody>
      </p:sp>
      <p:sp>
        <p:nvSpPr>
          <p:cNvPr id="9" name="Tijdelijke aanduiding voor afbeelding 8"/>
          <p:cNvSpPr>
            <a:spLocks noGrp="1"/>
          </p:cNvSpPr>
          <p:nvPr>
            <p:ph type="pic" sz="quarter" idx="13"/>
          </p:nvPr>
        </p:nvSpPr>
        <p:spPr>
          <a:xfrm>
            <a:off x="0" y="0"/>
            <a:ext cx="9144000" cy="297360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
        <p:nvSpPr>
          <p:cNvPr id="10" name="Tijdelijke aanduiding voor afbeelding 8"/>
          <p:cNvSpPr>
            <a:spLocks noGrp="1"/>
          </p:cNvSpPr>
          <p:nvPr>
            <p:ph type="pic" sz="quarter" idx="14"/>
          </p:nvPr>
        </p:nvSpPr>
        <p:spPr>
          <a:xfrm>
            <a:off x="0" y="2973600"/>
            <a:ext cx="9144000" cy="2976350"/>
          </a:xfrm>
        </p:spPr>
        <p:txBody>
          <a:bodyPr anchor="ctr" anchorCtr="0"/>
          <a:lstStyle>
            <a:lvl1pPr marL="0" indent="0" algn="ctr">
              <a:buFont typeface="Arial" panose="020B0604020202020204" pitchFamily="34" charset="0"/>
              <a:buNone/>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val="43253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620713"/>
            <a:ext cx="7775575" cy="498598"/>
          </a:xfrm>
          <a:prstGeom prst="rect">
            <a:avLst/>
          </a:prstGeom>
        </p:spPr>
        <p:txBody>
          <a:bodyPr vert="horz" lIns="0" tIns="0" rIns="0" bIns="0" rtlCol="0" anchor="t" anchorCtr="0">
            <a:spAutoFit/>
          </a:bodyPr>
          <a:lstStyle/>
          <a:p>
            <a:r>
              <a:rPr lang="nl-NL" dirty="0" smtClean="0"/>
              <a:t>Klik om de stijl te bewerken</a:t>
            </a:r>
            <a:endParaRPr lang="en-US" dirty="0"/>
          </a:p>
        </p:txBody>
      </p:sp>
      <p:sp>
        <p:nvSpPr>
          <p:cNvPr id="3" name="Text Placeholder 2"/>
          <p:cNvSpPr>
            <a:spLocks noGrp="1"/>
          </p:cNvSpPr>
          <p:nvPr>
            <p:ph type="body" idx="1"/>
          </p:nvPr>
        </p:nvSpPr>
        <p:spPr>
          <a:xfrm>
            <a:off x="684212" y="1341437"/>
            <a:ext cx="7775575" cy="4319587"/>
          </a:xfrm>
          <a:prstGeom prst="rect">
            <a:avLst/>
          </a:prstGeom>
        </p:spPr>
        <p:txBody>
          <a:bodyPr vert="horz" lIns="0" tIns="0" rIns="0" bIns="0" rtlCol="0" anchor="t" anchorCtr="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Footer Placeholder 4"/>
          <p:cNvSpPr>
            <a:spLocks noGrp="1"/>
          </p:cNvSpPr>
          <p:nvPr>
            <p:ph type="ftr" sz="quarter" idx="3"/>
          </p:nvPr>
        </p:nvSpPr>
        <p:spPr>
          <a:xfrm>
            <a:off x="2004060" y="6396579"/>
            <a:ext cx="4110990" cy="184666"/>
          </a:xfrm>
          <a:prstGeom prst="rect">
            <a:avLst/>
          </a:prstGeom>
        </p:spPr>
        <p:txBody>
          <a:bodyPr vert="horz" wrap="square" lIns="0" tIns="0" rIns="0" bIns="0" rtlCol="0" anchor="ctr">
            <a:spAutoFit/>
          </a:bodyPr>
          <a:lstStyle>
            <a:lvl1pPr algn="ctr">
              <a:defRPr sz="1200">
                <a:solidFill>
                  <a:schemeClr val="accent3"/>
                </a:solidFill>
              </a:defRPr>
            </a:lvl1pPr>
          </a:lstStyle>
          <a:p>
            <a:endParaRPr lang="nl-NL"/>
          </a:p>
        </p:txBody>
      </p:sp>
      <p:sp>
        <p:nvSpPr>
          <p:cNvPr id="6" name="Slide Number Placeholder 5"/>
          <p:cNvSpPr>
            <a:spLocks noGrp="1"/>
          </p:cNvSpPr>
          <p:nvPr>
            <p:ph type="sldNum" sz="quarter" idx="4"/>
          </p:nvPr>
        </p:nvSpPr>
        <p:spPr>
          <a:xfrm>
            <a:off x="6402388" y="6396579"/>
            <a:ext cx="2057400" cy="184666"/>
          </a:xfrm>
          <a:prstGeom prst="rect">
            <a:avLst/>
          </a:prstGeom>
        </p:spPr>
        <p:txBody>
          <a:bodyPr vert="horz" lIns="0" tIns="0" rIns="0" bIns="0" rtlCol="0" anchor="ctr">
            <a:spAutoFit/>
          </a:bodyPr>
          <a:lstStyle>
            <a:lvl1pPr algn="r">
              <a:defRPr sz="1200">
                <a:solidFill>
                  <a:schemeClr val="accent3"/>
                </a:solidFill>
              </a:defRPr>
            </a:lvl1pPr>
          </a:lstStyle>
          <a:p>
            <a:fld id="{B9125757-90AF-4B45-80D2-2412993F6287}" type="slidenum">
              <a:rPr lang="nl-NL" smtClean="0"/>
              <a:pPr/>
              <a:t>‹nr.›</a:t>
            </a:fld>
            <a:endParaRPr lang="nl-NL"/>
          </a:p>
        </p:txBody>
      </p:sp>
      <p:pic>
        <p:nvPicPr>
          <p:cNvPr id="8" name="Afbeelding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4346" y="6172205"/>
            <a:ext cx="987422" cy="462276"/>
          </a:xfrm>
          <a:prstGeom prst="rect">
            <a:avLst/>
          </a:prstGeom>
        </p:spPr>
      </p:pic>
    </p:spTree>
    <p:extLst>
      <p:ext uri="{BB962C8B-B14F-4D97-AF65-F5344CB8AC3E}">
        <p14:creationId xmlns:p14="http://schemas.microsoft.com/office/powerpoint/2010/main" val="2693303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1pPr>
      <a:lvl2pPr marL="534988"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2pPr>
      <a:lvl3pPr marL="803275" indent="-268288"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3pPr>
      <a:lvl4pPr marL="1081088" indent="-277813"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4pPr>
      <a:lvl5pPr marL="1347788"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45" userDrawn="1">
          <p15:clr>
            <a:srgbClr val="F26B43"/>
          </p15:clr>
        </p15:guide>
        <p15:guide id="2" pos="2880" userDrawn="1">
          <p15:clr>
            <a:srgbClr val="F26B43"/>
          </p15:clr>
        </p15:guide>
        <p15:guide id="3" orient="horz" pos="3566" userDrawn="1">
          <p15:clr>
            <a:srgbClr val="F26B43"/>
          </p15:clr>
        </p15:guide>
        <p15:guide id="4" pos="431" userDrawn="1">
          <p15:clr>
            <a:srgbClr val="F26B43"/>
          </p15:clr>
        </p15:guide>
        <p15:guide id="5" pos="5329" userDrawn="1">
          <p15:clr>
            <a:srgbClr val="F26B43"/>
          </p15:clr>
        </p15:guide>
        <p15:guide id="6" orient="horz" pos="391" userDrawn="1">
          <p15:clr>
            <a:srgbClr val="F26B43"/>
          </p15:clr>
        </p15:guide>
        <p15:guide id="7"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s://www.vogelbescherming.nl/beleefdelente/filmpjes/bekijken/whoop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vogelbescherming.nl/beleefdelente/filmpjes/bekijken/de-uil-en-de-kau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hyperlink" Target="http://www.vogelbescherming.nl/snavelfil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vogelbescherming.nl/snavelfilm" TargetMode="External"/><Relationship Id="rId2" Type="http://schemas.openxmlformats.org/officeDocument/2006/relationships/hyperlink" Target="http://www.vogelbescherming.nl/beleefdelente/indeklas/lestips/les/snavels-als-bestek"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vogelbescherming.nl/nestenfilm" TargetMode="External"/><Relationship Id="rId2" Type="http://schemas.openxmlformats.org/officeDocument/2006/relationships/hyperlink" Target="http://www.vogelbescherming.nl/beleefdelente/indeklas/lestips/les/hoe-houd-je-een-ei-warm" TargetMode="Externa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hyperlink" Target="https://www.vogelbescherming.nl/beleefdelente/indeklas/lestips/les/vogelvriendelijk-schoolplei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Nieuwsgierige koolmezen.jpg"/>
          <p:cNvPicPr>
            <a:picLocks noChangeAspect="1"/>
          </p:cNvPicPr>
          <p:nvPr/>
        </p:nvPicPr>
        <p:blipFill>
          <a:blip r:embed="rId2" cstate="print"/>
          <a:stretch>
            <a:fillRect/>
          </a:stretch>
        </p:blipFill>
        <p:spPr>
          <a:xfrm>
            <a:off x="-900608" y="797139"/>
            <a:ext cx="8180109" cy="5112568"/>
          </a:xfrm>
          <a:prstGeom prst="rect">
            <a:avLst/>
          </a:prstGeom>
        </p:spPr>
      </p:pic>
      <p:sp>
        <p:nvSpPr>
          <p:cNvPr id="2" name="Titel 1"/>
          <p:cNvSpPr>
            <a:spLocks noGrp="1"/>
          </p:cNvSpPr>
          <p:nvPr>
            <p:ph type="ctrTitle"/>
          </p:nvPr>
        </p:nvSpPr>
        <p:spPr>
          <a:xfrm>
            <a:off x="755576" y="446807"/>
            <a:ext cx="7772400" cy="1470025"/>
          </a:xfrm>
        </p:spPr>
        <p:txBody>
          <a:bodyPr/>
          <a:lstStyle/>
          <a:p>
            <a:r>
              <a:rPr lang="nl-NL" dirty="0" smtClean="0"/>
              <a:t>Onderzoekend en Ontwerpend leren</a:t>
            </a:r>
            <a:endParaRPr lang="nl-NL" dirty="0"/>
          </a:p>
        </p:txBody>
      </p:sp>
      <p:sp>
        <p:nvSpPr>
          <p:cNvPr id="3" name="Ondertitel 2"/>
          <p:cNvSpPr>
            <a:spLocks noGrp="1"/>
          </p:cNvSpPr>
          <p:nvPr>
            <p:ph type="subTitle" idx="1"/>
          </p:nvPr>
        </p:nvSpPr>
        <p:spPr>
          <a:xfrm>
            <a:off x="2627784" y="884312"/>
            <a:ext cx="6400800" cy="1464568"/>
          </a:xfrm>
        </p:spPr>
        <p:txBody>
          <a:bodyPr>
            <a:normAutofit/>
          </a:bodyPr>
          <a:lstStyle/>
          <a:p>
            <a:r>
              <a:rPr lang="nl-NL" sz="7200" b="1" i="1" dirty="0">
                <a:solidFill>
                  <a:srgbClr val="0070C0"/>
                </a:solidFill>
              </a:rPr>
              <a:t>m</a:t>
            </a:r>
            <a:r>
              <a:rPr lang="nl-NL" sz="7200" b="1" i="1" dirty="0" smtClean="0">
                <a:solidFill>
                  <a:srgbClr val="0070C0"/>
                </a:solidFill>
              </a:rPr>
              <a:t>et vogels</a:t>
            </a:r>
            <a:endParaRPr lang="nl-NL" sz="7200" b="1" i="1" dirty="0">
              <a:solidFill>
                <a:srgbClr val="0070C0"/>
              </a:solidFill>
            </a:endParaRPr>
          </a:p>
        </p:txBody>
      </p:sp>
      <p:sp>
        <p:nvSpPr>
          <p:cNvPr id="4" name="Tekstvak 3"/>
          <p:cNvSpPr txBox="1"/>
          <p:nvPr/>
        </p:nvSpPr>
        <p:spPr>
          <a:xfrm>
            <a:off x="6588224" y="5661248"/>
            <a:ext cx="2079224" cy="923330"/>
          </a:xfrm>
          <a:prstGeom prst="rect">
            <a:avLst/>
          </a:prstGeom>
          <a:noFill/>
        </p:spPr>
        <p:txBody>
          <a:bodyPr wrap="none" lIns="0" tIns="0" rIns="0" bIns="0" rtlCol="0">
            <a:spAutoFit/>
          </a:bodyPr>
          <a:lstStyle/>
          <a:p>
            <a:r>
              <a:rPr lang="nl-NL" sz="2000" dirty="0" smtClean="0"/>
              <a:t>NWT conferentie</a:t>
            </a:r>
          </a:p>
          <a:p>
            <a:r>
              <a:rPr lang="nl-NL" sz="2000" dirty="0" smtClean="0"/>
              <a:t>vrijdag 16 nov. 2018</a:t>
            </a:r>
          </a:p>
          <a:p>
            <a:r>
              <a:rPr lang="nl-NL" sz="2000" dirty="0" smtClean="0"/>
              <a:t>13:45 – 15 uur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70C0"/>
                </a:solidFill>
              </a:rPr>
              <a:t>Breng vogels de klas in</a:t>
            </a:r>
            <a:endParaRPr lang="nl-NL" dirty="0">
              <a:solidFill>
                <a:srgbClr val="0070C0"/>
              </a:solidFill>
            </a:endParaRPr>
          </a:p>
        </p:txBody>
      </p:sp>
      <p:sp>
        <p:nvSpPr>
          <p:cNvPr id="3" name="Tijdelijke aanduiding voor inhoud 2"/>
          <p:cNvSpPr>
            <a:spLocks noGrp="1"/>
          </p:cNvSpPr>
          <p:nvPr>
            <p:ph idx="1"/>
          </p:nvPr>
        </p:nvSpPr>
        <p:spPr>
          <a:xfrm>
            <a:off x="684213" y="1268760"/>
            <a:ext cx="7775575" cy="5589240"/>
          </a:xfrm>
        </p:spPr>
        <p:txBody>
          <a:bodyPr>
            <a:normAutofit lnSpcReduction="10000"/>
          </a:bodyPr>
          <a:lstStyle/>
          <a:p>
            <a:pPr marL="0" indent="0">
              <a:buNone/>
            </a:pPr>
            <a:r>
              <a:rPr lang="nl-NL" sz="2400" b="1" dirty="0" smtClean="0"/>
              <a:t>Tuinvogeltelling voor scholen – 25 januari</a:t>
            </a:r>
          </a:p>
          <a:p>
            <a:pPr marL="0" indent="0">
              <a:buNone/>
            </a:pPr>
            <a:r>
              <a:rPr lang="nl-NL" sz="2400" dirty="0" smtClean="0"/>
              <a:t>www.tuinvogeltelling.nl/voor-scholen</a:t>
            </a:r>
          </a:p>
          <a:p>
            <a:pPr marL="0" indent="0">
              <a:buNone/>
            </a:pPr>
            <a:endParaRPr lang="nl-NL" sz="2400" dirty="0" smtClean="0"/>
          </a:p>
          <a:p>
            <a:pPr marL="0" indent="0">
              <a:buNone/>
            </a:pPr>
            <a:r>
              <a:rPr lang="nl-NL" sz="2400" b="1" dirty="0" smtClean="0"/>
              <a:t>Beleef de Lente – maart t/m juli</a:t>
            </a:r>
          </a:p>
          <a:p>
            <a:pPr marL="0" indent="0">
              <a:buNone/>
            </a:pPr>
            <a:r>
              <a:rPr lang="nl-NL" sz="2400" dirty="0" smtClean="0"/>
              <a:t>www.beleefdelente.nl</a:t>
            </a:r>
          </a:p>
          <a:p>
            <a:pPr marL="0" indent="0">
              <a:buNone/>
            </a:pPr>
            <a:endParaRPr lang="nl-NL" sz="2400" dirty="0" smtClean="0"/>
          </a:p>
          <a:p>
            <a:pPr marL="0" indent="0">
              <a:buNone/>
            </a:pPr>
            <a:r>
              <a:rPr lang="nl-NL" sz="2400" b="1" dirty="0" smtClean="0"/>
              <a:t>Lesmateriaal trekvogels, weidevogels</a:t>
            </a:r>
          </a:p>
          <a:p>
            <a:pPr marL="0" indent="0">
              <a:buNone/>
            </a:pPr>
            <a:r>
              <a:rPr lang="nl-NL" sz="2400" dirty="0" smtClean="0"/>
              <a:t>www.vogelbescherming.nl/lesmateriaal</a:t>
            </a:r>
            <a:endParaRPr lang="nl-NL" sz="2400" dirty="0"/>
          </a:p>
          <a:p>
            <a:pPr marL="0" indent="0">
              <a:buNone/>
            </a:pPr>
            <a:endParaRPr lang="nl-NL" sz="2400" dirty="0" smtClean="0"/>
          </a:p>
          <a:p>
            <a:pPr marL="0" indent="0">
              <a:buNone/>
            </a:pPr>
            <a:r>
              <a:rPr lang="nl-NL" sz="2400" b="1" dirty="0" smtClean="0"/>
              <a:t>Neem een lesbrief mee mee</a:t>
            </a:r>
            <a:endParaRPr lang="nl-NL" sz="2400" b="1" dirty="0"/>
          </a:p>
          <a:p>
            <a:pPr marL="0" indent="0">
              <a:buNone/>
            </a:pPr>
            <a:r>
              <a:rPr lang="nl-NL" sz="2400" b="1" dirty="0" smtClean="0"/>
              <a:t>Bezoek onze stand op infomarkt!</a:t>
            </a:r>
          </a:p>
          <a:p>
            <a:pPr marL="0" indent="0">
              <a:buNone/>
            </a:pPr>
            <a:endParaRPr lang="nl-NL" sz="2400" dirty="0" smtClean="0"/>
          </a:p>
          <a:p>
            <a:pPr marL="0" indent="0">
              <a:buNone/>
            </a:pPr>
            <a:r>
              <a:rPr lang="nl-NL" sz="2400" dirty="0" smtClean="0"/>
              <a:t>	TOT SLOT: Filmpje </a:t>
            </a:r>
            <a:r>
              <a:rPr lang="nl-NL" sz="2400" dirty="0"/>
              <a:t>grappige en onhandige </a:t>
            </a:r>
            <a:r>
              <a:rPr lang="nl-NL" sz="2400" dirty="0" smtClean="0"/>
              <a:t>vogelacties</a:t>
            </a:r>
          </a:p>
          <a:p>
            <a:pPr marL="0" indent="0">
              <a:buNone/>
            </a:pPr>
            <a:r>
              <a:rPr lang="nl-NL" sz="2400" dirty="0"/>
              <a:t>	</a:t>
            </a:r>
            <a:r>
              <a:rPr lang="nl-NL" sz="1600" dirty="0" smtClean="0">
                <a:hlinkClick r:id="rId2"/>
              </a:rPr>
              <a:t>https://www.vogelbescherming.nl/beleefdelente/filmpjes/bekijken/whoops</a:t>
            </a:r>
            <a:r>
              <a:rPr lang="nl-NL" sz="1600" dirty="0" smtClean="0"/>
              <a:t> </a:t>
            </a:r>
          </a:p>
        </p:txBody>
      </p:sp>
    </p:spTree>
    <p:extLst>
      <p:ext uri="{BB962C8B-B14F-4D97-AF65-F5344CB8AC3E}">
        <p14:creationId xmlns:p14="http://schemas.microsoft.com/office/powerpoint/2010/main" val="23341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solidFill>
                  <a:srgbClr val="0070C0"/>
                </a:solidFill>
              </a:rPr>
              <a:t>Even voorstellen...</a:t>
            </a:r>
            <a:endParaRPr lang="nl-NL" dirty="0">
              <a:solidFill>
                <a:srgbClr val="0070C0"/>
              </a:solidFill>
            </a:endParaRPr>
          </a:p>
        </p:txBody>
      </p:sp>
      <p:sp>
        <p:nvSpPr>
          <p:cNvPr id="5" name="Tekstvak 4"/>
          <p:cNvSpPr txBox="1"/>
          <p:nvPr/>
        </p:nvSpPr>
        <p:spPr>
          <a:xfrm>
            <a:off x="684213" y="1268760"/>
            <a:ext cx="8136259" cy="2646878"/>
          </a:xfrm>
          <a:prstGeom prst="rect">
            <a:avLst/>
          </a:prstGeom>
          <a:noFill/>
        </p:spPr>
        <p:txBody>
          <a:bodyPr wrap="square" lIns="0" tIns="0" rIns="0" bIns="0" rtlCol="0">
            <a:spAutoFit/>
          </a:bodyPr>
          <a:lstStyle/>
          <a:p>
            <a:r>
              <a:rPr lang="nl-NL" sz="2800" dirty="0" smtClean="0"/>
              <a:t>Vogelbescherming NL komt op voor in het wild levende vogels en hun leefgebieden, van achtertuin tot Afrika.</a:t>
            </a:r>
          </a:p>
          <a:p>
            <a:endParaRPr lang="nl-NL" sz="2800" dirty="0" smtClean="0"/>
          </a:p>
          <a:p>
            <a:r>
              <a:rPr lang="nl-NL" sz="2800" dirty="0" smtClean="0"/>
              <a:t>Mariska van der Leij</a:t>
            </a:r>
            <a:endParaRPr lang="nl-NL" sz="2800" dirty="0"/>
          </a:p>
          <a:p>
            <a:r>
              <a:rPr lang="nl-NL" sz="2800" i="1" dirty="0" smtClean="0"/>
              <a:t>Projectleider jeugdeducatie Vogelbescherming NL</a:t>
            </a:r>
            <a:endParaRPr lang="nl-NL" sz="2800" i="1" dirty="0"/>
          </a:p>
          <a:p>
            <a:endParaRPr lang="nl-NL" sz="1600" dirty="0" smtClean="0"/>
          </a:p>
          <a:p>
            <a:endParaRPr lang="nl-NL" sz="1600" dirty="0" err="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620713"/>
            <a:ext cx="8208267" cy="498598"/>
          </a:xfrm>
        </p:spPr>
        <p:txBody>
          <a:bodyPr/>
          <a:lstStyle/>
          <a:p>
            <a:r>
              <a:rPr lang="nl-NL" dirty="0" smtClean="0">
                <a:solidFill>
                  <a:srgbClr val="0070C0"/>
                </a:solidFill>
              </a:rPr>
              <a:t>Kinderen kennis laten maken met vogels</a:t>
            </a:r>
            <a:endParaRPr lang="nl-NL" dirty="0">
              <a:solidFill>
                <a:srgbClr val="0070C0"/>
              </a:solidFill>
            </a:endParaRPr>
          </a:p>
        </p:txBody>
      </p:sp>
      <p:sp>
        <p:nvSpPr>
          <p:cNvPr id="3" name="Tijdelijke aanduiding voor inhoud 2"/>
          <p:cNvSpPr>
            <a:spLocks noGrp="1"/>
          </p:cNvSpPr>
          <p:nvPr>
            <p:ph idx="1"/>
          </p:nvPr>
        </p:nvSpPr>
        <p:spPr>
          <a:xfrm>
            <a:off x="684212" y="1557685"/>
            <a:ext cx="7775575" cy="4319587"/>
          </a:xfrm>
        </p:spPr>
        <p:txBody>
          <a:bodyPr>
            <a:normAutofit/>
          </a:bodyPr>
          <a:lstStyle/>
          <a:p>
            <a:pPr marL="0" indent="0">
              <a:buNone/>
            </a:pPr>
            <a:r>
              <a:rPr lang="nl-NL" dirty="0" smtClean="0"/>
              <a:t>Kinderen interesse en liefde voor natuur en vogels meegeven. </a:t>
            </a:r>
          </a:p>
          <a:p>
            <a:pPr marL="0" indent="0">
              <a:buNone/>
            </a:pPr>
            <a:r>
              <a:rPr lang="nl-NL" dirty="0" smtClean="0"/>
              <a:t>Door gratis lesmateriaal voor leerkrachten van het PO.</a:t>
            </a:r>
          </a:p>
          <a:p>
            <a:pPr marL="0" indent="0">
              <a:buNone/>
            </a:pPr>
            <a:endParaRPr lang="nl-NL" dirty="0"/>
          </a:p>
          <a:p>
            <a:pPr marL="0" indent="0">
              <a:buNone/>
            </a:pPr>
            <a:r>
              <a:rPr lang="nl-NL" dirty="0" smtClean="0"/>
              <a:t>Je kent ons misschien van divers gratis </a:t>
            </a:r>
            <a:r>
              <a:rPr lang="nl-NL" dirty="0"/>
              <a:t>lesmateriaal, thema’s: </a:t>
            </a:r>
            <a:r>
              <a:rPr lang="nl-NL" dirty="0" smtClean="0"/>
              <a:t>vogels, lente, vogeltrek, maar vooral van:</a:t>
            </a:r>
          </a:p>
          <a:p>
            <a:pPr marL="0" indent="0">
              <a:buNone/>
            </a:pPr>
            <a:endParaRPr lang="nl-NL" dirty="0"/>
          </a:p>
          <a:p>
            <a:pPr>
              <a:buFontTx/>
              <a:buChar char="-"/>
            </a:pPr>
            <a:r>
              <a:rPr lang="nl-NL" dirty="0" smtClean="0"/>
              <a:t>Beleef de Lente (in de klas) 	</a:t>
            </a:r>
            <a:r>
              <a:rPr lang="nl-NL" i="1" dirty="0"/>
              <a:t>	</a:t>
            </a:r>
            <a:endParaRPr lang="nl-NL" i="1" dirty="0" smtClean="0"/>
          </a:p>
          <a:p>
            <a:pPr>
              <a:buFontTx/>
              <a:buChar char="-"/>
            </a:pPr>
            <a:r>
              <a:rPr lang="nl-NL" dirty="0"/>
              <a:t>Tuinvogeltelling voor scholen</a:t>
            </a:r>
            <a:r>
              <a:rPr lang="nl-NL" i="1" dirty="0"/>
              <a:t>  	</a:t>
            </a:r>
            <a:endParaRPr lang="nl-NL" dirty="0" smtClean="0"/>
          </a:p>
          <a:p>
            <a:pPr marL="0" indent="0">
              <a:buNone/>
            </a:pPr>
            <a:endParaRPr lang="nl-NL" sz="800" dirty="0"/>
          </a:p>
        </p:txBody>
      </p:sp>
    </p:spTree>
    <p:extLst>
      <p:ext uri="{BB962C8B-B14F-4D97-AF65-F5344CB8AC3E}">
        <p14:creationId xmlns:p14="http://schemas.microsoft.com/office/powerpoint/2010/main" val="201290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99592" y="1806148"/>
            <a:ext cx="7974395" cy="584775"/>
          </a:xfrm>
          <a:prstGeom prst="rect">
            <a:avLst/>
          </a:prstGeom>
        </p:spPr>
        <p:txBody>
          <a:bodyPr wrap="square">
            <a:spAutoFit/>
          </a:bodyPr>
          <a:lstStyle/>
          <a:p>
            <a:r>
              <a:rPr lang="nl-NL" sz="1600" dirty="0" smtClean="0"/>
              <a:t>Filmpje </a:t>
            </a:r>
            <a:r>
              <a:rPr lang="nl-NL" sz="1600" dirty="0" smtClean="0"/>
              <a:t>steenuiltjes </a:t>
            </a:r>
            <a:r>
              <a:rPr lang="nl-NL" sz="1600" dirty="0" smtClean="0"/>
              <a:t>Beleef de Lente</a:t>
            </a:r>
            <a:endParaRPr lang="nl-NL" sz="1600" dirty="0"/>
          </a:p>
          <a:p>
            <a:r>
              <a:rPr lang="nl-NL" sz="1600" dirty="0">
                <a:hlinkClick r:id="rId2"/>
              </a:rPr>
              <a:t>https://</a:t>
            </a:r>
            <a:r>
              <a:rPr lang="nl-NL" sz="1600" dirty="0" smtClean="0">
                <a:hlinkClick r:id="rId2"/>
              </a:rPr>
              <a:t>www.vogelbescherming.nl/beleefdelente/filmpjes/bekijken/de-uil-en-de-kauw</a:t>
            </a:r>
            <a:r>
              <a:rPr lang="nl-NL" sz="1600" dirty="0" smtClean="0"/>
              <a:t> </a:t>
            </a:r>
            <a:endParaRPr lang="nl-NL" sz="16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001739"/>
            <a:ext cx="4521696" cy="3014464"/>
          </a:xfrm>
          <a:prstGeom prst="rect">
            <a:avLst/>
          </a:prstGeom>
        </p:spPr>
      </p:pic>
      <p:sp>
        <p:nvSpPr>
          <p:cNvPr id="8" name="Tekstvak 7"/>
          <p:cNvSpPr txBox="1"/>
          <p:nvPr/>
        </p:nvSpPr>
        <p:spPr>
          <a:xfrm>
            <a:off x="1007840" y="669945"/>
            <a:ext cx="3456384" cy="553998"/>
          </a:xfrm>
          <a:prstGeom prst="rect">
            <a:avLst/>
          </a:prstGeom>
          <a:noFill/>
        </p:spPr>
        <p:txBody>
          <a:bodyPr wrap="square" lIns="0" tIns="0" rIns="0" bIns="0" rtlCol="0">
            <a:spAutoFit/>
          </a:bodyPr>
          <a:lstStyle/>
          <a:p>
            <a:r>
              <a:rPr lang="nl-NL" sz="3600" b="1" dirty="0" smtClean="0">
                <a:solidFill>
                  <a:srgbClr val="0070C0"/>
                </a:solidFill>
              </a:rPr>
              <a:t>kort filmpje</a:t>
            </a:r>
            <a:endParaRPr lang="nl-NL" sz="3600" b="1" dirty="0" smtClean="0">
              <a:solidFill>
                <a:srgbClr val="0070C0"/>
              </a:solidFill>
            </a:endParaRPr>
          </a:p>
        </p:txBody>
      </p:sp>
    </p:spTree>
    <p:extLst>
      <p:ext uri="{BB962C8B-B14F-4D97-AF65-F5344CB8AC3E}">
        <p14:creationId xmlns:p14="http://schemas.microsoft.com/office/powerpoint/2010/main" val="334540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51520" y="404665"/>
            <a:ext cx="7416824" cy="504055"/>
          </a:xfrm>
          <a:solidFill>
            <a:schemeClr val="bg1">
              <a:alpha val="61000"/>
            </a:schemeClr>
          </a:solidFill>
        </p:spPr>
        <p:txBody>
          <a:bodyPr>
            <a:no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l-NL" dirty="0">
                <a:solidFill>
                  <a:srgbClr val="0070C0"/>
                </a:solidFill>
              </a:rPr>
              <a:t>Onderzoekend en ontwerpend </a:t>
            </a:r>
            <a:r>
              <a:rPr lang="nl-NL" dirty="0" smtClean="0">
                <a:solidFill>
                  <a:srgbClr val="0070C0"/>
                </a:solidFill>
              </a:rPr>
              <a:t>leren</a:t>
            </a:r>
            <a:r>
              <a:rPr lang="nl-NL" dirty="0">
                <a:solidFill>
                  <a:srgbClr val="0070C0"/>
                </a:solidFill>
              </a:rPr>
              <a:t/>
            </a:r>
            <a:br>
              <a:rPr lang="nl-NL" dirty="0">
                <a:solidFill>
                  <a:srgbClr val="0070C0"/>
                </a:solidFill>
              </a:rPr>
            </a:br>
            <a:endParaRPr lang="nl-NL" dirty="0">
              <a:solidFill>
                <a:srgbClr val="0070C0"/>
              </a:solidFill>
            </a:endParaRPr>
          </a:p>
        </p:txBody>
      </p:sp>
      <p:sp>
        <p:nvSpPr>
          <p:cNvPr id="4" name="Rectangle 2"/>
          <p:cNvSpPr txBox="1">
            <a:spLocks noChangeArrowheads="1"/>
          </p:cNvSpPr>
          <p:nvPr/>
        </p:nvSpPr>
        <p:spPr>
          <a:xfrm>
            <a:off x="251520" y="1412776"/>
            <a:ext cx="5184576" cy="4824536"/>
          </a:xfrm>
          <a:prstGeom prst="rect">
            <a:avLst/>
          </a:prstGeom>
          <a:solidFill>
            <a:schemeClr val="bg1">
              <a:alpha val="49000"/>
            </a:schemeClr>
          </a:solidFill>
        </p:spPr>
        <p:txBody>
          <a:bodyPr vert="horz" lIns="91440" tIns="45720" rIns="91440" bIns="45720" rtlCol="0">
            <a:normAutofit/>
          </a:bodyPr>
          <a:lstStyle/>
          <a:p>
            <a:pPr marL="339725" marR="0" lvl="0" indent="-339725" algn="l" defTabSz="914400" rtl="0" eaLnBrk="1" fontAlgn="auto" latinLnBrk="0" hangingPunct="1">
              <a:lnSpc>
                <a:spcPct val="150000"/>
              </a:lnSpc>
              <a:spcBef>
                <a:spcPct val="20000"/>
              </a:spcBef>
              <a:spcAft>
                <a:spcPts val="0"/>
              </a:spcAft>
              <a:buClr>
                <a:schemeClr val="tx1"/>
              </a:buClr>
              <a:buSzPct val="12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nl-NL" sz="2400" b="0" i="0" u="none" strike="noStrike" kern="1200" cap="none" spc="0" normalizeH="0" baseline="0" noProof="0" dirty="0" smtClean="0">
                <a:ln>
                  <a:noFill/>
                </a:ln>
                <a:solidFill>
                  <a:schemeClr val="tx1"/>
                </a:solidFill>
                <a:effectLst/>
                <a:uLnTx/>
                <a:uFillTx/>
              </a:rPr>
              <a:t>Kinderen gaan zelf ontdekken</a:t>
            </a:r>
          </a:p>
          <a:p>
            <a:pPr marL="339725" marR="0" lvl="0" indent="-339725" algn="l" defTabSz="914400" rtl="0" eaLnBrk="1" fontAlgn="auto" latinLnBrk="0" hangingPunct="1">
              <a:lnSpc>
                <a:spcPct val="150000"/>
              </a:lnSpc>
              <a:spcBef>
                <a:spcPct val="20000"/>
              </a:spcBef>
              <a:spcAft>
                <a:spcPts val="0"/>
              </a:spcAft>
              <a:buClr>
                <a:schemeClr val="tx1"/>
              </a:buClr>
              <a:buSzPct val="12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nl-NL" sz="2400" b="0" i="0" u="none" strike="noStrike" kern="1200" cap="none" spc="0" normalizeH="0" baseline="0" noProof="0" dirty="0" smtClean="0">
                <a:ln>
                  <a:noFill/>
                </a:ln>
                <a:solidFill>
                  <a:schemeClr val="tx1"/>
                </a:solidFill>
                <a:effectLst/>
                <a:uLnTx/>
                <a:uFillTx/>
              </a:rPr>
              <a:t>De kinderen zijn zelf “onderzoekers”</a:t>
            </a:r>
          </a:p>
          <a:p>
            <a:pPr marL="339725" marR="0" lvl="0" indent="-339725" algn="l" defTabSz="914400" rtl="0" eaLnBrk="1" fontAlgn="auto" latinLnBrk="0" hangingPunct="1">
              <a:lnSpc>
                <a:spcPct val="150000"/>
              </a:lnSpc>
              <a:spcBef>
                <a:spcPct val="20000"/>
              </a:spcBef>
              <a:spcAft>
                <a:spcPts val="0"/>
              </a:spcAft>
              <a:buClr>
                <a:schemeClr val="tx1"/>
              </a:buClr>
              <a:buSzPct val="12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nl-NL" sz="2400" b="0" i="0" u="none" strike="noStrike" kern="1200" cap="none" spc="0" normalizeH="0" baseline="0" noProof="0" dirty="0" smtClean="0">
                <a:ln>
                  <a:noFill/>
                </a:ln>
                <a:solidFill>
                  <a:schemeClr val="tx1"/>
                </a:solidFill>
                <a:effectLst/>
                <a:uLnTx/>
                <a:uFillTx/>
              </a:rPr>
              <a:t>De leerkracht begeleidt het proces</a:t>
            </a:r>
          </a:p>
          <a:p>
            <a:pPr marL="339725" marR="0" lvl="0" indent="-339725" algn="l" defTabSz="914400" rtl="0" eaLnBrk="1" fontAlgn="auto" latinLnBrk="0" hangingPunct="1">
              <a:lnSpc>
                <a:spcPct val="150000"/>
              </a:lnSpc>
              <a:spcBef>
                <a:spcPct val="20000"/>
              </a:spcBef>
              <a:spcAft>
                <a:spcPts val="0"/>
              </a:spcAft>
              <a:buClrTx/>
              <a:buSzPct val="120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kumimoji="0" lang="nl-NL" sz="2400" b="0" i="0" u="none" strike="noStrike" kern="1200" cap="none" spc="0" normalizeH="0" baseline="0" noProof="0" dirty="0" smtClean="0">
              <a:ln>
                <a:noFill/>
              </a:ln>
              <a:solidFill>
                <a:schemeClr val="tx1"/>
              </a:solidFill>
              <a:effectLst/>
              <a:uLnTx/>
              <a:uFillTx/>
            </a:endParaRPr>
          </a:p>
          <a:p>
            <a:pPr marL="339725" marR="0" lvl="0" indent="-339725" algn="l" defTabSz="914400" rtl="0" eaLnBrk="1" fontAlgn="auto" latinLnBrk="0" hangingPunct="1">
              <a:lnSpc>
                <a:spcPct val="150000"/>
              </a:lnSpc>
              <a:spcBef>
                <a:spcPct val="20000"/>
              </a:spcBef>
              <a:spcAft>
                <a:spcPts val="0"/>
              </a:spcAft>
              <a:buClrTx/>
              <a:buSzPct val="120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nl-NL" sz="2400" dirty="0" smtClean="0"/>
              <a:t>VBN heeft leuke lessen ontwikkeld </a:t>
            </a:r>
          </a:p>
          <a:p>
            <a:pPr marL="339725" marR="0" lvl="0" indent="-339725" algn="l" defTabSz="914400" rtl="0" eaLnBrk="1" fontAlgn="auto" latinLnBrk="0" hangingPunct="1">
              <a:lnSpc>
                <a:spcPct val="150000"/>
              </a:lnSpc>
              <a:spcBef>
                <a:spcPct val="20000"/>
              </a:spcBef>
              <a:spcAft>
                <a:spcPts val="0"/>
              </a:spcAft>
              <a:buClrTx/>
              <a:buSzPct val="120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nl-NL" sz="2400" b="0" i="0" u="none" strike="noStrike" kern="1200" cap="none" spc="0" normalizeH="0" baseline="0" noProof="0" dirty="0" smtClean="0">
                <a:ln>
                  <a:noFill/>
                </a:ln>
                <a:solidFill>
                  <a:schemeClr val="tx1"/>
                </a:solidFill>
                <a:effectLst/>
                <a:uLnTx/>
                <a:uFillTx/>
              </a:rPr>
              <a:t>Voor</a:t>
            </a:r>
            <a:r>
              <a:rPr kumimoji="0" lang="nl-NL" sz="2400" b="0" i="0" u="none" strike="noStrike" kern="1200" cap="none" spc="0" normalizeH="0" noProof="0" dirty="0" smtClean="0">
                <a:ln>
                  <a:noFill/>
                </a:ln>
                <a:solidFill>
                  <a:schemeClr val="tx1"/>
                </a:solidFill>
                <a:effectLst/>
                <a:uLnTx/>
                <a:uFillTx/>
              </a:rPr>
              <a:t> groepen 3 t/m 8</a:t>
            </a:r>
            <a:endParaRPr kumimoji="0" lang="nl-NL" sz="2400" b="0" i="0" u="none" strike="noStrike" kern="1200" cap="none" spc="0" normalizeH="0" baseline="0" noProof="0" dirty="0" smtClean="0">
              <a:ln>
                <a:noFill/>
              </a:ln>
              <a:solidFill>
                <a:schemeClr val="tx1"/>
              </a:solidFill>
              <a:effectLst/>
              <a:uLnTx/>
              <a:uFillTx/>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926921"/>
            <a:ext cx="3672408" cy="2754306"/>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1124743"/>
            <a:ext cx="3672408" cy="275430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620713"/>
            <a:ext cx="7775575" cy="443198"/>
          </a:xfrm>
        </p:spPr>
        <p:txBody>
          <a:bodyPr/>
          <a:lstStyle/>
          <a:p>
            <a:r>
              <a:rPr lang="nl-NL" sz="3200" dirty="0" smtClean="0">
                <a:solidFill>
                  <a:srgbClr val="0070C0"/>
                </a:solidFill>
              </a:rPr>
              <a:t>Aan de slag</a:t>
            </a:r>
            <a:endParaRPr lang="nl-NL" sz="3200" dirty="0">
              <a:solidFill>
                <a:srgbClr val="0070C0"/>
              </a:solidFill>
            </a:endParaRPr>
          </a:p>
        </p:txBody>
      </p:sp>
      <p:sp>
        <p:nvSpPr>
          <p:cNvPr id="3" name="Tijdelijke aanduiding voor inhoud 2"/>
          <p:cNvSpPr>
            <a:spLocks noGrp="1"/>
          </p:cNvSpPr>
          <p:nvPr>
            <p:ph idx="1"/>
          </p:nvPr>
        </p:nvSpPr>
        <p:spPr>
          <a:xfrm>
            <a:off x="684212" y="1196752"/>
            <a:ext cx="8280276" cy="5256583"/>
          </a:xfrm>
        </p:spPr>
        <p:txBody>
          <a:bodyPr>
            <a:normAutofit fontScale="92500" lnSpcReduction="10000"/>
          </a:bodyPr>
          <a:lstStyle/>
          <a:p>
            <a:r>
              <a:rPr lang="nl-NL" sz="2400" dirty="0" smtClean="0"/>
              <a:t>3 </a:t>
            </a:r>
            <a:r>
              <a:rPr lang="nl-NL" sz="2400" dirty="0"/>
              <a:t>groepen </a:t>
            </a:r>
            <a:r>
              <a:rPr lang="nl-NL" sz="2400" dirty="0" smtClean="0"/>
              <a:t>maken</a:t>
            </a:r>
          </a:p>
          <a:p>
            <a:pPr marL="0" indent="0">
              <a:buNone/>
            </a:pPr>
            <a:r>
              <a:rPr lang="nl-NL" sz="2400" dirty="0" smtClean="0"/>
              <a:t>	groep 1: leerkrachten </a:t>
            </a:r>
            <a:r>
              <a:rPr lang="nl-NL" sz="2400" dirty="0"/>
              <a:t>groep 3 en </a:t>
            </a:r>
            <a:r>
              <a:rPr lang="nl-NL" sz="2400" dirty="0" smtClean="0"/>
              <a:t>4 - </a:t>
            </a:r>
            <a:r>
              <a:rPr lang="nl-NL" sz="2400" dirty="0" smtClean="0"/>
              <a:t>snavels</a:t>
            </a:r>
            <a:endParaRPr lang="nl-NL" sz="2400" dirty="0"/>
          </a:p>
          <a:p>
            <a:pPr marL="0" indent="0">
              <a:buNone/>
            </a:pPr>
            <a:r>
              <a:rPr lang="nl-NL" sz="2400" dirty="0"/>
              <a:t>	</a:t>
            </a:r>
            <a:r>
              <a:rPr lang="nl-NL" sz="2400" dirty="0" smtClean="0"/>
              <a:t>groep 2: leerkrachten </a:t>
            </a:r>
            <a:r>
              <a:rPr lang="nl-NL" sz="2400" dirty="0"/>
              <a:t>groep 5 en </a:t>
            </a:r>
            <a:r>
              <a:rPr lang="nl-NL" sz="2400" dirty="0" smtClean="0"/>
              <a:t>6 - warm </a:t>
            </a:r>
            <a:r>
              <a:rPr lang="nl-NL" sz="2400" dirty="0" smtClean="0"/>
              <a:t>nest</a:t>
            </a:r>
            <a:endParaRPr lang="nl-NL" sz="2400" dirty="0"/>
          </a:p>
          <a:p>
            <a:pPr marL="0" indent="0">
              <a:buNone/>
            </a:pPr>
            <a:r>
              <a:rPr lang="nl-NL" sz="2400" dirty="0"/>
              <a:t>	</a:t>
            </a:r>
            <a:r>
              <a:rPr lang="nl-NL" sz="2400" dirty="0" smtClean="0"/>
              <a:t>groep 3: leerkrachten </a:t>
            </a:r>
            <a:r>
              <a:rPr lang="nl-NL" sz="2400" dirty="0"/>
              <a:t>groep 7 en </a:t>
            </a:r>
            <a:r>
              <a:rPr lang="nl-NL" sz="2400" dirty="0" smtClean="0"/>
              <a:t>8 - vogelvriendelijk </a:t>
            </a:r>
            <a:r>
              <a:rPr lang="nl-NL" sz="2400" dirty="0" smtClean="0"/>
              <a:t>schoolplein</a:t>
            </a:r>
            <a:endParaRPr lang="nl-NL" sz="2400" dirty="0" smtClean="0"/>
          </a:p>
          <a:p>
            <a:pPr marL="0" indent="0">
              <a:buNone/>
            </a:pPr>
            <a:endParaRPr lang="nl-NL" sz="2400" dirty="0" smtClean="0"/>
          </a:p>
          <a:p>
            <a:r>
              <a:rPr lang="nl-NL" sz="2400" dirty="0" smtClean="0"/>
              <a:t>Zelf aan de slag		</a:t>
            </a:r>
            <a:endParaRPr lang="nl-NL" sz="2400" dirty="0" smtClean="0">
              <a:solidFill>
                <a:schemeClr val="accent2"/>
              </a:solidFill>
            </a:endParaRPr>
          </a:p>
          <a:p>
            <a:pPr marL="0" indent="0">
              <a:buNone/>
            </a:pPr>
            <a:r>
              <a:rPr lang="nl-NL" sz="2400" dirty="0" smtClean="0"/>
              <a:t>	uitleg/ instructie per groep door ons</a:t>
            </a:r>
          </a:p>
          <a:p>
            <a:pPr marL="0" indent="0">
              <a:buNone/>
            </a:pPr>
            <a:r>
              <a:rPr lang="nl-NL" sz="2400" dirty="0"/>
              <a:t>	</a:t>
            </a:r>
            <a:r>
              <a:rPr lang="nl-NL" sz="2400" dirty="0" smtClean="0"/>
              <a:t>onderzoekje uitvoeren in 2 of 3 tallen</a:t>
            </a:r>
          </a:p>
          <a:p>
            <a:pPr marL="0" indent="0">
              <a:buNone/>
            </a:pPr>
            <a:r>
              <a:rPr lang="nl-NL" sz="2400" dirty="0"/>
              <a:t>	</a:t>
            </a:r>
            <a:r>
              <a:rPr lang="nl-NL" sz="2400" dirty="0" smtClean="0"/>
              <a:t>terugmelding aan groep voorbereiden</a:t>
            </a:r>
          </a:p>
          <a:p>
            <a:pPr marL="0" indent="0">
              <a:buNone/>
            </a:pPr>
            <a:r>
              <a:rPr lang="nl-NL" sz="2400" dirty="0" smtClean="0"/>
              <a:t>	</a:t>
            </a:r>
          </a:p>
          <a:p>
            <a:r>
              <a:rPr lang="nl-NL" sz="2400" dirty="0" err="1" smtClean="0"/>
              <a:t>Terugmelden</a:t>
            </a:r>
            <a:r>
              <a:rPr lang="nl-NL" sz="2400" dirty="0" smtClean="0"/>
              <a:t> per groep - </a:t>
            </a:r>
            <a:r>
              <a:rPr lang="nl-NL" sz="2400" b="1" u="sng" dirty="0" smtClean="0">
                <a:solidFill>
                  <a:schemeClr val="accent2"/>
                </a:solidFill>
              </a:rPr>
              <a:t>14:40 </a:t>
            </a:r>
            <a:r>
              <a:rPr lang="nl-NL" sz="2400" b="1" u="sng" dirty="0">
                <a:solidFill>
                  <a:schemeClr val="accent2"/>
                </a:solidFill>
              </a:rPr>
              <a:t>uur </a:t>
            </a:r>
            <a:r>
              <a:rPr lang="nl-NL" sz="2400" b="1" u="sng" dirty="0" smtClean="0">
                <a:solidFill>
                  <a:schemeClr val="accent2"/>
                </a:solidFill>
              </a:rPr>
              <a:t>!</a:t>
            </a:r>
            <a:endParaRPr lang="nl-NL" sz="2400" b="1" u="sng" dirty="0" smtClean="0"/>
          </a:p>
          <a:p>
            <a:pPr marL="0" indent="0">
              <a:buNone/>
            </a:pPr>
            <a:r>
              <a:rPr lang="nl-NL" sz="2400" dirty="0"/>
              <a:t>	</a:t>
            </a:r>
            <a:r>
              <a:rPr lang="nl-NL" sz="2400" dirty="0" smtClean="0"/>
              <a:t>uitkomst onderzoek</a:t>
            </a:r>
          </a:p>
          <a:p>
            <a:pPr marL="0" indent="0">
              <a:buNone/>
            </a:pPr>
            <a:r>
              <a:rPr lang="nl-NL" sz="2400" dirty="0"/>
              <a:t>	</a:t>
            </a:r>
            <a:r>
              <a:rPr lang="nl-NL" sz="2400" dirty="0" smtClean="0"/>
              <a:t>wat vonden jullie ervan? Tips voor collega’s? </a:t>
            </a:r>
          </a:p>
          <a:p>
            <a:pPr marL="0" indent="0">
              <a:buNone/>
            </a:pPr>
            <a:r>
              <a:rPr lang="nl-NL" sz="2400" dirty="0"/>
              <a:t>	</a:t>
            </a:r>
            <a:r>
              <a:rPr lang="nl-NL" sz="2400" dirty="0" smtClean="0"/>
              <a:t>Tips voor VBN?</a:t>
            </a:r>
          </a:p>
          <a:p>
            <a:pPr marL="268288" lvl="1" indent="0">
              <a:buNone/>
            </a:pPr>
            <a:r>
              <a:rPr lang="nl-NL" sz="2400" dirty="0"/>
              <a:t>	</a:t>
            </a:r>
            <a:r>
              <a:rPr lang="nl-NL" sz="2400" dirty="0" smtClean="0"/>
              <a:t>	</a:t>
            </a:r>
            <a:endParaRPr lang="nl-NL" sz="2400" dirty="0" smtClean="0">
              <a:hlinkClick r:id="rId2"/>
            </a:endParaRPr>
          </a:p>
          <a:p>
            <a:pPr marL="0" indent="0">
              <a:buNone/>
            </a:pPr>
            <a:endParaRPr lang="nl-NL" sz="2400" dirty="0" smtClean="0">
              <a:hlinkClick r:id="rId2"/>
            </a:endParaRPr>
          </a:p>
          <a:p>
            <a:endParaRPr lang="nl-NL" sz="2400" dirty="0" smtClean="0"/>
          </a:p>
          <a:p>
            <a:endParaRPr lang="nl-NL" sz="2400" dirty="0"/>
          </a:p>
        </p:txBody>
      </p:sp>
    </p:spTree>
    <p:extLst>
      <p:ext uri="{BB962C8B-B14F-4D97-AF65-F5344CB8AC3E}">
        <p14:creationId xmlns:p14="http://schemas.microsoft.com/office/powerpoint/2010/main" val="217328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75575" cy="498598"/>
          </a:xfrm>
        </p:spPr>
        <p:txBody>
          <a:bodyPr/>
          <a:lstStyle/>
          <a:p>
            <a:r>
              <a:rPr lang="nl-NL" dirty="0" smtClean="0">
                <a:solidFill>
                  <a:srgbClr val="0070C0"/>
                </a:solidFill>
              </a:rPr>
              <a:t>Onderzoek doen, thema vogels I</a:t>
            </a:r>
            <a:endParaRPr lang="nl-NL" dirty="0">
              <a:solidFill>
                <a:srgbClr val="0070C0"/>
              </a:solidFill>
            </a:endParaRPr>
          </a:p>
        </p:txBody>
      </p:sp>
      <p:sp>
        <p:nvSpPr>
          <p:cNvPr id="6" name="Tijdelijke aanduiding voor inhoud 2"/>
          <p:cNvSpPr txBox="1">
            <a:spLocks/>
          </p:cNvSpPr>
          <p:nvPr/>
        </p:nvSpPr>
        <p:spPr>
          <a:xfrm>
            <a:off x="552872" y="1279301"/>
            <a:ext cx="7619528" cy="4813995"/>
          </a:xfrm>
          <a:prstGeom prst="rect">
            <a:avLst/>
          </a:prstGeom>
        </p:spPr>
        <p:txBody>
          <a:bodyPr vert="horz" lIns="0" tIns="0" rIns="0" bIns="0" rtlCol="0" anchor="t" anchorCtr="0">
            <a:normAutofit fontScale="92500" lnSpcReduction="20000"/>
          </a:bodyPr>
          <a:lstStyle/>
          <a:p>
            <a:pPr marL="266700" marR="0" lvl="0" indent="-26670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2600" b="1" i="0" u="none" strike="noStrike" kern="1200" cap="none" spc="0" normalizeH="0" baseline="0" noProof="0" dirty="0" smtClean="0">
                <a:ln>
                  <a:noFill/>
                </a:ln>
                <a:solidFill>
                  <a:schemeClr val="tx1"/>
                </a:solidFill>
                <a:effectLst/>
                <a:uLnTx/>
                <a:uFillTx/>
                <a:latin typeface="+mn-lt"/>
                <a:ea typeface="+mn-ea"/>
                <a:cs typeface="+mn-cs"/>
              </a:rPr>
              <a:t>Welke snavel is het beste </a:t>
            </a:r>
            <a:r>
              <a:rPr kumimoji="0" lang="nl-NL" sz="2600" b="1" i="0" u="none" strike="noStrike" kern="1200" cap="none" spc="0" normalizeH="0" baseline="0" noProof="0" dirty="0" smtClean="0">
                <a:ln>
                  <a:noFill/>
                </a:ln>
                <a:solidFill>
                  <a:schemeClr val="tx1"/>
                </a:solidFill>
                <a:effectLst/>
                <a:uLnTx/>
                <a:uFillTx/>
                <a:latin typeface="+mn-lt"/>
                <a:ea typeface="+mn-ea"/>
                <a:cs typeface="+mn-cs"/>
              </a:rPr>
              <a:t>bestek?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Groep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3/4</a:t>
            </a:r>
          </a:p>
          <a:p>
            <a:pPr lvl="0">
              <a:lnSpc>
                <a:spcPct val="110000"/>
              </a:lnSpc>
              <a:defRPr/>
            </a:pPr>
            <a:r>
              <a:rPr lang="nl-NL" sz="2200" dirty="0" smtClean="0"/>
              <a:t>Lesbrief: </a:t>
            </a:r>
            <a:r>
              <a:rPr lang="nl-NL" sz="2200" dirty="0" smtClean="0">
                <a:hlinkClick r:id="rId2"/>
              </a:rPr>
              <a:t>www.vogelbescherming.nl/beleefdelente/indeklas/lestips/les/snavels-als-bestek</a:t>
            </a:r>
            <a:r>
              <a:rPr lang="nl-NL" sz="2200" dirty="0" smtClean="0"/>
              <a:t> </a:t>
            </a:r>
          </a:p>
          <a:p>
            <a:pPr lvl="0">
              <a:lnSpc>
                <a:spcPct val="110000"/>
              </a:lnSpc>
              <a:defRPr/>
            </a:pP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Confrontatie: </a:t>
            </a:r>
          </a:p>
          <a:p>
            <a:pPr marL="266400" indent="-266700">
              <a:lnSpc>
                <a:spcPct val="110000"/>
              </a:lnSpc>
            </a:pPr>
            <a:r>
              <a:rPr lang="nl-NL" sz="2200" b="1" dirty="0" smtClean="0"/>
              <a:t>	</a:t>
            </a:r>
            <a:r>
              <a:rPr lang="nl-NL" sz="2200" dirty="0" smtClean="0"/>
              <a:t>filmpje over snavels: </a:t>
            </a:r>
            <a:r>
              <a:rPr lang="nl-NL" sz="2000" dirty="0" smtClean="0">
                <a:hlinkClick r:id="rId3"/>
              </a:rPr>
              <a:t>www.vogelbescherming.nl/snavelfilm</a:t>
            </a: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Verkenning:</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p>
          <a:p>
            <a:pPr marL="266400" indent="-266700">
              <a:lnSpc>
                <a:spcPct val="110000"/>
              </a:lnSpc>
              <a:buFont typeface="Arial" panose="020B0604020202020204" pitchFamily="34" charset="0"/>
              <a:buNone/>
            </a:pPr>
            <a:r>
              <a:rPr lang="nl-NL" sz="2200" dirty="0" smtClean="0"/>
              <a:t>	vogels observeren, filmpjes kijken</a:t>
            </a: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Opzet onderzoek: </a:t>
            </a:r>
          </a:p>
          <a:p>
            <a:pPr marL="266400" indent="-266700">
              <a:lnSpc>
                <a:spcPct val="110000"/>
              </a:lnSpc>
              <a:buFont typeface="Arial" panose="020B0604020202020204" pitchFamily="34" charset="0"/>
              <a:buNone/>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	gegeven: gereedschap en materiaal</a:t>
            </a: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Onderzoek: </a:t>
            </a:r>
          </a:p>
          <a:p>
            <a:pPr marL="266400" indent="-266700">
              <a:lnSpc>
                <a:spcPct val="110000"/>
              </a:lnSpc>
              <a:buFont typeface="Arial" panose="020B0604020202020204" pitchFamily="34" charset="0"/>
              <a:buNone/>
            </a:pPr>
            <a:r>
              <a:rPr lang="nl-NL" sz="2200" b="1" dirty="0" smtClean="0"/>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gereedschap vergelijken</a:t>
            </a: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Reflectie: </a:t>
            </a:r>
          </a:p>
          <a:p>
            <a:pPr marL="266400" indent="-266700">
              <a:lnSpc>
                <a:spcPct val="110000"/>
              </a:lnSpc>
              <a:buFont typeface="Arial" panose="020B0604020202020204" pitchFamily="34" charset="0"/>
              <a:buNone/>
            </a:pPr>
            <a:r>
              <a:rPr lang="nl-NL" sz="2200" dirty="0" smtClean="0"/>
              <a:t>	w</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elke</a:t>
            </a:r>
            <a:r>
              <a:rPr kumimoji="0" lang="nl-NL" sz="2200" b="0" i="0" u="none" strike="noStrike" kern="1200" cap="none" spc="0" normalizeH="0" noProof="0" dirty="0" smtClean="0">
                <a:ln>
                  <a:noFill/>
                </a:ln>
                <a:solidFill>
                  <a:schemeClr val="tx1"/>
                </a:solidFill>
                <a:effectLst/>
                <a:uLnTx/>
                <a:uFillTx/>
                <a:latin typeface="+mn-lt"/>
                <a:ea typeface="+mn-ea"/>
                <a:cs typeface="+mn-cs"/>
              </a:rPr>
              <a:t> snavel past bij het voedsel?</a:t>
            </a: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a:p>
            <a:pPr marL="77788" indent="-266700">
              <a:lnSpc>
                <a:spcPct val="110000"/>
              </a:lnSpc>
              <a:buFont typeface="Arial" panose="020B0604020202020204" pitchFamily="34" charset="0"/>
              <a:buChar char="•"/>
            </a:pPr>
            <a:r>
              <a:rPr kumimoji="0" lang="nl-NL" sz="2200" b="1" i="0" u="none" strike="noStrike" kern="1200" cap="none" spc="0" normalizeH="0" baseline="0" noProof="0" dirty="0" smtClean="0">
                <a:ln>
                  <a:noFill/>
                </a:ln>
                <a:solidFill>
                  <a:schemeClr val="tx1"/>
                </a:solidFill>
                <a:effectLst/>
                <a:uLnTx/>
                <a:uFillTx/>
                <a:latin typeface="+mn-lt"/>
                <a:ea typeface="+mn-ea"/>
                <a:cs typeface="+mn-cs"/>
              </a:rPr>
              <a:t>Verbreding:</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p>
          <a:p>
            <a:pPr marL="266400" indent="-266700">
              <a:lnSpc>
                <a:spcPct val="110000"/>
              </a:lnSpc>
              <a:buFont typeface="Arial" panose="020B0604020202020204" pitchFamily="34" charset="0"/>
              <a:buNone/>
            </a:pPr>
            <a:r>
              <a:rPr lang="nl-NL" sz="2200" dirty="0" smtClean="0"/>
              <a:t>	wat kun je de vogels voeren?</a:t>
            </a:r>
          </a:p>
          <a:p>
            <a:pPr marL="266400" indent="-266700">
              <a:lnSpc>
                <a:spcPct val="110000"/>
              </a:lnSpc>
              <a:buFont typeface="Arial" panose="020B0604020202020204" pitchFamily="34" charset="0"/>
              <a:buNone/>
            </a:pPr>
            <a:endParaRPr lang="nl-NL" sz="2200" dirty="0"/>
          </a:p>
        </p:txBody>
      </p:sp>
      <p:pic>
        <p:nvPicPr>
          <p:cNvPr id="7" name="Afbeelding 6" descr="close up spreeuw.png"/>
          <p:cNvPicPr>
            <a:picLocks noChangeAspect="1"/>
          </p:cNvPicPr>
          <p:nvPr/>
        </p:nvPicPr>
        <p:blipFill>
          <a:blip r:embed="rId4" cstate="print"/>
          <a:stretch>
            <a:fillRect/>
          </a:stretch>
        </p:blipFill>
        <p:spPr>
          <a:xfrm>
            <a:off x="6400794" y="3501008"/>
            <a:ext cx="2743206" cy="183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70C0"/>
                </a:solidFill>
              </a:rPr>
              <a:t>Onderzoek doen, thema </a:t>
            </a:r>
            <a:r>
              <a:rPr lang="nl-NL" dirty="0" smtClean="0">
                <a:solidFill>
                  <a:srgbClr val="0070C0"/>
                </a:solidFill>
              </a:rPr>
              <a:t>vogels II</a:t>
            </a:r>
            <a:endParaRPr lang="nl-NL" dirty="0"/>
          </a:p>
        </p:txBody>
      </p:sp>
      <p:sp>
        <p:nvSpPr>
          <p:cNvPr id="4" name="Tijdelijke aanduiding voor inhoud 2"/>
          <p:cNvSpPr txBox="1">
            <a:spLocks/>
          </p:cNvSpPr>
          <p:nvPr/>
        </p:nvSpPr>
        <p:spPr>
          <a:xfrm>
            <a:off x="684212" y="1484784"/>
            <a:ext cx="7272164" cy="4680520"/>
          </a:xfrm>
          <a:prstGeom prst="rect">
            <a:avLst/>
          </a:prstGeom>
        </p:spPr>
        <p:txBody>
          <a:bodyPr vert="horz" lIns="0" tIns="0" rIns="0" bIns="0" rtlCol="0" anchor="t" anchorCtr="0">
            <a:normAutofit fontScale="85000" lnSpcReduction="20000"/>
          </a:bodyPr>
          <a:lstStyle>
            <a:lvl1pPr marL="266700"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1pPr>
            <a:lvl2pPr marL="534988"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2pPr>
            <a:lvl3pPr marL="803275" indent="-268288"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3pPr>
            <a:lvl4pPr marL="1081088" indent="-277813"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4pPr>
            <a:lvl5pPr marL="1347788" indent="-266700" algn="l" defTabSz="914400" rtl="0" eaLnBrk="1" latinLnBrk="0" hangingPunct="1">
              <a:lnSpc>
                <a:spcPct val="11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nl-NL" sz="2600" b="1" dirty="0" smtClean="0"/>
              <a:t>Hoe maken vogels een </a:t>
            </a:r>
            <a:r>
              <a:rPr lang="nl-NL" sz="2600" b="1" dirty="0" smtClean="0"/>
              <a:t>warm </a:t>
            </a:r>
            <a:r>
              <a:rPr lang="nl-NL" sz="2600" b="1" dirty="0" smtClean="0"/>
              <a:t>nestje? </a:t>
            </a:r>
            <a:r>
              <a:rPr lang="nl-NL" dirty="0" smtClean="0"/>
              <a:t>Groep </a:t>
            </a:r>
            <a:r>
              <a:rPr lang="nl-NL" dirty="0" smtClean="0"/>
              <a:t>5/6</a:t>
            </a:r>
          </a:p>
          <a:p>
            <a:pPr marL="0" indent="0">
              <a:buNone/>
            </a:pPr>
            <a:r>
              <a:rPr lang="nl-NL" dirty="0"/>
              <a:t>Lesbrief: </a:t>
            </a:r>
            <a:r>
              <a:rPr lang="nl-NL" dirty="0" smtClean="0">
                <a:hlinkClick r:id="rId2"/>
              </a:rPr>
              <a:t>www.vogelbescherming.nl/beleefdelente/indeklas/lestips/les/hoe-houd-je-een-ei-warm</a:t>
            </a:r>
            <a:r>
              <a:rPr lang="nl-NL" dirty="0" smtClean="0"/>
              <a:t> </a:t>
            </a:r>
          </a:p>
          <a:p>
            <a:pPr marL="0" indent="0">
              <a:buNone/>
            </a:pPr>
            <a:endParaRPr lang="nl-NL" dirty="0" smtClean="0"/>
          </a:p>
          <a:p>
            <a:r>
              <a:rPr lang="nl-NL" b="1" dirty="0" smtClean="0"/>
              <a:t>Confrontatie: </a:t>
            </a:r>
          </a:p>
          <a:p>
            <a:pPr>
              <a:buNone/>
            </a:pPr>
            <a:r>
              <a:rPr lang="nl-NL" b="1" dirty="0" smtClean="0"/>
              <a:t>	</a:t>
            </a:r>
            <a:r>
              <a:rPr lang="nl-NL" dirty="0" smtClean="0"/>
              <a:t>filmpje over nest: </a:t>
            </a:r>
            <a:r>
              <a:rPr lang="nl-NL" sz="2000" dirty="0">
                <a:hlinkClick r:id="rId3"/>
              </a:rPr>
              <a:t>www.vogelbescherming.nl/nestenfilm</a:t>
            </a:r>
            <a:endParaRPr lang="nl-NL" dirty="0" smtClean="0"/>
          </a:p>
          <a:p>
            <a:r>
              <a:rPr lang="nl-NL" b="1" dirty="0" smtClean="0"/>
              <a:t>Verkenning:</a:t>
            </a:r>
            <a:r>
              <a:rPr lang="nl-NL" dirty="0" smtClean="0"/>
              <a:t> </a:t>
            </a:r>
          </a:p>
          <a:p>
            <a:pPr marL="0" indent="0">
              <a:buFont typeface="Arial" panose="020B0604020202020204" pitchFamily="34" charset="0"/>
              <a:buNone/>
            </a:pPr>
            <a:r>
              <a:rPr lang="nl-NL" dirty="0" smtClean="0"/>
              <a:t>     verzamelde materialen</a:t>
            </a:r>
          </a:p>
          <a:p>
            <a:r>
              <a:rPr lang="nl-NL" b="1" dirty="0" smtClean="0"/>
              <a:t>Opzet onderzoek: </a:t>
            </a:r>
          </a:p>
          <a:p>
            <a:pPr>
              <a:buFont typeface="Arial" panose="020B0604020202020204" pitchFamily="34" charset="0"/>
              <a:buNone/>
            </a:pPr>
            <a:r>
              <a:rPr lang="nl-NL" b="1" dirty="0" smtClean="0"/>
              <a:t>	</a:t>
            </a:r>
            <a:r>
              <a:rPr lang="nl-NL" dirty="0" smtClean="0"/>
              <a:t>welke materialen testen?</a:t>
            </a:r>
          </a:p>
          <a:p>
            <a:r>
              <a:rPr lang="nl-NL" b="1" dirty="0" smtClean="0"/>
              <a:t>Onderzoek: </a:t>
            </a:r>
          </a:p>
          <a:p>
            <a:pPr>
              <a:buFont typeface="Arial" panose="020B0604020202020204" pitchFamily="34" charset="0"/>
              <a:buNone/>
            </a:pPr>
            <a:r>
              <a:rPr lang="nl-NL" b="1" dirty="0" smtClean="0"/>
              <a:t>	</a:t>
            </a:r>
            <a:r>
              <a:rPr lang="nl-NL" dirty="0" smtClean="0"/>
              <a:t>materialen vergelijken</a:t>
            </a:r>
          </a:p>
          <a:p>
            <a:r>
              <a:rPr lang="nl-NL" b="1" dirty="0" smtClean="0"/>
              <a:t>Reflectie: </a:t>
            </a:r>
          </a:p>
          <a:p>
            <a:pPr>
              <a:buFont typeface="Arial" panose="020B0604020202020204" pitchFamily="34" charset="0"/>
              <a:buNone/>
            </a:pPr>
            <a:r>
              <a:rPr lang="nl-NL" b="1" dirty="0" smtClean="0"/>
              <a:t>	</a:t>
            </a:r>
            <a:r>
              <a:rPr lang="nl-NL" dirty="0" smtClean="0"/>
              <a:t>wat is geschikt?</a:t>
            </a:r>
          </a:p>
          <a:p>
            <a:r>
              <a:rPr lang="nl-NL" b="1" dirty="0" smtClean="0"/>
              <a:t>Verbreding:</a:t>
            </a:r>
            <a:r>
              <a:rPr lang="nl-NL" dirty="0" smtClean="0"/>
              <a:t> </a:t>
            </a:r>
          </a:p>
          <a:p>
            <a:pPr>
              <a:buFont typeface="Arial" panose="020B0604020202020204" pitchFamily="34" charset="0"/>
              <a:buNone/>
            </a:pPr>
            <a:r>
              <a:rPr lang="nl-NL" dirty="0" smtClean="0"/>
              <a:t>	vogels helpen met materiaal?</a:t>
            </a:r>
            <a:endParaRPr lang="nl-NL" dirty="0"/>
          </a:p>
        </p:txBody>
      </p:sp>
      <p:pic>
        <p:nvPicPr>
          <p:cNvPr id="5" name="Afbeelding 4" descr="vogelnest.jpg"/>
          <p:cNvPicPr>
            <a:picLocks noChangeAspect="1"/>
          </p:cNvPicPr>
          <p:nvPr/>
        </p:nvPicPr>
        <p:blipFill>
          <a:blip r:embed="rId4" cstate="print"/>
          <a:stretch>
            <a:fillRect/>
          </a:stretch>
        </p:blipFill>
        <p:spPr>
          <a:xfrm>
            <a:off x="6444208" y="3501008"/>
            <a:ext cx="2311971" cy="2232248"/>
          </a:xfrm>
          <a:prstGeom prst="rect">
            <a:avLst/>
          </a:prstGeom>
        </p:spPr>
      </p:pic>
    </p:spTree>
    <p:extLst>
      <p:ext uri="{BB962C8B-B14F-4D97-AF65-F5344CB8AC3E}">
        <p14:creationId xmlns:p14="http://schemas.microsoft.com/office/powerpoint/2010/main" val="36874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684212" y="1341437"/>
            <a:ext cx="7775575" cy="4679851"/>
          </a:xfrm>
        </p:spPr>
        <p:txBody>
          <a:bodyPr>
            <a:normAutofit fontScale="85000" lnSpcReduction="20000"/>
          </a:bodyPr>
          <a:lstStyle/>
          <a:p>
            <a:pPr>
              <a:buNone/>
            </a:pPr>
            <a:r>
              <a:rPr lang="nl-NL" sz="2600" b="1" dirty="0" smtClean="0"/>
              <a:t>Is het schoolplein een fijne plek voor </a:t>
            </a:r>
            <a:r>
              <a:rPr lang="nl-NL" sz="2600" b="1" dirty="0" smtClean="0"/>
              <a:t>vogels? </a:t>
            </a:r>
            <a:r>
              <a:rPr lang="nl-NL" dirty="0" smtClean="0"/>
              <a:t>Groep </a:t>
            </a:r>
            <a:r>
              <a:rPr lang="nl-NL" dirty="0" smtClean="0"/>
              <a:t>7/8</a:t>
            </a:r>
          </a:p>
          <a:p>
            <a:pPr marL="0" indent="0">
              <a:buNone/>
            </a:pPr>
            <a:r>
              <a:rPr lang="nl-NL" dirty="0"/>
              <a:t>Lesbrief</a:t>
            </a:r>
            <a:r>
              <a:rPr lang="nl-NL" dirty="0" smtClean="0"/>
              <a:t>:</a:t>
            </a:r>
          </a:p>
          <a:p>
            <a:pPr marL="0" indent="0">
              <a:buNone/>
            </a:pPr>
            <a:r>
              <a:rPr lang="nl-NL" dirty="0" smtClean="0">
                <a:hlinkClick r:id="rId2"/>
              </a:rPr>
              <a:t>www.vogelbescherming.nl/beleefdelente/indeklas/lestips/les/vogelvriendelijk-schoolplein</a:t>
            </a:r>
            <a:endParaRPr lang="nl-NL" dirty="0" smtClean="0"/>
          </a:p>
          <a:p>
            <a:pPr marL="0" indent="0">
              <a:buNone/>
            </a:pPr>
            <a:endParaRPr lang="nl-NL" dirty="0"/>
          </a:p>
          <a:p>
            <a:r>
              <a:rPr lang="nl-NL" b="1" dirty="0" smtClean="0"/>
              <a:t>Confrontatie: </a:t>
            </a:r>
          </a:p>
          <a:p>
            <a:pPr>
              <a:buNone/>
            </a:pPr>
            <a:r>
              <a:rPr lang="nl-NL" b="1" dirty="0" smtClean="0"/>
              <a:t>	</a:t>
            </a:r>
            <a:r>
              <a:rPr lang="nl-NL" dirty="0" smtClean="0"/>
              <a:t>filmpje nesten, gesprek</a:t>
            </a:r>
          </a:p>
          <a:p>
            <a:r>
              <a:rPr lang="nl-NL" b="1" dirty="0" smtClean="0"/>
              <a:t>Verkenning:</a:t>
            </a:r>
            <a:r>
              <a:rPr lang="nl-NL" dirty="0" smtClean="0"/>
              <a:t> </a:t>
            </a:r>
          </a:p>
          <a:p>
            <a:pPr marL="0" indent="0">
              <a:buNone/>
            </a:pPr>
            <a:r>
              <a:rPr lang="nl-NL" dirty="0" smtClean="0"/>
              <a:t>      informatie zoeken</a:t>
            </a:r>
          </a:p>
          <a:p>
            <a:r>
              <a:rPr lang="nl-NL" b="1" dirty="0" smtClean="0"/>
              <a:t>Opzet onderzoek: </a:t>
            </a:r>
          </a:p>
          <a:p>
            <a:pPr>
              <a:buNone/>
            </a:pPr>
            <a:r>
              <a:rPr lang="nl-NL" dirty="0" smtClean="0"/>
              <a:t>	vogel kiezen, wat heeft deze vogel nodig – invullen op werkblad</a:t>
            </a:r>
          </a:p>
          <a:p>
            <a:r>
              <a:rPr lang="nl-NL" b="1" dirty="0" smtClean="0"/>
              <a:t>Onderzoek: </a:t>
            </a:r>
          </a:p>
          <a:p>
            <a:pPr>
              <a:buNone/>
            </a:pPr>
            <a:r>
              <a:rPr lang="nl-NL" b="1" dirty="0" smtClean="0"/>
              <a:t>	</a:t>
            </a:r>
            <a:r>
              <a:rPr lang="nl-NL" dirty="0" err="1" smtClean="0"/>
              <a:t>schoolpein</a:t>
            </a:r>
            <a:r>
              <a:rPr lang="nl-NL" dirty="0" smtClean="0"/>
              <a:t> onderzoeken, bewijsmateriaal verzamelen</a:t>
            </a:r>
          </a:p>
          <a:p>
            <a:r>
              <a:rPr lang="nl-NL" b="1" dirty="0" smtClean="0"/>
              <a:t>Reflectie: </a:t>
            </a:r>
          </a:p>
          <a:p>
            <a:pPr>
              <a:buNone/>
            </a:pPr>
            <a:r>
              <a:rPr lang="nl-NL" b="1" dirty="0" smtClean="0"/>
              <a:t>	</a:t>
            </a:r>
            <a:r>
              <a:rPr lang="nl-NL" dirty="0" smtClean="0"/>
              <a:t>Welke elementen aanwezig, is plein geschikt voor vogels?</a:t>
            </a:r>
          </a:p>
          <a:p>
            <a:r>
              <a:rPr lang="nl-NL" b="1" dirty="0" smtClean="0"/>
              <a:t>Verbreding:</a:t>
            </a:r>
            <a:r>
              <a:rPr lang="nl-NL" dirty="0" smtClean="0"/>
              <a:t> </a:t>
            </a:r>
          </a:p>
          <a:p>
            <a:pPr>
              <a:buNone/>
            </a:pPr>
            <a:r>
              <a:rPr lang="nl-NL" dirty="0" smtClean="0"/>
              <a:t>	vogels helpen met materiaal?</a:t>
            </a:r>
            <a:endParaRPr lang="nl-NL" dirty="0"/>
          </a:p>
        </p:txBody>
      </p:sp>
      <p:sp>
        <p:nvSpPr>
          <p:cNvPr id="5" name="Titel 1"/>
          <p:cNvSpPr txBox="1">
            <a:spLocks/>
          </p:cNvSpPr>
          <p:nvPr/>
        </p:nvSpPr>
        <p:spPr>
          <a:xfrm>
            <a:off x="663252" y="620688"/>
            <a:ext cx="7775575" cy="4985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nl-NL" dirty="0" smtClean="0">
                <a:solidFill>
                  <a:srgbClr val="0070C0"/>
                </a:solidFill>
              </a:rPr>
              <a:t>Onderzoek doen, thema vogels III</a:t>
            </a:r>
            <a:endParaRPr lang="nl-NL" dirty="0"/>
          </a:p>
        </p:txBody>
      </p:sp>
    </p:spTree>
    <p:extLst>
      <p:ext uri="{BB962C8B-B14F-4D97-AF65-F5344CB8AC3E}">
        <p14:creationId xmlns:p14="http://schemas.microsoft.com/office/powerpoint/2010/main" val="6628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L1Vdy2vv0uuHDqFhrJLRQ"/>
</p:tagLst>
</file>

<file path=ppt/theme/theme1.xml><?xml version="1.0" encoding="utf-8"?>
<a:theme xmlns:a="http://schemas.openxmlformats.org/drawingml/2006/main" name="Thema vogelbescherming">
  <a:themeElements>
    <a:clrScheme name="Vogelbescherming">
      <a:dk1>
        <a:srgbClr val="000000"/>
      </a:dk1>
      <a:lt1>
        <a:sysClr val="window" lastClr="FFFFFF"/>
      </a:lt1>
      <a:dk2>
        <a:srgbClr val="D4C540"/>
      </a:dk2>
      <a:lt2>
        <a:srgbClr val="F5D22E"/>
      </a:lt2>
      <a:accent1>
        <a:srgbClr val="E87B1E"/>
      </a:accent1>
      <a:accent2>
        <a:srgbClr val="ED1941"/>
      </a:accent2>
      <a:accent3>
        <a:srgbClr val="00669E"/>
      </a:accent3>
      <a:accent4>
        <a:srgbClr val="3BBAE2"/>
      </a:accent4>
      <a:accent5>
        <a:srgbClr val="00A77E"/>
      </a:accent5>
      <a:accent6>
        <a:srgbClr val="25A937"/>
      </a:accent6>
      <a:hlink>
        <a:srgbClr val="000000"/>
      </a:hlink>
      <a:folHlink>
        <a:srgbClr val="7F7F7F"/>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lIns="36000" tIns="36000" rIns="36000" bIns="36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170211 Het belang van de Beleef de Lente blogs.potx" id="{1DCF7E45-C98C-47B4-B055-75361DCDCFDA}" vid="{4AC80813-FB60-4077-BC02-48AC9661B742}"/>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vogelbescherming</Template>
  <TotalTime>1775</TotalTime>
  <Words>275</Words>
  <Application>Microsoft Office PowerPoint</Application>
  <PresentationFormat>Diavoorstelling (4:3)</PresentationFormat>
  <Paragraphs>111</Paragraphs>
  <Slides>10</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Corbel</vt:lpstr>
      <vt:lpstr>Times New Roman</vt:lpstr>
      <vt:lpstr>Thema vogelbescherming</vt:lpstr>
      <vt:lpstr>Onderzoekend en Ontwerpend leren</vt:lpstr>
      <vt:lpstr>Even voorstellen...</vt:lpstr>
      <vt:lpstr>Kinderen kennis laten maken met vogels</vt:lpstr>
      <vt:lpstr>PowerPoint-presentatie</vt:lpstr>
      <vt:lpstr>Onderzoekend en ontwerpend leren </vt:lpstr>
      <vt:lpstr>Aan de slag</vt:lpstr>
      <vt:lpstr>Onderzoek doen, thema vogels I</vt:lpstr>
      <vt:lpstr>Onderzoek doen, thema vogels II</vt:lpstr>
      <vt:lpstr>PowerPoint-presentatie</vt:lpstr>
      <vt:lpstr>Breng vogels de klas 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Onderzoekend en Ontwerpend leren</dc:title>
  <dc:creator>Teun</dc:creator>
  <cp:lastModifiedBy>Mariska van der Leij</cp:lastModifiedBy>
  <cp:revision>144</cp:revision>
  <cp:lastPrinted>2018-11-15T08:38:26Z</cp:lastPrinted>
  <dcterms:created xsi:type="dcterms:W3CDTF">2017-10-17T08:45:06Z</dcterms:created>
  <dcterms:modified xsi:type="dcterms:W3CDTF">2018-11-29T10:18:53Z</dcterms:modified>
</cp:coreProperties>
</file>