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5"/>
    <p:sldMasterId id="2147483681" r:id="rId6"/>
    <p:sldMasterId id="2147483675" r:id="rId7"/>
    <p:sldMasterId id="2147483871" r:id="rId8"/>
    <p:sldMasterId id="2147483857" r:id="rId9"/>
  </p:sldMasterIdLst>
  <p:notesMasterIdLst>
    <p:notesMasterId r:id="rId34"/>
  </p:notesMasterIdLst>
  <p:handoutMasterIdLst>
    <p:handoutMasterId r:id="rId35"/>
  </p:handoutMasterIdLst>
  <p:sldIdLst>
    <p:sldId id="281" r:id="rId10"/>
    <p:sldId id="257" r:id="rId11"/>
    <p:sldId id="286" r:id="rId12"/>
    <p:sldId id="287" r:id="rId13"/>
    <p:sldId id="288" r:id="rId14"/>
    <p:sldId id="289" r:id="rId15"/>
    <p:sldId id="264" r:id="rId16"/>
    <p:sldId id="265" r:id="rId17"/>
    <p:sldId id="266" r:id="rId18"/>
    <p:sldId id="267" r:id="rId19"/>
    <p:sldId id="268" r:id="rId20"/>
    <p:sldId id="282" r:id="rId21"/>
    <p:sldId id="283" r:id="rId22"/>
    <p:sldId id="284" r:id="rId23"/>
    <p:sldId id="285" r:id="rId24"/>
    <p:sldId id="269" r:id="rId25"/>
    <p:sldId id="270" r:id="rId26"/>
    <p:sldId id="271" r:id="rId27"/>
    <p:sldId id="273" r:id="rId28"/>
    <p:sldId id="274" r:id="rId29"/>
    <p:sldId id="275" r:id="rId30"/>
    <p:sldId id="276" r:id="rId31"/>
    <p:sldId id="277" r:id="rId32"/>
    <p:sldId id="259" r:id="rId33"/>
  </p:sldIdLst>
  <p:sldSz cx="9144000" cy="5143500" type="screen16x9"/>
  <p:notesSz cx="6669088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5">
          <p15:clr>
            <a:srgbClr val="A4A3A4"/>
          </p15:clr>
        </p15:guide>
        <p15:guide id="2" pos="7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434"/>
    <a:srgbClr val="444444"/>
    <a:srgbClr val="3E3E3D"/>
    <a:srgbClr val="E86A16"/>
    <a:srgbClr val="E05413"/>
    <a:srgbClr val="E76A17"/>
    <a:srgbClr val="EE7F00"/>
    <a:srgbClr val="DF6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29" autoAdjust="0"/>
  </p:normalViewPr>
  <p:slideViewPr>
    <p:cSldViewPr>
      <p:cViewPr varScale="1">
        <p:scale>
          <a:sx n="75" d="100"/>
          <a:sy n="75" d="100"/>
        </p:scale>
        <p:origin x="198" y="72"/>
      </p:cViewPr>
      <p:guideLst>
        <p:guide orient="horz" pos="645"/>
        <p:guide pos="7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1" d="100"/>
          <a:sy n="131" d="100"/>
        </p:scale>
        <p:origin x="-3896" y="-120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056"/>
            <a:ext cx="288925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380056"/>
            <a:ext cx="288925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6C3E839-A310-4439-B1DB-47EE635EBAF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32602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charset="0"/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275" y="739775"/>
            <a:ext cx="6586538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89239"/>
            <a:ext cx="4891088" cy="44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056"/>
            <a:ext cx="288925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380056"/>
            <a:ext cx="288925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5CB609-2994-4EE9-874E-FCE940C4D56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071054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Voorstellen</a:t>
            </a:r>
            <a:r>
              <a:rPr lang="nl-NL" baseline="0" dirty="0"/>
              <a:t> SP en AP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CB609-2994-4EE9-874E-FCE940C4D569}" type="slidenum">
              <a:rPr lang="nl-NL" altLang="nl-NL" smtClean="0"/>
              <a:pPr>
                <a:defRPr/>
              </a:pPr>
              <a:t>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75840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2020</a:t>
            </a:r>
            <a:r>
              <a:rPr lang="nl-NL" baseline="0" dirty="0"/>
              <a:t> moet W&amp;T een rol hebben in het </a:t>
            </a:r>
            <a:r>
              <a:rPr lang="nl-NL" baseline="0" dirty="0" err="1"/>
              <a:t>Bao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CB609-2994-4EE9-874E-FCE940C4D569}" type="slidenum">
              <a:rPr lang="nl-NL" altLang="nl-NL" smtClean="0"/>
              <a:pPr>
                <a:defRPr/>
              </a:pPr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42093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Allard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CB609-2994-4EE9-874E-FCE940C4D569}" type="slidenum">
              <a:rPr lang="nl-NL" altLang="nl-NL" smtClean="0"/>
              <a:pPr>
                <a:defRPr/>
              </a:pPr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87519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CB609-2994-4EE9-874E-FCE940C4D569}" type="slidenum">
              <a:rPr lang="nl-NL" altLang="nl-NL" smtClean="0"/>
              <a:pPr>
                <a:defRPr/>
              </a:pPr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62834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CB609-2994-4EE9-874E-FCE940C4D569}" type="slidenum">
              <a:rPr lang="nl-NL" altLang="nl-NL" smtClean="0"/>
              <a:pPr>
                <a:defRPr/>
              </a:pPr>
              <a:t>15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62673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CB609-2994-4EE9-874E-FCE940C4D569}" type="slidenum">
              <a:rPr lang="nl-NL" altLang="nl-NL" smtClean="0"/>
              <a:pPr>
                <a:defRPr/>
              </a:pPr>
              <a:t>16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74696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CB609-2994-4EE9-874E-FCE940C4D569}" type="slidenum">
              <a:rPr lang="nl-NL" altLang="nl-NL" smtClean="0"/>
              <a:pPr>
                <a:defRPr/>
              </a:pPr>
              <a:t>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69924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Oriëntatie: </a:t>
            </a:r>
            <a:r>
              <a:rPr lang="nl-NL" dirty="0"/>
              <a:t>wat kun je verwachten: mix van theoretische achtergronden, maar vooral ook zelf</a:t>
            </a:r>
            <a:r>
              <a:rPr lang="nl-NL" baseline="0" dirty="0"/>
              <a:t> ondergaan.</a:t>
            </a:r>
          </a:p>
          <a:p>
            <a:r>
              <a:rPr lang="nl-NL" baseline="0" dirty="0"/>
              <a:t>WERKVORM IN TWEETALLEN; OPDRACHT MAAK LICHT MET BATTERIJ</a:t>
            </a:r>
          </a:p>
          <a:p>
            <a:r>
              <a:rPr lang="nl-NL" baseline="0" dirty="0"/>
              <a:t>Nabespreking: moeite, weerstand (!), handelingsverlegenheid, Aha-erlebnis, succeservaring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CB609-2994-4EE9-874E-FCE940C4D569}" type="slidenum">
              <a:rPr lang="nl-NL" altLang="nl-NL" smtClean="0"/>
              <a:pPr>
                <a:defRPr/>
              </a:pPr>
              <a:t>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32914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687D29-5BAE-4F9E-B2E4-A765A9ADEA64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endParaRPr lang="nl-NL" baseline="0" dirty="0"/>
          </a:p>
        </p:txBody>
      </p:sp>
    </p:spTree>
    <p:extLst>
      <p:ext uri="{BB962C8B-B14F-4D97-AF65-F5344CB8AC3E}">
        <p14:creationId xmlns:p14="http://schemas.microsoft.com/office/powerpoint/2010/main" val="3532132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B14CDD-CF8F-43EA-8984-C4585DA99974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1620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B953F-BC94-497E-B726-4934F7F3FDEA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81000" indent="-381000"/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885450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B953F-BC94-497E-B726-4934F7F3FDEA}" type="slidenum">
              <a:rPr lang="nl-NL" smtClean="0">
                <a:solidFill>
                  <a:srgbClr val="000000"/>
                </a:solidFill>
              </a:rPr>
              <a:pPr/>
              <a:t>6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050" dirty="0"/>
              <a:t>Alessandro</a:t>
            </a:r>
            <a:r>
              <a:rPr lang="nl-NL" sz="1050" baseline="0" dirty="0"/>
              <a:t> Volta, Italiaanse geleerde, uitvinding (voorloper) batterij rond 1800</a:t>
            </a:r>
            <a:r>
              <a:rPr lang="nl-NL" sz="1050" dirty="0"/>
              <a:t> 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nl-NL" sz="1050" dirty="0"/>
          </a:p>
          <a:p>
            <a:pPr marL="381000" indent="-381000"/>
            <a:endParaRPr lang="nl-NL" sz="12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0890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CB609-2994-4EE9-874E-FCE940C4D569}" type="slidenum">
              <a:rPr lang="nl-NL" altLang="nl-NL" smtClean="0"/>
              <a:pPr>
                <a:defRPr/>
              </a:pPr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50527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Energietransitie, van grijs naar groen (met 50 tinten daartussen)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CB609-2994-4EE9-874E-FCE940C4D569}" type="slidenum">
              <a:rPr lang="nl-NL" altLang="nl-NL" smtClean="0"/>
              <a:pPr>
                <a:defRPr/>
              </a:pPr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36692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FILMPJE LATEN ZIEN</a:t>
            </a:r>
          </a:p>
          <a:p>
            <a:r>
              <a:rPr lang="nl-NL" dirty="0"/>
              <a:t>SAMEN SPEL SPELEN 1 LERAAR VOOR HET BORD, REST ZIJN DE HULPTROEPEN</a:t>
            </a:r>
          </a:p>
          <a:p>
            <a:r>
              <a:rPr lang="nl-NL" dirty="0"/>
              <a:t>TIJDSDUUR 5 A 10 MINUTEN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CB609-2994-4EE9-874E-FCE940C4D569}" type="slidenum">
              <a:rPr lang="nl-NL" altLang="nl-NL" smtClean="0"/>
              <a:pPr>
                <a:defRPr/>
              </a:pPr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1375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 descr="HAN_Logo2014NL_rgb_pos01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368300"/>
            <a:ext cx="2593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6424" y="3245223"/>
            <a:ext cx="7560448" cy="64951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2400"/>
              </a:lnSpc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1146424" y="3919311"/>
            <a:ext cx="7560840" cy="1914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1" baseline="0"/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0724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600" b="1" cap="none">
                <a:solidFill>
                  <a:srgbClr val="EE7F00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4" name="Tijdelijke aanduiding voor dianummer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B4466-81F3-4981-BF4B-32A832E2964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6B47E-7A9A-4A88-99FA-A9CAD6DCC475}" type="datetime1">
              <a:rPr lang="nl-NL" altLang="nl-NL"/>
              <a:pPr>
                <a:defRPr/>
              </a:pPr>
              <a:t>29-11-2017</a:t>
            </a:fld>
            <a:endParaRPr lang="nl-NL" altLang="nl-NL"/>
          </a:p>
        </p:txBody>
      </p:sp>
      <p:sp>
        <p:nvSpPr>
          <p:cNvPr id="6" name="Tijdelijke aanduiding voor voettekst 7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 (via kop- en voettekst)</a:t>
            </a:r>
          </a:p>
        </p:txBody>
      </p:sp>
    </p:spTree>
    <p:extLst>
      <p:ext uri="{BB962C8B-B14F-4D97-AF65-F5344CB8AC3E}">
        <p14:creationId xmlns:p14="http://schemas.microsoft.com/office/powerpoint/2010/main" val="2600080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05979"/>
            <a:ext cx="7776864" cy="85725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E7F00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788024" y="1221600"/>
            <a:ext cx="3744416" cy="339447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55576" y="1221600"/>
            <a:ext cx="3744416" cy="339447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ianummer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EEA1F-6A46-4804-A6CB-F32C8BD0402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F3F53-9D11-4137-ADD9-420B7CE4ED49}" type="datetime1">
              <a:rPr lang="nl-NL" altLang="nl-NL"/>
              <a:pPr>
                <a:defRPr/>
              </a:pPr>
              <a:t>29-11-2017</a:t>
            </a:fld>
            <a:endParaRPr lang="nl-NL" altLang="nl-NL"/>
          </a:p>
        </p:txBody>
      </p:sp>
      <p:sp>
        <p:nvSpPr>
          <p:cNvPr id="7" name="Tijdelijke aanduiding voor voettekst 7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 (via kop- en voettekst)</a:t>
            </a:r>
          </a:p>
        </p:txBody>
      </p:sp>
    </p:spTree>
    <p:extLst>
      <p:ext uri="{BB962C8B-B14F-4D97-AF65-F5344CB8AC3E}">
        <p14:creationId xmlns:p14="http://schemas.microsoft.com/office/powerpoint/2010/main" val="1808056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55577" y="627534"/>
            <a:ext cx="2709937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EE7F00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627534"/>
            <a:ext cx="4957390" cy="396708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55577" y="1491630"/>
            <a:ext cx="2709937" cy="3102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5" name="Tijdelijke aanduiding voor dianummer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21885-1D7B-4827-BBD0-01CAE868EEF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B6AB8-A7FA-4B0F-9F50-30E2E953D679}" type="datetime1">
              <a:rPr lang="nl-NL" altLang="nl-NL"/>
              <a:pPr>
                <a:defRPr/>
              </a:pPr>
              <a:t>29-11-2017</a:t>
            </a:fld>
            <a:endParaRPr lang="nl-NL" altLang="nl-NL"/>
          </a:p>
        </p:txBody>
      </p:sp>
      <p:sp>
        <p:nvSpPr>
          <p:cNvPr id="7" name="Tijdelijke aanduiding voor voettekst 7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 (via kop- en voettekst)</a:t>
            </a:r>
          </a:p>
        </p:txBody>
      </p:sp>
    </p:spTree>
    <p:extLst>
      <p:ext uri="{BB962C8B-B14F-4D97-AF65-F5344CB8AC3E}">
        <p14:creationId xmlns:p14="http://schemas.microsoft.com/office/powerpoint/2010/main" val="1460232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EE7F00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5" name="Tijdelijke aanduiding voor dianummer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B0294-7C59-443C-9F61-F5136C12C8F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2AA59-072D-471A-B8AE-3EA9E0F89962}" type="datetime1">
              <a:rPr lang="nl-NL" altLang="nl-NL"/>
              <a:pPr>
                <a:defRPr/>
              </a:pPr>
              <a:t>29-11-2017</a:t>
            </a:fld>
            <a:endParaRPr lang="nl-NL" altLang="nl-NL"/>
          </a:p>
        </p:txBody>
      </p:sp>
      <p:sp>
        <p:nvSpPr>
          <p:cNvPr id="7" name="Tijdelijke aanduiding voor voettekst 7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 (via kop- en voettekst)</a:t>
            </a:r>
          </a:p>
        </p:txBody>
      </p:sp>
    </p:spTree>
    <p:extLst>
      <p:ext uri="{BB962C8B-B14F-4D97-AF65-F5344CB8AC3E}">
        <p14:creationId xmlns:p14="http://schemas.microsoft.com/office/powerpoint/2010/main" val="1616687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745648" y="575100"/>
            <a:ext cx="3538320" cy="23206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600" b="1">
                <a:solidFill>
                  <a:srgbClr val="EE7F00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/>
          </p:nvPr>
        </p:nvSpPr>
        <p:spPr>
          <a:xfrm>
            <a:off x="745648" y="3057804"/>
            <a:ext cx="3538320" cy="15661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67883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575100"/>
            <a:ext cx="5616624" cy="486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rgbClr val="EE7F00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35696" y="1329612"/>
            <a:ext cx="5616624" cy="16741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343434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400">
                <a:solidFill>
                  <a:srgbClr val="343434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400">
                <a:solidFill>
                  <a:srgbClr val="343434"/>
                </a:solidFill>
                <a:latin typeface="Arial"/>
                <a:cs typeface="Arial"/>
              </a:defRPr>
            </a:lvl3pPr>
            <a:lvl4pPr marL="1371600" indent="0">
              <a:buFontTx/>
              <a:buNone/>
              <a:defRPr sz="1400">
                <a:solidFill>
                  <a:srgbClr val="343434"/>
                </a:solidFill>
                <a:latin typeface="Arial"/>
                <a:cs typeface="Arial"/>
              </a:defRPr>
            </a:lvl4pPr>
            <a:lvl5pPr marL="1828800" indent="0">
              <a:buFontTx/>
              <a:buNone/>
              <a:defRPr sz="1400">
                <a:solidFill>
                  <a:srgbClr val="34343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1835696" y="1005606"/>
            <a:ext cx="5616624" cy="27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/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6246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648" y="645590"/>
            <a:ext cx="7786800" cy="486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000" b="1">
                <a:solidFill>
                  <a:srgbClr val="EE7F00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45648" y="1544400"/>
            <a:ext cx="7858800" cy="30795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Tx/>
              <a:buFont typeface="Arial"/>
              <a:buChar char="•"/>
              <a:defRPr sz="1800">
                <a:solidFill>
                  <a:srgbClr val="444444"/>
                </a:solidFill>
                <a:latin typeface="Arial"/>
                <a:cs typeface="Arial"/>
              </a:defRPr>
            </a:lvl1pPr>
            <a:lvl2pPr>
              <a:buClrTx/>
              <a:defRPr sz="1800">
                <a:solidFill>
                  <a:srgbClr val="444444"/>
                </a:solidFill>
                <a:latin typeface="Arial"/>
                <a:cs typeface="Arial"/>
              </a:defRPr>
            </a:lvl2pPr>
            <a:lvl3pPr>
              <a:buClrTx/>
              <a:defRPr sz="1800">
                <a:solidFill>
                  <a:srgbClr val="444444"/>
                </a:solidFill>
                <a:latin typeface="Arial"/>
                <a:cs typeface="Arial"/>
              </a:defRPr>
            </a:lvl3pPr>
            <a:lvl4pPr>
              <a:buClrTx/>
              <a:defRPr sz="1800">
                <a:solidFill>
                  <a:srgbClr val="444444"/>
                </a:solidFill>
                <a:latin typeface="Arial"/>
                <a:cs typeface="Arial"/>
              </a:defRPr>
            </a:lvl4pPr>
            <a:lvl5pPr>
              <a:buClrTx/>
              <a:defRPr sz="1800">
                <a:solidFill>
                  <a:srgbClr val="44444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746168" y="1136883"/>
            <a:ext cx="7786800" cy="27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5" name="Tijdelijke aanduiding voor dianummer 8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EC869-6CBB-4DFE-AA30-A94F39AECA9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252D7-9955-4BB4-867C-A617F6DD314B}" type="datetime1">
              <a:rPr lang="nl-NL" altLang="nl-NL"/>
              <a:pPr>
                <a:defRPr/>
              </a:pPr>
              <a:t>29-11-2017</a:t>
            </a:fld>
            <a:endParaRPr lang="nl-NL" altLang="nl-NL"/>
          </a:p>
        </p:txBody>
      </p:sp>
      <p:sp>
        <p:nvSpPr>
          <p:cNvPr id="7" name="Tijdelijke aanduiding voor voettekst 7"/>
          <p:cNvSpPr>
            <a:spLocks noGrp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 (via kop- en voettekst)</a:t>
            </a:r>
          </a:p>
        </p:txBody>
      </p:sp>
    </p:spTree>
    <p:extLst>
      <p:ext uri="{BB962C8B-B14F-4D97-AF65-F5344CB8AC3E}">
        <p14:creationId xmlns:p14="http://schemas.microsoft.com/office/powerpoint/2010/main" val="121312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600" b="1" cap="none">
                <a:solidFill>
                  <a:srgbClr val="EE7F00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4" name="Tijdelijke aanduiding voor dianummer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F08FF-D721-4025-BED8-48060B8A9D2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607E0-2682-49FE-A318-F2372CBCD2DA}" type="datetime1">
              <a:rPr lang="nl-NL" altLang="nl-NL"/>
              <a:pPr>
                <a:defRPr/>
              </a:pPr>
              <a:t>29-11-2017</a:t>
            </a:fld>
            <a:endParaRPr lang="nl-NL" altLang="nl-NL"/>
          </a:p>
        </p:txBody>
      </p:sp>
      <p:sp>
        <p:nvSpPr>
          <p:cNvPr id="6" name="Tijdelijke aanduiding voor voettekst 7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 (via kop- en voettekst)</a:t>
            </a:r>
          </a:p>
        </p:txBody>
      </p:sp>
    </p:spTree>
    <p:extLst>
      <p:ext uri="{BB962C8B-B14F-4D97-AF65-F5344CB8AC3E}">
        <p14:creationId xmlns:p14="http://schemas.microsoft.com/office/powerpoint/2010/main" val="30230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83517"/>
            <a:ext cx="7776864" cy="579711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EE7F00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788024" y="1221600"/>
            <a:ext cx="3744416" cy="3394472"/>
          </a:xfrm>
          <a:prstGeom prst="rect">
            <a:avLst/>
          </a:prstGeom>
        </p:spPr>
        <p:txBody>
          <a:bodyPr/>
          <a:lstStyle>
            <a:lvl1pPr>
              <a:buClr>
                <a:srgbClr val="444444"/>
              </a:buClr>
              <a:defRPr sz="1800">
                <a:solidFill>
                  <a:srgbClr val="444444"/>
                </a:solidFill>
              </a:defRPr>
            </a:lvl1pPr>
            <a:lvl2pPr>
              <a:buClrTx/>
              <a:defRPr sz="1800">
                <a:solidFill>
                  <a:srgbClr val="444444"/>
                </a:solidFill>
              </a:defRPr>
            </a:lvl2pPr>
            <a:lvl3pPr>
              <a:buClr>
                <a:srgbClr val="444444"/>
              </a:buClr>
              <a:defRPr sz="1800">
                <a:solidFill>
                  <a:srgbClr val="444444"/>
                </a:solidFill>
              </a:defRPr>
            </a:lvl3pPr>
            <a:lvl4pPr>
              <a:buClr>
                <a:srgbClr val="444444"/>
              </a:buClr>
              <a:defRPr sz="1800">
                <a:solidFill>
                  <a:srgbClr val="444444"/>
                </a:solidFill>
              </a:defRPr>
            </a:lvl4pPr>
            <a:lvl5pPr>
              <a:buClr>
                <a:srgbClr val="444444"/>
              </a:buClr>
              <a:defRPr sz="1800">
                <a:solidFill>
                  <a:srgbClr val="44444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55576" y="1221600"/>
            <a:ext cx="3744416" cy="339447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444444"/>
                </a:solidFill>
              </a:defRPr>
            </a:lvl1pPr>
            <a:lvl2pPr>
              <a:defRPr sz="1800">
                <a:solidFill>
                  <a:srgbClr val="444444"/>
                </a:solidFill>
              </a:defRPr>
            </a:lvl2pPr>
            <a:lvl3pPr>
              <a:defRPr sz="1800">
                <a:solidFill>
                  <a:srgbClr val="444444"/>
                </a:solidFill>
              </a:defRPr>
            </a:lvl3pPr>
            <a:lvl4pPr>
              <a:defRPr sz="1800">
                <a:solidFill>
                  <a:srgbClr val="444444"/>
                </a:solidFill>
              </a:defRPr>
            </a:lvl4pPr>
            <a:lvl5pPr>
              <a:defRPr sz="1800">
                <a:solidFill>
                  <a:srgbClr val="44444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ianummer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10BFE-A671-4792-8FA5-80D71BE47E8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B5241-9627-48EF-BD79-393D83938CFB}" type="datetime1">
              <a:rPr lang="nl-NL" altLang="nl-NL"/>
              <a:pPr>
                <a:defRPr/>
              </a:pPr>
              <a:t>29-11-2017</a:t>
            </a:fld>
            <a:endParaRPr lang="nl-NL" altLang="nl-NL"/>
          </a:p>
        </p:txBody>
      </p:sp>
      <p:sp>
        <p:nvSpPr>
          <p:cNvPr id="7" name="Tijdelijke aanduiding voor voettekst 7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 (via kop- en voettekst)</a:t>
            </a:r>
          </a:p>
        </p:txBody>
      </p:sp>
    </p:spTree>
    <p:extLst>
      <p:ext uri="{BB962C8B-B14F-4D97-AF65-F5344CB8AC3E}">
        <p14:creationId xmlns:p14="http://schemas.microsoft.com/office/powerpoint/2010/main" val="3535648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7" y="627534"/>
            <a:ext cx="2709937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EE7F00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627534"/>
            <a:ext cx="4957390" cy="396708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444444"/>
                </a:solidFill>
              </a:defRPr>
            </a:lvl1pPr>
            <a:lvl2pPr>
              <a:defRPr sz="1800">
                <a:solidFill>
                  <a:srgbClr val="444444"/>
                </a:solidFill>
              </a:defRPr>
            </a:lvl2pPr>
            <a:lvl3pPr>
              <a:defRPr sz="1800">
                <a:solidFill>
                  <a:srgbClr val="444444"/>
                </a:solidFill>
              </a:defRPr>
            </a:lvl3pPr>
            <a:lvl4pPr>
              <a:defRPr sz="1800">
                <a:solidFill>
                  <a:srgbClr val="444444"/>
                </a:solidFill>
              </a:defRPr>
            </a:lvl4pPr>
            <a:lvl5pPr>
              <a:defRPr sz="1800">
                <a:solidFill>
                  <a:srgbClr val="44444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55577" y="1491630"/>
            <a:ext cx="2709937" cy="3102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4444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5" name="Tijdelijke aanduiding voor dianummer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CC9F7-9FD0-42FC-A9B7-3724EFC3839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91AB0-3205-4477-B665-0BE7E7960DB7}" type="datetime1">
              <a:rPr lang="nl-NL" altLang="nl-NL"/>
              <a:pPr>
                <a:defRPr/>
              </a:pPr>
              <a:t>29-11-2017</a:t>
            </a:fld>
            <a:endParaRPr lang="nl-NL" altLang="nl-NL"/>
          </a:p>
        </p:txBody>
      </p:sp>
      <p:sp>
        <p:nvSpPr>
          <p:cNvPr id="7" name="Tijdelijke aanduiding voor voettekst 7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 (via kop- en voettekst)</a:t>
            </a:r>
          </a:p>
        </p:txBody>
      </p:sp>
    </p:spTree>
    <p:extLst>
      <p:ext uri="{BB962C8B-B14F-4D97-AF65-F5344CB8AC3E}">
        <p14:creationId xmlns:p14="http://schemas.microsoft.com/office/powerpoint/2010/main" val="120263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EE7F00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5" name="Tijdelijke aanduiding voor dianummer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089D2-F07F-4E0B-826E-07E5BBA0EB1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F5657-5D59-4F57-B34C-6378C1C62466}" type="datetime1">
              <a:rPr lang="nl-NL" altLang="nl-NL"/>
              <a:pPr>
                <a:defRPr/>
              </a:pPr>
              <a:t>29-11-2017</a:t>
            </a:fld>
            <a:endParaRPr lang="nl-NL" altLang="nl-NL"/>
          </a:p>
        </p:txBody>
      </p:sp>
      <p:sp>
        <p:nvSpPr>
          <p:cNvPr id="7" name="Tijdelijke aanduiding voor voettekst 7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 (via kop- en voettekst)</a:t>
            </a:r>
          </a:p>
        </p:txBody>
      </p:sp>
    </p:spTree>
    <p:extLst>
      <p:ext uri="{BB962C8B-B14F-4D97-AF65-F5344CB8AC3E}">
        <p14:creationId xmlns:p14="http://schemas.microsoft.com/office/powerpoint/2010/main" val="414601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FE911-D6B6-49BC-AB94-2E9807243888}" type="datetime1">
              <a:rPr lang="nl-NL">
                <a:solidFill>
                  <a:srgbClr val="FFFFFF"/>
                </a:solidFill>
              </a:rPr>
              <a:pPr>
                <a:defRPr/>
              </a:pPr>
              <a:t>29-11-2017</a:t>
            </a:fld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>
                <a:solidFill>
                  <a:srgbClr val="FFFFFF"/>
                </a:solidFill>
              </a:rPr>
              <a:t>Titel presentatie aanpassen  </a:t>
            </a:r>
            <a:fld id="{097E5A18-C22B-4369-9269-49CC02CF9743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r>
              <a:rPr lang="nl-NL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>
                <a:solidFill>
                  <a:srgbClr val="FFFFFF"/>
                </a:solidFill>
              </a:rPr>
              <a:t>Pedagogische Academie</a:t>
            </a:r>
          </a:p>
        </p:txBody>
      </p:sp>
    </p:spTree>
    <p:extLst>
      <p:ext uri="{BB962C8B-B14F-4D97-AF65-F5344CB8AC3E}">
        <p14:creationId xmlns:p14="http://schemas.microsoft.com/office/powerpoint/2010/main" val="249442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3240C-3479-442C-AB66-DE1891FBBB37}" type="datetimeFigureOut">
              <a:rPr lang="nl-NL">
                <a:solidFill>
                  <a:srgbClr val="FFFFFF"/>
                </a:solidFill>
              </a:rPr>
              <a:pPr>
                <a:defRPr/>
              </a:pPr>
              <a:t>29-11-2017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7640F-72F6-446D-8D2B-92C21B37EF68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49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45648" y="1544400"/>
            <a:ext cx="7858800" cy="30795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45648" y="645590"/>
            <a:ext cx="7786800" cy="486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000" b="1">
                <a:solidFill>
                  <a:srgbClr val="EE7F00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9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746168" y="1136883"/>
            <a:ext cx="7786800" cy="27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5" name="Tijdelijke aanduiding voor dianummer 8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C3A36-F39F-4D6F-BFF3-63554B7C415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0B2B0-1629-4DF1-AF71-50E89181FAA6}" type="datetime1">
              <a:rPr lang="nl-NL" altLang="nl-NL"/>
              <a:pPr>
                <a:defRPr/>
              </a:pPr>
              <a:t>29-11-2017</a:t>
            </a:fld>
            <a:endParaRPr lang="nl-NL" altLang="nl-NL"/>
          </a:p>
        </p:txBody>
      </p:sp>
      <p:sp>
        <p:nvSpPr>
          <p:cNvPr id="7" name="Tijdelijke aanduiding voor voettekst 7"/>
          <p:cNvSpPr>
            <a:spLocks noGrp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 (via kop- en voettekst)</a:t>
            </a:r>
          </a:p>
        </p:txBody>
      </p:sp>
    </p:spTree>
    <p:extLst>
      <p:ext uri="{BB962C8B-B14F-4D97-AF65-F5344CB8AC3E}">
        <p14:creationId xmlns:p14="http://schemas.microsoft.com/office/powerpoint/2010/main" val="382054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6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" descr="payoff_neg2.pd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503738"/>
            <a:ext cx="14001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 userDrawn="1"/>
        </p:nvSpPr>
        <p:spPr bwMode="auto">
          <a:xfrm>
            <a:off x="873125" y="3148013"/>
            <a:ext cx="7916863" cy="1731962"/>
          </a:xfrm>
          <a:prstGeom prst="rect">
            <a:avLst/>
          </a:prstGeom>
          <a:solidFill>
            <a:srgbClr val="E66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" name="Rechthoek 8"/>
          <p:cNvSpPr/>
          <p:nvPr userDrawn="1"/>
        </p:nvSpPr>
        <p:spPr bwMode="auto">
          <a:xfrm>
            <a:off x="8748713" y="3435350"/>
            <a:ext cx="431800" cy="1158875"/>
          </a:xfrm>
          <a:prstGeom prst="rect">
            <a:avLst/>
          </a:prstGeom>
          <a:solidFill>
            <a:srgbClr val="E66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029" name="Afbeelding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4443413"/>
            <a:ext cx="1435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8604250" y="4767263"/>
            <a:ext cx="328613" cy="2746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4E3C97B-93C2-4066-862E-80037208888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55650" y="4767263"/>
            <a:ext cx="576263" cy="2746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2CBC460-417C-439D-BEDC-3BCF3B84623D}" type="datetime1">
              <a:rPr lang="nl-NL" altLang="nl-NL"/>
              <a:pPr>
                <a:defRPr/>
              </a:pPr>
              <a:t>29-11-2017</a:t>
            </a:fld>
            <a:endParaRPr lang="nl-NL" altLang="nl-NL"/>
          </a:p>
        </p:txBody>
      </p:sp>
      <p:sp>
        <p:nvSpPr>
          <p:cNvPr id="12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1403350" y="4767263"/>
            <a:ext cx="2736850" cy="2746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nl-NL"/>
              <a:t>Titel presentatie (via kop- en voettekst)</a:t>
            </a:r>
          </a:p>
        </p:txBody>
      </p:sp>
      <p:pic>
        <p:nvPicPr>
          <p:cNvPr id="2053" name="Afbeelding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4840288"/>
            <a:ext cx="3127375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hoek 8"/>
          <p:cNvSpPr/>
          <p:nvPr userDrawn="1"/>
        </p:nvSpPr>
        <p:spPr>
          <a:xfrm>
            <a:off x="755650" y="0"/>
            <a:ext cx="7777163" cy="304800"/>
          </a:xfrm>
          <a:prstGeom prst="rect">
            <a:avLst/>
          </a:prstGeom>
          <a:solidFill>
            <a:srgbClr val="E76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8" r:id="rId6"/>
    <p:sldLayoutId id="2147484069" r:id="rId7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44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8604250" y="4767263"/>
            <a:ext cx="328613" cy="2746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32DFC1C-AD97-42C0-8465-1257C32023B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55650" y="4767263"/>
            <a:ext cx="576263" cy="2746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4E1BF86-ED4A-4A1F-9E87-69A3D42EC6FF}" type="datetime1">
              <a:rPr lang="nl-NL" altLang="nl-NL"/>
              <a:pPr>
                <a:defRPr/>
              </a:pPr>
              <a:t>29-11-2017</a:t>
            </a:fld>
            <a:endParaRPr lang="nl-NL" altLang="nl-NL"/>
          </a:p>
        </p:txBody>
      </p:sp>
      <p:sp>
        <p:nvSpPr>
          <p:cNvPr id="12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1403350" y="4767263"/>
            <a:ext cx="2736850" cy="2746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nl-NL"/>
              <a:t>Titel presentatie (via kop- en voettekst)</a:t>
            </a:r>
          </a:p>
        </p:txBody>
      </p:sp>
      <p:sp>
        <p:nvSpPr>
          <p:cNvPr id="7" name="Rechthoek 6"/>
          <p:cNvSpPr/>
          <p:nvPr userDrawn="1"/>
        </p:nvSpPr>
        <p:spPr>
          <a:xfrm>
            <a:off x="755650" y="0"/>
            <a:ext cx="777716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3078" name="Afbeelding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4840288"/>
            <a:ext cx="311785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EE7F00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E7F00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E7F00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E7F00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E7F00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EE7F00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EE7F00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EE7F00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EE7F00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0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>
            <a:spLocks noChangeArrowheads="1"/>
          </p:cNvSpPr>
          <p:nvPr userDrawn="1"/>
        </p:nvSpPr>
        <p:spPr bwMode="auto">
          <a:xfrm rot="-5400000">
            <a:off x="-1312862" y="2263774"/>
            <a:ext cx="3225800" cy="615951"/>
          </a:xfrm>
          <a:prstGeom prst="rect">
            <a:avLst/>
          </a:prstGeom>
          <a:solidFill>
            <a:srgbClr val="34343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hthoek 8"/>
          <p:cNvSpPr/>
          <p:nvPr userDrawn="1"/>
        </p:nvSpPr>
        <p:spPr bwMode="auto">
          <a:xfrm rot="16200000">
            <a:off x="225426" y="433387"/>
            <a:ext cx="4552950" cy="4276725"/>
          </a:xfrm>
          <a:prstGeom prst="rect">
            <a:avLst/>
          </a:prstGeom>
          <a:solidFill>
            <a:srgbClr val="3434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4100" name="Afbeelding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4840288"/>
            <a:ext cx="3127375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6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eperen 2"/>
          <p:cNvGrpSpPr>
            <a:grpSpLocks/>
          </p:cNvGrpSpPr>
          <p:nvPr userDrawn="1"/>
        </p:nvGrpSpPr>
        <p:grpSpPr bwMode="auto">
          <a:xfrm>
            <a:off x="1692275" y="0"/>
            <a:ext cx="5903913" cy="3122613"/>
            <a:chOff x="1692275" y="0"/>
            <a:chExt cx="5903913" cy="4162425"/>
          </a:xfrm>
        </p:grpSpPr>
        <p:sp>
          <p:nvSpPr>
            <p:cNvPr id="2" name="Rechthoek 1"/>
            <p:cNvSpPr>
              <a:spLocks noChangeArrowheads="1"/>
            </p:cNvSpPr>
            <p:nvPr userDrawn="1"/>
          </p:nvSpPr>
          <p:spPr bwMode="auto">
            <a:xfrm>
              <a:off x="2555875" y="0"/>
              <a:ext cx="4132263" cy="562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>
              <a:off x="1692275" y="416878"/>
              <a:ext cx="5903913" cy="3745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pic>
        <p:nvPicPr>
          <p:cNvPr id="5123" name="Afbeelding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4840288"/>
            <a:ext cx="31623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tenschapentechnologie.slo.nl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youtube.com/watch?v=HY8EJZ4WXTY&amp;feature=youtu.be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https/vimeo.com/7841274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l.schrage@pl.hanze.nl" TargetMode="External"/><Relationship Id="rId2" Type="http://schemas.openxmlformats.org/officeDocument/2006/relationships/hyperlink" Target="http://www.hanze.nl/techniektalentenergie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566097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 bwMode="auto">
          <a:xfrm>
            <a:off x="1146175" y="3244850"/>
            <a:ext cx="7561263" cy="64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nl-NL" altLang="nl-NL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Techniek, Talent &amp; Energie | TT&amp;E</a:t>
            </a:r>
          </a:p>
        </p:txBody>
      </p:sp>
      <p:sp>
        <p:nvSpPr>
          <p:cNvPr id="10243" name="Tijdelijke aanduiding voor tekst 2"/>
          <p:cNvSpPr>
            <a:spLocks noGrp="1"/>
          </p:cNvSpPr>
          <p:nvPr>
            <p:ph type="body" sz="quarter" idx="13"/>
          </p:nvPr>
        </p:nvSpPr>
        <p:spPr bwMode="auto">
          <a:xfrm>
            <a:off x="1146175" y="3906694"/>
            <a:ext cx="7561263" cy="190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Allard Polak en Stefan Paauwe</a:t>
            </a:r>
          </a:p>
        </p:txBody>
      </p:sp>
    </p:spTree>
    <p:extLst>
      <p:ext uri="{BB962C8B-B14F-4D97-AF65-F5344CB8AC3E}">
        <p14:creationId xmlns:p14="http://schemas.microsoft.com/office/powerpoint/2010/main" val="2373296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 bwMode="auto">
          <a:xfrm>
            <a:off x="684213" y="-165100"/>
            <a:ext cx="7786687" cy="48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nl-NL" altLang="nl-NL" sz="2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Techniek, Talent &amp; Energie</a:t>
            </a:r>
          </a:p>
        </p:txBody>
      </p:sp>
      <p:sp>
        <p:nvSpPr>
          <p:cNvPr id="15363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714375" y="409576"/>
            <a:ext cx="7858125" cy="4268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Kerndoelen</a:t>
            </a:r>
            <a:b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Basis voor onderwijs in W&amp;T </a:t>
            </a:r>
            <a:r>
              <a:rPr lang="nl-NL" altLang="nl-NL" sz="1600" dirty="0">
                <a:hlinkClick r:id="rId3"/>
              </a:rPr>
              <a:t>www.wetenschapentechnologie.slo.nl</a:t>
            </a:r>
            <a:endParaRPr lang="nl-NL" altLang="nl-NL" sz="1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Didactiek: O&amp;O, TalentenKracht</a:t>
            </a:r>
          </a:p>
        </p:txBody>
      </p:sp>
      <p:sp>
        <p:nvSpPr>
          <p:cNvPr id="15364" name="Tijdelijke aanduiding voor dianumm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845AC15-B019-4DBB-8540-D533D651D8E3}" type="slidenum">
              <a:rPr lang="nl-NL" altLang="nl-NL" sz="1000" baseline="0" smtClean="0">
                <a:solidFill>
                  <a:srgbClr val="898989"/>
                </a:solidFill>
              </a:rPr>
              <a:pPr/>
              <a:t>10</a:t>
            </a:fld>
            <a:endParaRPr lang="nl-NL" altLang="nl-NL" sz="1000" baseline="0">
              <a:solidFill>
                <a:srgbClr val="898989"/>
              </a:solidFill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6"/>
          </p:nvPr>
        </p:nvSpPr>
        <p:spPr>
          <a:xfrm>
            <a:off x="830263" y="4767263"/>
            <a:ext cx="2736850" cy="274637"/>
          </a:xfrm>
        </p:spPr>
        <p:txBody>
          <a:bodyPr/>
          <a:lstStyle/>
          <a:p>
            <a:pPr>
              <a:defRPr/>
            </a:pPr>
            <a:r>
              <a:rPr lang="nl-NL" dirty="0"/>
              <a:t>Techniek, Talent &amp; Energie</a:t>
            </a:r>
          </a:p>
        </p:txBody>
      </p:sp>
      <p:pic>
        <p:nvPicPr>
          <p:cNvPr id="15366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4" y="1503364"/>
            <a:ext cx="3242693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435489"/>
            <a:ext cx="3756348" cy="333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 bwMode="auto">
          <a:xfrm>
            <a:off x="684213" y="-165100"/>
            <a:ext cx="7786687" cy="48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nl-NL" altLang="nl-NL" sz="2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TalentenKracht</a:t>
            </a:r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712788" y="371475"/>
            <a:ext cx="7858125" cy="40687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/>
              <a:buNone/>
              <a:defRPr/>
            </a:pPr>
            <a:r>
              <a:rPr lang="nl-NL" altLang="nl-NL" dirty="0"/>
              <a:t>Het stimuleren van Talent bij basisschoolleerlingen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nl-NL" altLang="nl-NL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6388" name="Tijdelijke aanduiding voor dianumm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FD18ED0-308C-4CF5-95B3-9F94C628CCEC}" type="slidenum">
              <a:rPr lang="nl-NL" altLang="nl-NL" sz="1000" baseline="0" smtClean="0">
                <a:solidFill>
                  <a:srgbClr val="898989"/>
                </a:solidFill>
              </a:rPr>
              <a:pPr/>
              <a:t>11</a:t>
            </a:fld>
            <a:endParaRPr lang="nl-NL" altLang="nl-NL" sz="1000" baseline="0">
              <a:solidFill>
                <a:srgbClr val="898989"/>
              </a:solidFill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6"/>
          </p:nvPr>
        </p:nvSpPr>
        <p:spPr>
          <a:xfrm>
            <a:off x="830263" y="4767263"/>
            <a:ext cx="2736850" cy="274637"/>
          </a:xfrm>
        </p:spPr>
        <p:txBody>
          <a:bodyPr/>
          <a:lstStyle/>
          <a:p>
            <a:pPr>
              <a:defRPr/>
            </a:pPr>
            <a:r>
              <a:rPr lang="nl-NL" dirty="0"/>
              <a:t>Techniek, Talent &amp; Energie</a:t>
            </a:r>
          </a:p>
        </p:txBody>
      </p:sp>
      <p:pic>
        <p:nvPicPr>
          <p:cNvPr id="16390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4177218"/>
            <a:ext cx="1586260" cy="59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836434"/>
            <a:ext cx="5976391" cy="328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4255111"/>
            <a:ext cx="1836241" cy="49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4261093"/>
            <a:ext cx="1899146" cy="42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-308570"/>
            <a:ext cx="8147248" cy="1371799"/>
          </a:xfrm>
        </p:spPr>
        <p:txBody>
          <a:bodyPr/>
          <a:lstStyle/>
          <a:p>
            <a:r>
              <a:rPr lang="nl-NL" dirty="0"/>
              <a:t> </a:t>
            </a:r>
            <a:r>
              <a:rPr lang="nl-NL" sz="2000" b="1" dirty="0">
                <a:solidFill>
                  <a:schemeClr val="bg1"/>
                </a:solidFill>
              </a:rPr>
              <a:t>Talentontwikkeling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650" y="627534"/>
            <a:ext cx="6902450" cy="3394472"/>
          </a:xfrm>
        </p:spPr>
        <p:txBody>
          <a:bodyPr/>
          <a:lstStyle/>
          <a:p>
            <a:pPr marL="0" indent="0" defTabSz="342900">
              <a:buNone/>
            </a:pPr>
            <a:r>
              <a:rPr lang="nl-NL" altLang="nl-NL" sz="24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Drie pedagogisch-didactische strategieën </a:t>
            </a:r>
          </a:p>
          <a:p>
            <a:pPr marL="0" indent="0" defTabSz="342900">
              <a:buNone/>
            </a:pPr>
            <a:endParaRPr lang="nl-NL" altLang="nl-NL" sz="2400" b="1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nl-NL" sz="2400" dirty="0"/>
              <a:t>Vragen stellen (ruimte geven)</a:t>
            </a:r>
          </a:p>
          <a:p>
            <a:endParaRPr lang="nl-NL" sz="2400" dirty="0"/>
          </a:p>
          <a:p>
            <a:r>
              <a:rPr lang="nl-NL" sz="2400" dirty="0"/>
              <a:t>De empirische cyclus (structuur bieden)</a:t>
            </a:r>
          </a:p>
          <a:p>
            <a:endParaRPr lang="nl-NL" sz="2400" dirty="0"/>
          </a:p>
          <a:p>
            <a:r>
              <a:rPr lang="nl-NL" sz="2400" dirty="0"/>
              <a:t>Scaffolding (flexibel ondersteunen)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2FE911-D6B6-49BC-AB94-2E9807243888}" type="datetime1">
              <a:rPr lang="nl-NL" smtClean="0">
                <a:solidFill>
                  <a:srgbClr val="FFFFFF"/>
                </a:solidFill>
              </a:rPr>
              <a:pPr>
                <a:defRPr/>
              </a:pPr>
              <a:t>29-11-2017</a:t>
            </a:fld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403350" y="4889401"/>
            <a:ext cx="2736850" cy="274637"/>
          </a:xfrm>
        </p:spPr>
        <p:txBody>
          <a:bodyPr/>
          <a:lstStyle/>
          <a:p>
            <a:pPr>
              <a:defRPr/>
            </a:pPr>
            <a:r>
              <a:rPr lang="nl-NL" dirty="0">
                <a:solidFill>
                  <a:srgbClr val="FFFFFF"/>
                </a:solidFill>
              </a:rPr>
              <a:t>Titel presentatie aanpassen  </a:t>
            </a:r>
            <a:fld id="{097E5A18-C22B-4369-9269-49CC02CF9743}" type="slidenum">
              <a:rPr lang="nl-NL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r>
              <a:rPr lang="nl-NL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Pedagogische Academie</a:t>
            </a: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06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-92546"/>
            <a:ext cx="7931150" cy="1155775"/>
          </a:xfrm>
        </p:spPr>
        <p:txBody>
          <a:bodyPr/>
          <a:lstStyle/>
          <a:p>
            <a:r>
              <a:rPr lang="nl-NL" sz="2000" b="1" dirty="0">
                <a:solidFill>
                  <a:schemeClr val="bg1"/>
                </a:solidFill>
              </a:rPr>
              <a:t>Didactische hulpmiddelen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650" y="542151"/>
            <a:ext cx="7632774" cy="4272459"/>
          </a:xfrm>
        </p:spPr>
        <p:txBody>
          <a:bodyPr/>
          <a:lstStyle/>
          <a:p>
            <a:pPr marL="0" indent="0">
              <a:buNone/>
            </a:pPr>
            <a:r>
              <a:rPr lang="nl-NL" sz="2000" b="1" dirty="0"/>
              <a:t>Vragen stellen (ruimte geven)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nl-NL" sz="15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nl-NL" sz="1800" b="1" dirty="0">
                <a:solidFill>
                  <a:srgbClr val="3399FF"/>
                </a:solidFill>
              </a:rPr>
              <a:t>Leerkrachtgerichte vragen: </a:t>
            </a:r>
            <a:r>
              <a:rPr lang="nl-NL" sz="1800" dirty="0"/>
              <a:t>goed-foutvragen, deze toetsen de aanwezige kennis.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nl-NL" sz="1800" b="1" i="1" dirty="0"/>
              <a:t>	Wat is </a:t>
            </a:r>
            <a:r>
              <a:rPr lang="nl-NL" sz="1800" i="1" dirty="0"/>
              <a:t>een ijsbeer?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nl-NL" sz="1800" b="1" i="1" dirty="0"/>
              <a:t>	Wat is </a:t>
            </a:r>
            <a:r>
              <a:rPr lang="nl-NL" sz="1800" i="1" dirty="0"/>
              <a:t>een schutkleur?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nl-NL" sz="1800" i="1" dirty="0">
              <a:solidFill>
                <a:srgbClr val="3399FF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nl-NL" sz="1800" b="1" dirty="0">
                <a:solidFill>
                  <a:srgbClr val="3399FF"/>
                </a:solidFill>
              </a:rPr>
              <a:t>Leerlinggerichte vragen: </a:t>
            </a:r>
            <a:r>
              <a:rPr lang="nl-NL" sz="1800" dirty="0"/>
              <a:t>vragen naar de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nl-NL" sz="1800" dirty="0"/>
              <a:t>gedachtegang of beleving van de leerling,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nl-NL" sz="1800" dirty="0"/>
              <a:t>waardoor de leerling wat kan vertellen.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nl-NL" sz="1800" i="1" dirty="0"/>
              <a:t>	</a:t>
            </a:r>
            <a:r>
              <a:rPr lang="nl-NL" sz="1800" b="1" i="1" dirty="0"/>
              <a:t>Heb</a:t>
            </a:r>
            <a:r>
              <a:rPr lang="nl-NL" sz="1800" i="1" dirty="0"/>
              <a:t> </a:t>
            </a:r>
            <a:r>
              <a:rPr lang="nl-NL" sz="1800" b="1" i="1" dirty="0"/>
              <a:t>jij</a:t>
            </a:r>
            <a:r>
              <a:rPr lang="nl-NL" sz="1800" i="1" dirty="0"/>
              <a:t> wel eens een ijsbeer gezien?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nl-NL" sz="1800" b="1" i="1" dirty="0"/>
              <a:t>	Hoe </a:t>
            </a:r>
            <a:r>
              <a:rPr lang="nl-NL" sz="1800" i="1" dirty="0"/>
              <a:t>zag hij er uit?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nl-NL" sz="1800" b="1" i="1" dirty="0"/>
              <a:t>	Waarom denk jij </a:t>
            </a:r>
            <a:r>
              <a:rPr lang="nl-NL" sz="1800" i="1" dirty="0"/>
              <a:t>dat een ijsbeer wit is?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nl-NL" sz="1800" dirty="0">
              <a:solidFill>
                <a:srgbClr val="17375D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nl-NL" sz="1800" dirty="0"/>
              <a:t>	</a:t>
            </a:r>
            <a:r>
              <a:rPr lang="nl-NL" sz="1000" dirty="0"/>
              <a:t>(Wetzels &amp; Steenbeek 2010)</a:t>
            </a:r>
            <a:endParaRPr lang="en-US" sz="1000" dirty="0"/>
          </a:p>
          <a:p>
            <a:pPr marL="0" indent="0">
              <a:buNone/>
            </a:pPr>
            <a:endParaRPr lang="nl-NL" sz="1500" b="1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2FE911-D6B6-49BC-AB94-2E9807243888}" type="datetime1">
              <a:rPr lang="nl-NL" smtClean="0">
                <a:solidFill>
                  <a:srgbClr val="FFFFFF"/>
                </a:solidFill>
              </a:rPr>
              <a:pPr>
                <a:defRPr/>
              </a:pPr>
              <a:t>29-11-2017</a:t>
            </a:fld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>
                <a:solidFill>
                  <a:srgbClr val="FFFFFF"/>
                </a:solidFill>
              </a:rPr>
              <a:t>TT&amp;E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Pedagogische Academie</a:t>
            </a:r>
            <a:endParaRPr lang="nl-NL" dirty="0">
              <a:solidFill>
                <a:srgbClr val="FFFFFF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283718"/>
            <a:ext cx="2880320" cy="216024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633711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-92546"/>
            <a:ext cx="7931150" cy="1155775"/>
          </a:xfrm>
        </p:spPr>
        <p:txBody>
          <a:bodyPr/>
          <a:lstStyle/>
          <a:p>
            <a:r>
              <a:rPr lang="nl-NL" sz="2000" b="1" dirty="0">
                <a:solidFill>
                  <a:schemeClr val="bg1"/>
                </a:solidFill>
              </a:rPr>
              <a:t>Didactische hulpmiddelen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1284" y="503541"/>
            <a:ext cx="6172200" cy="3724870"/>
          </a:xfrm>
        </p:spPr>
        <p:txBody>
          <a:bodyPr/>
          <a:lstStyle/>
          <a:p>
            <a:pPr marL="0" indent="0">
              <a:buNone/>
            </a:pPr>
            <a:r>
              <a:rPr lang="nl-NL" sz="2000" b="1" dirty="0"/>
              <a:t>De empirische cyclus (structuur bieden)</a:t>
            </a:r>
          </a:p>
          <a:p>
            <a:pPr marL="0" indent="0">
              <a:buNone/>
            </a:pPr>
            <a:endParaRPr lang="nl-NL" sz="1500" b="1" dirty="0"/>
          </a:p>
          <a:p>
            <a:endParaRPr lang="nl-NL" sz="1500" b="1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2FE911-D6B6-49BC-AB94-2E9807243888}" type="datetime1">
              <a:rPr lang="nl-NL" smtClean="0">
                <a:solidFill>
                  <a:srgbClr val="FFFFFF"/>
                </a:solidFill>
              </a:rPr>
              <a:pPr>
                <a:defRPr/>
              </a:pPr>
              <a:t>29-11-2017</a:t>
            </a:fld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>
                <a:solidFill>
                  <a:srgbClr val="FFFFFF"/>
                </a:solidFill>
              </a:rPr>
              <a:t>TT&amp;E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NL">
                <a:solidFill>
                  <a:srgbClr val="FFFFFF"/>
                </a:solidFill>
              </a:rPr>
              <a:t>Pedagogische Academie</a:t>
            </a:r>
            <a:endParaRPr lang="nl-NL" dirty="0">
              <a:solidFill>
                <a:srgbClr val="FFFFFF"/>
              </a:solidFill>
            </a:endParaRPr>
          </a:p>
        </p:txBody>
      </p:sp>
      <p:pic>
        <p:nvPicPr>
          <p:cNvPr id="7" name="Picture 2" descr="http://www.ru.nl/publish/pages/675305/poster_de_stappen_van_onderzoekend_leren_-_groo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517" y="960738"/>
            <a:ext cx="4687416" cy="34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337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231" y="483518"/>
            <a:ext cx="3259440" cy="32594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-308569"/>
            <a:ext cx="8075240" cy="1008112"/>
          </a:xfrm>
        </p:spPr>
        <p:txBody>
          <a:bodyPr/>
          <a:lstStyle/>
          <a:p>
            <a:r>
              <a:rPr lang="nl-NL" dirty="0"/>
              <a:t> </a:t>
            </a:r>
            <a:r>
              <a:rPr lang="nl-NL" sz="2000" b="1" dirty="0">
                <a:solidFill>
                  <a:schemeClr val="bg1"/>
                </a:solidFill>
              </a:rPr>
              <a:t>Didactische hulpmiddelen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650" y="699543"/>
            <a:ext cx="7245350" cy="4123247"/>
          </a:xfrm>
        </p:spPr>
        <p:txBody>
          <a:bodyPr/>
          <a:lstStyle/>
          <a:p>
            <a:pPr marL="0" indent="0" defTabSz="342900">
              <a:buNone/>
            </a:pPr>
            <a:r>
              <a:rPr lang="nl-NL" altLang="nl-NL" sz="2000" b="1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Scaffolding</a:t>
            </a:r>
            <a:r>
              <a:rPr lang="nl-NL" altLang="nl-NL" sz="20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(flexibel ondersteunen)</a:t>
            </a:r>
          </a:p>
          <a:p>
            <a:pPr marL="0" indent="0" defTabSz="342900">
              <a:buNone/>
            </a:pPr>
            <a:endParaRPr lang="nl-NL" altLang="nl-NL" sz="2000" b="1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nl-NL" sz="2000" dirty="0"/>
              <a:t>Doorvragen / aanmoedigen / meedoen</a:t>
            </a:r>
          </a:p>
          <a:p>
            <a:pPr>
              <a:defRPr/>
            </a:pPr>
            <a:endParaRPr lang="nl-NL" sz="2000" dirty="0"/>
          </a:p>
          <a:p>
            <a:pPr>
              <a:defRPr/>
            </a:pPr>
            <a:r>
              <a:rPr lang="nl-NL" sz="2000" dirty="0"/>
              <a:t>Een taak opdelen in kleinere stukken</a:t>
            </a:r>
          </a:p>
          <a:p>
            <a:pPr>
              <a:defRPr/>
            </a:pPr>
            <a:endParaRPr lang="nl-NL" sz="2000" dirty="0"/>
          </a:p>
          <a:p>
            <a:pPr>
              <a:defRPr/>
            </a:pPr>
            <a:r>
              <a:rPr lang="nl-NL" sz="2000" dirty="0"/>
              <a:t>Herformuleren en herhalen                                      </a:t>
            </a:r>
          </a:p>
          <a:p>
            <a:pPr>
              <a:defRPr/>
            </a:pPr>
            <a:endParaRPr lang="nl-NL" sz="2000" dirty="0"/>
          </a:p>
          <a:p>
            <a:pPr>
              <a:defRPr/>
            </a:pPr>
            <a:r>
              <a:rPr lang="nl-NL" sz="2000" dirty="0"/>
              <a:t>Gedachten en ideeën stimuleren / bevragen</a:t>
            </a:r>
          </a:p>
          <a:p>
            <a:pPr lvl="1">
              <a:defRPr/>
            </a:pPr>
            <a:r>
              <a:rPr lang="nl-NL" sz="2000" dirty="0"/>
              <a:t>Door bijv. (gedachte) experimenten n.a.v. ideeën</a:t>
            </a:r>
          </a:p>
          <a:p>
            <a:pPr lvl="1">
              <a:defRPr/>
            </a:pPr>
            <a:r>
              <a:rPr lang="nl-NL" sz="2000" dirty="0"/>
              <a:t>Door bijv. alternatieve verklaringen voor te leggen</a:t>
            </a:r>
          </a:p>
          <a:p>
            <a:pPr>
              <a:defRPr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2FE911-D6B6-49BC-AB94-2E9807243888}" type="datetime1">
              <a:rPr lang="nl-NL" smtClean="0">
                <a:solidFill>
                  <a:srgbClr val="FFFFFF"/>
                </a:solidFill>
              </a:rPr>
              <a:pPr>
                <a:defRPr/>
              </a:pPr>
              <a:t>29-11-2017</a:t>
            </a:fld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>
                <a:solidFill>
                  <a:srgbClr val="FFFFFF"/>
                </a:solidFill>
              </a:rPr>
              <a:t>TT&amp;E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NL" dirty="0">
                <a:solidFill>
                  <a:srgbClr val="FFFFFF"/>
                </a:solidFill>
              </a:rPr>
              <a:t>Pedagogische Academie</a:t>
            </a:r>
          </a:p>
        </p:txBody>
      </p:sp>
    </p:spTree>
    <p:extLst>
      <p:ext uri="{BB962C8B-B14F-4D97-AF65-F5344CB8AC3E}">
        <p14:creationId xmlns:p14="http://schemas.microsoft.com/office/powerpoint/2010/main" val="1357860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 bwMode="auto">
          <a:xfrm>
            <a:off x="684213" y="-165100"/>
            <a:ext cx="7786687" cy="48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nl-NL" altLang="nl-NL" sz="2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TalentenKracht</a:t>
            </a:r>
          </a:p>
        </p:txBody>
      </p:sp>
      <p:pic>
        <p:nvPicPr>
          <p:cNvPr id="17411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0" y="509587"/>
            <a:ext cx="8086761" cy="42576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ijdelijke aanduiding voor dianumm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EB0D297-BC9E-48D3-BB63-F9CA459C2A21}" type="slidenum">
              <a:rPr lang="nl-NL" altLang="nl-NL" sz="1000" baseline="0" smtClean="0">
                <a:solidFill>
                  <a:srgbClr val="898989"/>
                </a:solidFill>
              </a:rPr>
              <a:pPr/>
              <a:t>16</a:t>
            </a:fld>
            <a:endParaRPr lang="nl-NL" altLang="nl-NL" sz="1000" baseline="0">
              <a:solidFill>
                <a:srgbClr val="898989"/>
              </a:solidFill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6"/>
          </p:nvPr>
        </p:nvSpPr>
        <p:spPr>
          <a:xfrm>
            <a:off x="830263" y="4767263"/>
            <a:ext cx="2736850" cy="274637"/>
          </a:xfrm>
        </p:spPr>
        <p:txBody>
          <a:bodyPr/>
          <a:lstStyle/>
          <a:p>
            <a:pPr>
              <a:defRPr/>
            </a:pPr>
            <a:r>
              <a:rPr lang="nl-NL" dirty="0"/>
              <a:t>Techniek, Talent &amp; Energie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 bwMode="auto">
          <a:xfrm>
            <a:off x="684213" y="-165100"/>
            <a:ext cx="7786687" cy="48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nl-NL" altLang="nl-NL" sz="2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Didactiek</a:t>
            </a:r>
          </a:p>
        </p:txBody>
      </p:sp>
      <p:sp>
        <p:nvSpPr>
          <p:cNvPr id="18435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746125" y="771550"/>
            <a:ext cx="8074347" cy="3817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buNone/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						Kinderen serieus nemen</a:t>
            </a:r>
          </a:p>
          <a:p>
            <a:pPr marL="0" indent="0" eaLnBrk="1" hangingPunct="1">
              <a:buNone/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						 </a:t>
            </a:r>
          </a:p>
          <a:p>
            <a:pPr marL="0" indent="0" eaLnBrk="1" hangingPunct="1">
              <a:buNone/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						Onderzoek, zelf ontdekken</a:t>
            </a:r>
          </a:p>
          <a:p>
            <a:pPr marL="0" indent="0" eaLnBrk="1" hangingPunct="1">
              <a:buNone/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						  </a:t>
            </a:r>
          </a:p>
          <a:p>
            <a:pPr marL="0" indent="0" eaLnBrk="1" hangingPunct="1">
              <a:buNone/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						Gebruik maken van speelse, </a:t>
            </a:r>
          </a:p>
          <a:p>
            <a:pPr marL="0" indent="0" eaLnBrk="1" hangingPunct="1">
              <a:buNone/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						activerende, uitdagende werkvormen</a:t>
            </a:r>
          </a:p>
          <a:p>
            <a:pPr marL="0" indent="0" eaLnBrk="1" hangingPunct="1">
              <a:buNone/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						         </a:t>
            </a:r>
          </a:p>
          <a:p>
            <a:pPr marL="0" indent="0" eaLnBrk="1" hangingPunct="1">
              <a:buNone/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						Methodiek TalentenKracht</a:t>
            </a:r>
          </a:p>
        </p:txBody>
      </p:sp>
      <p:sp>
        <p:nvSpPr>
          <p:cNvPr id="18436" name="Tijdelijke aanduiding voor dianumm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83BF4B2-006D-4476-80C9-94453A7A840F}" type="slidenum">
              <a:rPr lang="nl-NL" altLang="nl-NL" sz="1000" baseline="0" smtClean="0">
                <a:solidFill>
                  <a:srgbClr val="898989"/>
                </a:solidFill>
              </a:rPr>
              <a:pPr/>
              <a:t>17</a:t>
            </a:fld>
            <a:endParaRPr lang="nl-NL" altLang="nl-NL" sz="1000" baseline="0">
              <a:solidFill>
                <a:srgbClr val="898989"/>
              </a:solidFill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6"/>
          </p:nvPr>
        </p:nvSpPr>
        <p:spPr>
          <a:xfrm>
            <a:off x="830263" y="4767263"/>
            <a:ext cx="2736850" cy="274637"/>
          </a:xfrm>
        </p:spPr>
        <p:txBody>
          <a:bodyPr/>
          <a:lstStyle/>
          <a:p>
            <a:pPr>
              <a:defRPr/>
            </a:pPr>
            <a:r>
              <a:rPr lang="nl-NL" dirty="0"/>
              <a:t>Techniek, Talent &amp; Energie</a:t>
            </a:r>
          </a:p>
        </p:txBody>
      </p:sp>
      <p:pic>
        <p:nvPicPr>
          <p:cNvPr id="18438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38" y="320675"/>
            <a:ext cx="3597174" cy="441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 bwMode="auto">
          <a:xfrm>
            <a:off x="684213" y="-165100"/>
            <a:ext cx="7786687" cy="48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nl-NL" altLang="nl-NL"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Voorbeeld</a:t>
            </a:r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746125" y="520700"/>
            <a:ext cx="7858125" cy="40687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r>
              <a:rPr lang="nl-NL" altLang="nl-NL" sz="2000" dirty="0"/>
              <a:t>Stap voor stap uitleg?</a:t>
            </a:r>
          </a:p>
          <a:p>
            <a:pPr>
              <a:defRPr/>
            </a:pPr>
            <a:r>
              <a:rPr lang="nl-NL" altLang="nl-NL" sz="2000" dirty="0"/>
              <a:t>Ruimte voor eigen experimenten</a:t>
            </a:r>
          </a:p>
          <a:p>
            <a:pPr>
              <a:defRPr/>
            </a:pPr>
            <a:r>
              <a:rPr lang="nl-NL" altLang="nl-NL" sz="2000" dirty="0"/>
              <a:t>Reflectie is ingebouwd </a:t>
            </a:r>
          </a:p>
          <a:p>
            <a:pPr marL="0" indent="0">
              <a:buFont typeface="Arial"/>
              <a:buNone/>
              <a:defRPr/>
            </a:pPr>
            <a:endParaRPr lang="nl-NL" altLang="nl-NL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460" name="Tijdelijke aanduiding voor dianumm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E4F694-AA98-4673-9594-2BCB035B312C}" type="slidenum">
              <a:rPr lang="nl-NL" altLang="nl-NL" sz="1000" baseline="0" smtClean="0">
                <a:solidFill>
                  <a:srgbClr val="898989"/>
                </a:solidFill>
              </a:rPr>
              <a:pPr/>
              <a:t>18</a:t>
            </a:fld>
            <a:endParaRPr lang="nl-NL" altLang="nl-NL" sz="1000" baseline="0">
              <a:solidFill>
                <a:srgbClr val="898989"/>
              </a:solidFill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6"/>
          </p:nvPr>
        </p:nvSpPr>
        <p:spPr>
          <a:xfrm>
            <a:off x="830263" y="4767263"/>
            <a:ext cx="2736850" cy="274637"/>
          </a:xfrm>
        </p:spPr>
        <p:txBody>
          <a:bodyPr/>
          <a:lstStyle/>
          <a:p>
            <a:pPr>
              <a:defRPr/>
            </a:pPr>
            <a:r>
              <a:rPr lang="nl-NL" dirty="0"/>
              <a:t>Techniek, Talent &amp; Energie</a:t>
            </a:r>
          </a:p>
        </p:txBody>
      </p:sp>
      <p:pic>
        <p:nvPicPr>
          <p:cNvPr id="19462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57" y="0"/>
            <a:ext cx="3863975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 bwMode="auto">
          <a:xfrm>
            <a:off x="665163" y="-146050"/>
            <a:ext cx="7786687" cy="48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nl-NL" altLang="nl-NL" sz="2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Andere voorbeelden</a:t>
            </a:r>
          </a:p>
        </p:txBody>
      </p:sp>
      <p:sp>
        <p:nvSpPr>
          <p:cNvPr id="20483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854075" y="663575"/>
            <a:ext cx="7858125" cy="4068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altLang="nl-NL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	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altLang="nl-NL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				</a:t>
            </a:r>
          </a:p>
        </p:txBody>
      </p:sp>
      <p:sp>
        <p:nvSpPr>
          <p:cNvPr id="20484" name="Tijdelijke aanduiding voor dianumm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1E4DF9-F4F1-45DF-9F16-FA72D42CFEEC}" type="slidenum">
              <a:rPr lang="nl-NL" altLang="nl-NL" sz="1000" baseline="0" smtClean="0">
                <a:solidFill>
                  <a:srgbClr val="898989"/>
                </a:solidFill>
              </a:rPr>
              <a:pPr/>
              <a:t>19</a:t>
            </a:fld>
            <a:endParaRPr lang="nl-NL" altLang="nl-NL" sz="1000" baseline="0">
              <a:solidFill>
                <a:srgbClr val="898989"/>
              </a:solidFill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6"/>
          </p:nvPr>
        </p:nvSpPr>
        <p:spPr>
          <a:xfrm>
            <a:off x="830263" y="4767263"/>
            <a:ext cx="2736850" cy="274637"/>
          </a:xfrm>
        </p:spPr>
        <p:txBody>
          <a:bodyPr/>
          <a:lstStyle/>
          <a:p>
            <a:pPr>
              <a:defRPr/>
            </a:pPr>
            <a:r>
              <a:rPr lang="nl-NL" dirty="0"/>
              <a:t>Techniek, Talent &amp; Energie</a:t>
            </a:r>
          </a:p>
        </p:txBody>
      </p:sp>
      <p:pic>
        <p:nvPicPr>
          <p:cNvPr id="8" name="brug 1.m4v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813" y="366713"/>
            <a:ext cx="3265487" cy="1858962"/>
          </a:xfrm>
          <a:prstGeom prst="rect">
            <a:avLst/>
          </a:prstGeom>
          <a:ln w="34925">
            <a:solidFill>
              <a:schemeClr val="accent2"/>
            </a:solidFill>
          </a:ln>
          <a:effectLst>
            <a:outerShdw blurRad="358775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7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70175"/>
            <a:ext cx="2724150" cy="1919288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5194300" y="2438400"/>
            <a:ext cx="1266825" cy="338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Energie thuis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029450" y="2747963"/>
            <a:ext cx="1466850" cy="338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Fotospeurtocht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2143125" y="465138"/>
            <a:ext cx="1042988" cy="339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Zunnespel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476375" y="1514475"/>
            <a:ext cx="654050" cy="338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Bingo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3100388" y="1817688"/>
            <a:ext cx="1346200" cy="339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Energiewinkel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801688" y="862013"/>
            <a:ext cx="536575" cy="338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Film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3567113" y="2559050"/>
            <a:ext cx="1350962" cy="338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Experimenten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2819400" y="1116013"/>
            <a:ext cx="1617663" cy="338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Bouwopdrachten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1049338" y="2136775"/>
            <a:ext cx="1374775" cy="339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Strip (historie)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3698875" y="3821113"/>
            <a:ext cx="1476375" cy="338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Computergame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6300192" y="4037013"/>
            <a:ext cx="2151658" cy="338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Ecologische voetafdruk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5003800" y="3273425"/>
            <a:ext cx="2538413" cy="338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Simulatiespel bloedsomloop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 bwMode="auto">
          <a:xfrm>
            <a:off x="684213" y="-165100"/>
            <a:ext cx="7786687" cy="48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nl-NL" altLang="nl-NL" sz="2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Techniek, Talent &amp; Energie</a:t>
            </a:r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746125" y="520700"/>
            <a:ext cx="7858125" cy="40687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nl-NL" altLang="nl-NL" dirty="0"/>
              <a:t>Groep 1 t/m 8 </a:t>
            </a:r>
          </a:p>
          <a:p>
            <a:pPr>
              <a:defRPr/>
            </a:pPr>
            <a:r>
              <a:rPr lang="nl-NL" altLang="nl-NL" dirty="0"/>
              <a:t>Wetenschap &amp; Techniek</a:t>
            </a:r>
          </a:p>
          <a:p>
            <a:pPr>
              <a:defRPr/>
            </a:pPr>
            <a:r>
              <a:rPr lang="nl-NL" altLang="nl-NL" dirty="0"/>
              <a:t>Onderzoekend &amp; Ontwerpend leren</a:t>
            </a:r>
          </a:p>
          <a:p>
            <a:pPr>
              <a:defRPr/>
            </a:pPr>
            <a:r>
              <a:rPr lang="nl-NL" altLang="nl-NL" dirty="0"/>
              <a:t>Talentontwikkeling (kinderen, leerkrachten)</a:t>
            </a:r>
          </a:p>
          <a:p>
            <a:pPr>
              <a:defRPr/>
            </a:pPr>
            <a:r>
              <a:rPr lang="nl-NL" altLang="nl-NL" dirty="0"/>
              <a:t>Nederlandse energiesysteem</a:t>
            </a:r>
          </a:p>
          <a:p>
            <a:pPr>
              <a:defRPr/>
            </a:pPr>
            <a:r>
              <a:rPr lang="nl-NL" altLang="nl-NL" dirty="0"/>
              <a:t>Energietransitie (ETM)</a:t>
            </a:r>
          </a:p>
          <a:p>
            <a:pPr marL="0" indent="0">
              <a:buFont typeface="Arial"/>
              <a:buNone/>
              <a:defRPr/>
            </a:pPr>
            <a:endParaRPr lang="nl-NL" altLang="nl-NL" dirty="0"/>
          </a:p>
          <a:p>
            <a:pPr marL="0" indent="0">
              <a:buFont typeface="Arial"/>
              <a:buNone/>
              <a:defRPr/>
            </a:pPr>
            <a:r>
              <a:rPr lang="nl-NL" altLang="nl-NL" dirty="0"/>
              <a:t>						</a:t>
            </a:r>
          </a:p>
          <a:p>
            <a:pPr marL="0" indent="0">
              <a:buFont typeface="Arial"/>
              <a:buNone/>
              <a:defRPr/>
            </a:pPr>
            <a:r>
              <a:rPr lang="nl-NL" altLang="nl-NL" dirty="0"/>
              <a:t>						        Energie als spannend, tastbaar</a:t>
            </a:r>
          </a:p>
          <a:p>
            <a:pPr marL="0" indent="0">
              <a:buFont typeface="Arial"/>
              <a:buNone/>
              <a:defRPr/>
            </a:pPr>
            <a:r>
              <a:rPr lang="nl-NL" altLang="nl-NL" dirty="0"/>
              <a:t>                                                   en levendig onderwerp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nl-NL" altLang="nl-NL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268" name="Tijdelijke aanduiding voor dianumm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132BBA-5A31-44F4-960D-8D839DAA6F18}" type="slidenum">
              <a:rPr lang="nl-NL" altLang="nl-NL" sz="1000" baseline="0" smtClean="0">
                <a:solidFill>
                  <a:srgbClr val="898989"/>
                </a:solidFill>
              </a:rPr>
              <a:pPr/>
              <a:t>2</a:t>
            </a:fld>
            <a:endParaRPr lang="nl-NL" altLang="nl-NL" sz="1000" baseline="0">
              <a:solidFill>
                <a:srgbClr val="898989"/>
              </a:solidFill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6"/>
          </p:nvPr>
        </p:nvSpPr>
        <p:spPr>
          <a:xfrm>
            <a:off x="830263" y="4767263"/>
            <a:ext cx="2736850" cy="274637"/>
          </a:xfrm>
        </p:spPr>
        <p:txBody>
          <a:bodyPr/>
          <a:lstStyle/>
          <a:p>
            <a:pPr>
              <a:defRPr/>
            </a:pPr>
            <a:r>
              <a:rPr lang="nl-NL" dirty="0"/>
              <a:t>Techniek, Talent &amp; Energie</a:t>
            </a:r>
          </a:p>
        </p:txBody>
      </p:sp>
      <p:pic>
        <p:nvPicPr>
          <p:cNvPr id="11270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2747963"/>
            <a:ext cx="2652712" cy="1841500"/>
          </a:xfrm>
          <a:prstGeom prst="rect">
            <a:avLst/>
          </a:prstGeom>
          <a:noFill/>
          <a:ln w="349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4" descr="http://www.levendleren.nl/cms/upload/images/suz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411510"/>
            <a:ext cx="1839370" cy="2265761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 bwMode="auto">
          <a:xfrm>
            <a:off x="684213" y="-165100"/>
            <a:ext cx="7786687" cy="48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nl-NL" altLang="nl-NL"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Techniek, Talent &amp; Energie</a:t>
            </a:r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746125" y="520700"/>
            <a:ext cx="7858125" cy="43222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indent="0">
              <a:buFont typeface="Arial"/>
              <a:buNone/>
              <a:defRPr/>
            </a:pPr>
            <a:r>
              <a:rPr lang="nl-NL" altLang="nl-NL" sz="5500" b="1" u="sng" dirty="0"/>
              <a:t>Onderdelen</a:t>
            </a:r>
          </a:p>
          <a:p>
            <a:pPr marL="0" indent="0">
              <a:buNone/>
              <a:defRPr/>
            </a:pPr>
            <a:r>
              <a:rPr lang="nl-NL" altLang="nl-NL" sz="5500" dirty="0"/>
              <a:t>Kennis</a:t>
            </a:r>
          </a:p>
          <a:p>
            <a:pPr marL="0" indent="0">
              <a:buNone/>
              <a:defRPr/>
            </a:pPr>
            <a:r>
              <a:rPr lang="nl-NL" altLang="nl-NL" sz="5500" dirty="0"/>
              <a:t>Onderzoek</a:t>
            </a:r>
          </a:p>
          <a:p>
            <a:pPr marL="0" indent="0">
              <a:buNone/>
              <a:defRPr/>
            </a:pPr>
            <a:r>
              <a:rPr lang="nl-NL" altLang="nl-NL" sz="5500" dirty="0"/>
              <a:t>Bouw-ontwerp</a:t>
            </a:r>
          </a:p>
          <a:p>
            <a:pPr marL="0" indent="0">
              <a:buNone/>
              <a:defRPr/>
            </a:pPr>
            <a:r>
              <a:rPr lang="nl-NL" altLang="nl-NL" sz="5500" dirty="0"/>
              <a:t>Spel</a:t>
            </a:r>
          </a:p>
          <a:p>
            <a:pPr>
              <a:defRPr/>
            </a:pPr>
            <a:endParaRPr lang="nl-NL" altLang="nl-NL" sz="3800" dirty="0"/>
          </a:p>
          <a:p>
            <a:pPr marL="0" indent="0">
              <a:buFont typeface="Arial"/>
              <a:buNone/>
              <a:defRPr/>
            </a:pPr>
            <a:endParaRPr lang="nl-NL" altLang="nl-NL" sz="3800" b="1" u="sng" dirty="0"/>
          </a:p>
          <a:p>
            <a:pPr marL="0" indent="0">
              <a:buFont typeface="Arial"/>
              <a:buNone/>
              <a:defRPr/>
            </a:pPr>
            <a:r>
              <a:rPr lang="nl-NL" altLang="nl-NL" sz="5500" b="1" u="sng" dirty="0"/>
              <a:t>Integratie</a:t>
            </a:r>
            <a:endParaRPr lang="nl-NL" altLang="nl-NL" sz="5500" dirty="0"/>
          </a:p>
          <a:p>
            <a:pPr>
              <a:defRPr/>
            </a:pPr>
            <a:r>
              <a:rPr lang="nl-NL" altLang="nl-NL" sz="5500" dirty="0"/>
              <a:t>Taal</a:t>
            </a:r>
          </a:p>
          <a:p>
            <a:pPr>
              <a:defRPr/>
            </a:pPr>
            <a:r>
              <a:rPr lang="nl-NL" altLang="nl-NL" sz="5500" dirty="0"/>
              <a:t>Muziek</a:t>
            </a:r>
          </a:p>
          <a:p>
            <a:pPr>
              <a:defRPr/>
            </a:pPr>
            <a:r>
              <a:rPr lang="nl-NL" altLang="nl-NL" sz="5500" dirty="0"/>
              <a:t>Rekenen</a:t>
            </a:r>
          </a:p>
          <a:p>
            <a:pPr>
              <a:defRPr/>
            </a:pPr>
            <a:r>
              <a:rPr lang="nl-NL" altLang="nl-NL" sz="5500" dirty="0"/>
              <a:t>Geschiedenis</a:t>
            </a:r>
          </a:p>
          <a:p>
            <a:pPr>
              <a:defRPr/>
            </a:pPr>
            <a:r>
              <a:rPr lang="nl-NL" altLang="nl-NL" sz="5500" dirty="0"/>
              <a:t>Aardrijkskunde</a:t>
            </a:r>
          </a:p>
          <a:p>
            <a:pPr>
              <a:defRPr/>
            </a:pPr>
            <a:r>
              <a:rPr lang="nl-NL" altLang="nl-NL" sz="5500" dirty="0"/>
              <a:t>Biologie</a:t>
            </a:r>
          </a:p>
          <a:p>
            <a:pPr>
              <a:defRPr/>
            </a:pPr>
            <a:r>
              <a:rPr lang="nl-NL" altLang="nl-NL" sz="5500" dirty="0"/>
              <a:t>Bewegen…</a:t>
            </a:r>
          </a:p>
          <a:p>
            <a:pPr marL="0" indent="0">
              <a:buFont typeface="Arial"/>
              <a:buNone/>
              <a:defRPr/>
            </a:pPr>
            <a:endParaRPr lang="nl-NL" altLang="nl-NL" dirty="0"/>
          </a:p>
          <a:p>
            <a:pPr marL="0" indent="0">
              <a:buFont typeface="Arial"/>
              <a:buNone/>
              <a:defRPr/>
            </a:pPr>
            <a:r>
              <a:rPr lang="nl-NL" altLang="nl-NL" dirty="0"/>
              <a:t>						</a:t>
            </a:r>
          </a:p>
          <a:p>
            <a:pPr marL="0" indent="0">
              <a:buFont typeface="Arial"/>
              <a:buNone/>
              <a:defRPr/>
            </a:pPr>
            <a:r>
              <a:rPr lang="nl-NL" altLang="nl-NL" dirty="0"/>
              <a:t>						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nl-NL" altLang="nl-NL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1508" name="Tijdelijke aanduiding voor dianumm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1A83772-F7AB-4C3C-A4FF-0191C0EE0DAD}" type="slidenum">
              <a:rPr lang="nl-NL" altLang="nl-NL" sz="1000" baseline="0" smtClean="0">
                <a:solidFill>
                  <a:srgbClr val="898989"/>
                </a:solidFill>
              </a:rPr>
              <a:pPr/>
              <a:t>20</a:t>
            </a:fld>
            <a:endParaRPr lang="nl-NL" altLang="nl-NL" sz="1000" baseline="0">
              <a:solidFill>
                <a:srgbClr val="898989"/>
              </a:solidFill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6"/>
          </p:nvPr>
        </p:nvSpPr>
        <p:spPr>
          <a:xfrm>
            <a:off x="830263" y="4767263"/>
            <a:ext cx="2736850" cy="274637"/>
          </a:xfrm>
        </p:spPr>
        <p:txBody>
          <a:bodyPr/>
          <a:lstStyle/>
          <a:p>
            <a:pPr>
              <a:defRPr/>
            </a:pPr>
            <a:r>
              <a:rPr lang="nl-NL" dirty="0"/>
              <a:t>Techniek, Talent &amp; Energie</a:t>
            </a:r>
          </a:p>
        </p:txBody>
      </p:sp>
      <p:pic>
        <p:nvPicPr>
          <p:cNvPr id="21510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0000"/>
            <a:ext cx="4330949" cy="45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 bwMode="auto">
          <a:xfrm>
            <a:off x="684213" y="-165100"/>
            <a:ext cx="7786687" cy="48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nl-NL" altLang="nl-NL"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Techniek, Talent &amp; Energie</a:t>
            </a:r>
          </a:p>
        </p:txBody>
      </p:sp>
      <p:sp>
        <p:nvSpPr>
          <p:cNvPr id="22531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746125" y="520700"/>
            <a:ext cx="8289925" cy="4068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altLang="nl-NL" b="1" u="sng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Kennis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altLang="nl-NL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Voorleesboeken – Energie in je lijf – Bingo – Energiemarkt – Wereldontbijt…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altLang="nl-NL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altLang="nl-NL" b="1" u="sng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Onderzoek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altLang="nl-NL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Wind vangen – Speuropdracht – Parallel- en serieschakeling – Luchtdruk…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altLang="nl-NL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altLang="nl-NL" b="1" u="sng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Bouw/ontwerp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altLang="nl-NL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Zonneboot en zonnewijzer – Deuralarm – Actie/Reactiebaan – Windmolen…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altLang="nl-NL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altLang="nl-NL" b="1" u="sng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Spel</a:t>
            </a:r>
            <a:br>
              <a:rPr lang="nl-NL" altLang="nl-NL" b="1" u="sng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nl-NL" altLang="nl-NL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Zunnespel – Volta – Energiebaas – Ren Je Rot – Dierenkwartet…</a:t>
            </a:r>
            <a:endParaRPr lang="nl-NL" altLang="nl-NL" b="1" u="sng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2532" name="Tijdelijke aanduiding voor dianumm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F3A7B8-C9A5-4FAF-95D2-603666C76751}" type="slidenum">
              <a:rPr lang="nl-NL" altLang="nl-NL" sz="1000" baseline="0" smtClean="0">
                <a:solidFill>
                  <a:srgbClr val="898989"/>
                </a:solidFill>
              </a:rPr>
              <a:pPr/>
              <a:t>21</a:t>
            </a:fld>
            <a:endParaRPr lang="nl-NL" altLang="nl-NL" sz="1000" baseline="0">
              <a:solidFill>
                <a:srgbClr val="898989"/>
              </a:solidFill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6"/>
          </p:nvPr>
        </p:nvSpPr>
        <p:spPr>
          <a:xfrm>
            <a:off x="830263" y="4767263"/>
            <a:ext cx="2736850" cy="274637"/>
          </a:xfrm>
        </p:spPr>
        <p:txBody>
          <a:bodyPr/>
          <a:lstStyle/>
          <a:p>
            <a:pPr>
              <a:defRPr/>
            </a:pPr>
            <a:r>
              <a:rPr lang="nl-NL" dirty="0"/>
              <a:t>Techniek, Talent &amp; Energie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 bwMode="auto">
          <a:xfrm>
            <a:off x="684213" y="-165100"/>
            <a:ext cx="7786687" cy="48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nl-NL" altLang="nl-NL"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Scholing</a:t>
            </a:r>
          </a:p>
        </p:txBody>
      </p:sp>
      <p:sp>
        <p:nvSpPr>
          <p:cNvPr id="23555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684213" y="484187"/>
            <a:ext cx="8064251" cy="428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Startbijeenkomst op eigen school voor gehele team</a:t>
            </a:r>
          </a:p>
          <a:p>
            <a:pPr>
              <a:buFontTx/>
              <a:buChar char="-"/>
            </a:pPr>
            <a:endParaRPr lang="nl-NL" altLang="nl-NL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Afhankelijk van ervaring en wensen: aanvullende training (didactiek en inhoud en TalentenKracht E-coaching) </a:t>
            </a:r>
          </a:p>
          <a:p>
            <a:pPr>
              <a:buFontTx/>
              <a:buChar char="-"/>
            </a:pPr>
            <a:endParaRPr lang="nl-NL" altLang="nl-NL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Achtergrondinformatie in de lesmappen en op de website</a:t>
            </a:r>
          </a:p>
          <a:p>
            <a:pPr>
              <a:buFontTx/>
              <a:buChar char="-"/>
            </a:pPr>
            <a:endParaRPr lang="nl-NL" altLang="nl-NL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Veel gestelde vragen/antwoorden op website</a:t>
            </a:r>
          </a:p>
          <a:p>
            <a:pPr>
              <a:buFontTx/>
              <a:buChar char="-"/>
            </a:pPr>
            <a:endParaRPr lang="nl-NL" altLang="nl-NL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Inhoudelijke helpdesk</a:t>
            </a:r>
          </a:p>
          <a:p>
            <a:pPr marL="0" indent="0">
              <a:buNone/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</a:p>
          <a:p>
            <a:pPr>
              <a:buFontTx/>
              <a:buChar char="-"/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Medio schooljaar 2017/2018 voorbeeldlessen op website</a:t>
            </a:r>
            <a:r>
              <a:rPr lang="nl-NL" altLang="nl-NL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		</a:t>
            </a:r>
          </a:p>
        </p:txBody>
      </p:sp>
      <p:sp>
        <p:nvSpPr>
          <p:cNvPr id="23556" name="Tijdelijke aanduiding voor dianumm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DC0FA26-BBCD-4707-B265-0F6B4A7F75AE}" type="slidenum">
              <a:rPr lang="nl-NL" altLang="nl-NL" sz="1000" baseline="0" smtClean="0">
                <a:solidFill>
                  <a:srgbClr val="898989"/>
                </a:solidFill>
              </a:rPr>
              <a:pPr/>
              <a:t>22</a:t>
            </a:fld>
            <a:endParaRPr lang="nl-NL" altLang="nl-NL" sz="1000" baseline="0">
              <a:solidFill>
                <a:srgbClr val="898989"/>
              </a:solidFill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6"/>
          </p:nvPr>
        </p:nvSpPr>
        <p:spPr>
          <a:xfrm>
            <a:off x="830263" y="4767263"/>
            <a:ext cx="2736850" cy="274637"/>
          </a:xfrm>
        </p:spPr>
        <p:txBody>
          <a:bodyPr/>
          <a:lstStyle/>
          <a:p>
            <a:pPr>
              <a:defRPr/>
            </a:pPr>
            <a:r>
              <a:rPr lang="nl-NL" dirty="0"/>
              <a:t>Techniek, Talent &amp; Energie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 bwMode="auto">
          <a:xfrm>
            <a:off x="684213" y="-165100"/>
            <a:ext cx="7786687" cy="48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nl-NL" altLang="nl-NL" sz="2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Techniek, Talent &amp; Energie</a:t>
            </a:r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766763" y="522288"/>
            <a:ext cx="7858125" cy="40687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nl-NL" altLang="nl-NL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nl-NL" altLang="nl-NL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nl-NL" altLang="nl-NL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nl-NL" altLang="nl-NL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nl-NL" altLang="nl-NL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nl-NL" altLang="nl-NL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nl-NL" altLang="nl-NL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  <a:defRPr/>
            </a:pPr>
            <a:endParaRPr lang="nl-NL" altLang="nl-NL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  <a:defRPr/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Groep 1 t/m 4 = 4 lessen per jaar</a:t>
            </a:r>
          </a:p>
          <a:p>
            <a:pPr marL="0" indent="0">
              <a:buFont typeface="Arial"/>
              <a:buNone/>
              <a:defRPr/>
            </a:pPr>
            <a:r>
              <a:rPr lang="nl-NL" altLang="nl-NL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Groep 5 t/m 8 = 10 lessen per jaar</a:t>
            </a:r>
          </a:p>
          <a:p>
            <a:pPr marL="0" indent="0">
              <a:buFont typeface="Arial"/>
              <a:buNone/>
              <a:defRPr/>
            </a:pPr>
            <a:endParaRPr lang="nl-NL" altLang="nl-NL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80" name="Tijdelijke aanduiding voor dianumm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E02EFB6-BE5F-4489-8F18-9B4AB82C6829}" type="slidenum">
              <a:rPr lang="nl-NL" altLang="nl-NL" sz="1000" baseline="0" smtClean="0">
                <a:solidFill>
                  <a:srgbClr val="898989"/>
                </a:solidFill>
              </a:rPr>
              <a:pPr/>
              <a:t>23</a:t>
            </a:fld>
            <a:endParaRPr lang="nl-NL" altLang="nl-NL" sz="1000" baseline="0">
              <a:solidFill>
                <a:srgbClr val="898989"/>
              </a:solidFill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6"/>
          </p:nvPr>
        </p:nvSpPr>
        <p:spPr>
          <a:xfrm>
            <a:off x="830263" y="4767263"/>
            <a:ext cx="2736850" cy="274637"/>
          </a:xfrm>
        </p:spPr>
        <p:txBody>
          <a:bodyPr/>
          <a:lstStyle/>
          <a:p>
            <a:pPr>
              <a:defRPr/>
            </a:pPr>
            <a:r>
              <a:rPr lang="nl-NL" dirty="0"/>
              <a:t>Techniek, Talent &amp; Energie</a:t>
            </a:r>
          </a:p>
        </p:txBody>
      </p:sp>
      <p:pic>
        <p:nvPicPr>
          <p:cNvPr id="24582" name="Picture 2" descr="G:\s.spea.v.pep\01 Projecten\Talent &amp; Energie\Presentaties\foto leskar 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4" y="555624"/>
            <a:ext cx="3681860" cy="2441686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71918"/>
            <a:ext cx="3743681" cy="2430463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584" name="Tekstvak 10"/>
          <p:cNvSpPr txBox="1">
            <a:spLocks noChangeArrowheads="1"/>
          </p:cNvSpPr>
          <p:nvPr/>
        </p:nvSpPr>
        <p:spPr bwMode="auto">
          <a:xfrm>
            <a:off x="5652120" y="3479801"/>
            <a:ext cx="4359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7200" dirty="0"/>
              <a:t>+</a:t>
            </a:r>
          </a:p>
        </p:txBody>
      </p:sp>
      <p:pic>
        <p:nvPicPr>
          <p:cNvPr id="24585" name="Picture 4" descr="huisj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187700"/>
            <a:ext cx="114776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1835150" y="1330325"/>
            <a:ext cx="5616575" cy="167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nl-NL" altLang="nl-NL" sz="1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Geïnteresseerd? </a:t>
            </a:r>
            <a:r>
              <a:rPr lang="nl-NL" altLang="nl-NL" sz="1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2"/>
              </a:rPr>
              <a:t>www.hanze.nl/techniektalentenergie</a:t>
            </a:r>
            <a:endParaRPr lang="nl-NL" altLang="nl-NL" sz="16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/>
            <a:r>
              <a:rPr lang="nl-NL" altLang="nl-NL" sz="1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Of neem contact op met projectcoördinator Lisette Schrage </a:t>
            </a:r>
          </a:p>
          <a:p>
            <a:pPr algn="ctr"/>
            <a:r>
              <a:rPr lang="nl-NL" altLang="nl-NL" sz="1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3"/>
              </a:rPr>
              <a:t>l.schrage@pl.hanze.nl</a:t>
            </a:r>
            <a:endParaRPr lang="nl-NL" altLang="nl-NL" sz="16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6627" name="Afbeelding 2" descr="strip-deel-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50799"/>
            <a:ext cx="3982372" cy="2016895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nl-NL" dirty="0"/>
          </a:p>
        </p:txBody>
      </p:sp>
      <p:sp>
        <p:nvSpPr>
          <p:cNvPr id="5123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nl-NL" dirty="0"/>
          </a:p>
        </p:txBody>
      </p:sp>
      <p:sp>
        <p:nvSpPr>
          <p:cNvPr id="5124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nl-NL"/>
              <a:t>Pedagogische Academie</a:t>
            </a:r>
          </a:p>
        </p:txBody>
      </p:sp>
      <p:sp>
        <p:nvSpPr>
          <p:cNvPr id="5125" name="Rectangle 1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899592" y="-92546"/>
            <a:ext cx="7101408" cy="4778846"/>
          </a:xfr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nl-NL" sz="2000" b="1" dirty="0">
                <a:solidFill>
                  <a:schemeClr val="bg1"/>
                </a:solidFill>
              </a:rPr>
              <a:t>Waar of niet waar?</a:t>
            </a:r>
          </a:p>
          <a:p>
            <a:pPr>
              <a:buNone/>
            </a:pPr>
            <a:endParaRPr lang="nl-NL" sz="2400" b="1" dirty="0"/>
          </a:p>
          <a:p>
            <a:pPr>
              <a:buNone/>
            </a:pPr>
            <a:r>
              <a:rPr lang="nl-NL" sz="2400" dirty="0"/>
              <a:t>Schrijf de letters van het </a:t>
            </a:r>
            <a:r>
              <a:rPr lang="nl-NL" sz="2400" b="1" dirty="0"/>
              <a:t>goede</a:t>
            </a:r>
            <a:r>
              <a:rPr lang="nl-NL" sz="2400" dirty="0"/>
              <a:t> antwoorden op</a:t>
            </a:r>
          </a:p>
          <a:p>
            <a:pPr>
              <a:buNone/>
            </a:pPr>
            <a:endParaRPr lang="nl-NL" sz="2400" i="1" dirty="0"/>
          </a:p>
          <a:p>
            <a:pPr>
              <a:buNone/>
            </a:pPr>
            <a:r>
              <a:rPr lang="nl-NL" sz="2400" i="1" dirty="0"/>
              <a:t>1 Stroom bestaat uit kleine deeltjes.</a:t>
            </a:r>
          </a:p>
          <a:p>
            <a:pPr>
              <a:buNone/>
            </a:pPr>
            <a:r>
              <a:rPr lang="nl-NL" sz="2400" i="1" dirty="0"/>
              <a:t>	JA= R		NEE=B</a:t>
            </a:r>
          </a:p>
          <a:p>
            <a:pPr>
              <a:buNone/>
            </a:pPr>
            <a:endParaRPr lang="nl-NL" sz="2400" dirty="0"/>
          </a:p>
          <a:p>
            <a:pPr>
              <a:buNone/>
            </a:pPr>
            <a:r>
              <a:rPr lang="nl-NL" sz="2400" i="1" dirty="0"/>
              <a:t>2 Door je huis te isoleren bespaar je energie.</a:t>
            </a:r>
          </a:p>
          <a:p>
            <a:pPr>
              <a:buNone/>
            </a:pPr>
            <a:r>
              <a:rPr lang="nl-NL" i="1" dirty="0"/>
              <a:t>	</a:t>
            </a:r>
            <a:r>
              <a:rPr lang="nl-NL" sz="2400" i="1" dirty="0"/>
              <a:t>JA= G		NEE=A</a:t>
            </a:r>
          </a:p>
          <a:p>
            <a:endParaRPr lang="nl-NL" dirty="0"/>
          </a:p>
        </p:txBody>
      </p:sp>
      <p:sp>
        <p:nvSpPr>
          <p:cNvPr id="5126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1943100" y="308372"/>
            <a:ext cx="5657850" cy="433388"/>
          </a:xfr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nl-NL" sz="2400" b="1" dirty="0">
                <a:solidFill>
                  <a:schemeClr val="bg1"/>
                </a:solidFill>
              </a:rPr>
              <a:t>Kernbegrip</a:t>
            </a:r>
          </a:p>
        </p:txBody>
      </p:sp>
    </p:spTree>
    <p:extLst>
      <p:ext uri="{BB962C8B-B14F-4D97-AF65-F5344CB8AC3E}">
        <p14:creationId xmlns:p14="http://schemas.microsoft.com/office/powerpoint/2010/main" val="13746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699542"/>
            <a:ext cx="6659066" cy="4140460"/>
          </a:xfrm>
        </p:spPr>
        <p:txBody>
          <a:bodyPr/>
          <a:lstStyle/>
          <a:p>
            <a:pPr algn="l"/>
            <a:r>
              <a:rPr lang="nl-NL" sz="2400" i="1" dirty="0"/>
              <a:t>3 	Brandstof is een stof waar energie in    	opgeslagen zit.</a:t>
            </a:r>
            <a:br>
              <a:rPr lang="nl-NL" sz="2400" i="1" dirty="0"/>
            </a:br>
            <a:r>
              <a:rPr lang="nl-NL" sz="2400" i="1" dirty="0"/>
              <a:t>	JA= E			NEE=O</a:t>
            </a:r>
            <a:br>
              <a:rPr lang="nl-NL" sz="2400" dirty="0"/>
            </a:br>
            <a:br>
              <a:rPr lang="nl-NL" sz="2400" dirty="0"/>
            </a:br>
            <a:r>
              <a:rPr lang="nl-NL" sz="2400" dirty="0"/>
              <a:t>4 	</a:t>
            </a:r>
            <a:r>
              <a:rPr lang="nl-NL" sz="2400" i="1" dirty="0"/>
              <a:t>Van gedroogde koeienpoep kun je </a:t>
            </a:r>
            <a:br>
              <a:rPr lang="nl-NL" sz="2400" i="1" dirty="0"/>
            </a:br>
            <a:r>
              <a:rPr lang="nl-NL" sz="2400" i="1" dirty="0"/>
              <a:t>	een vuurtje stoken.</a:t>
            </a:r>
            <a:br>
              <a:rPr lang="nl-NL" sz="2400" i="1" dirty="0"/>
            </a:br>
            <a:r>
              <a:rPr lang="nl-NL" sz="2400" i="1" dirty="0"/>
              <a:t>	JA= I			NEE= K</a:t>
            </a:r>
            <a:br>
              <a:rPr lang="nl-NL" sz="2400" i="1" dirty="0"/>
            </a:br>
            <a:br>
              <a:rPr lang="nl-NL" sz="2100" dirty="0"/>
            </a:br>
            <a:br>
              <a:rPr lang="nl-NL" sz="2100" i="1" dirty="0"/>
            </a:br>
            <a:br>
              <a:rPr lang="nl-NL" sz="2100" dirty="0"/>
            </a:br>
            <a:br>
              <a:rPr lang="nl-NL" sz="2100" dirty="0"/>
            </a:br>
            <a:endParaRPr lang="nl-NL" sz="21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41730" y="4353948"/>
            <a:ext cx="4800600" cy="37170"/>
          </a:xfrm>
        </p:spPr>
        <p:txBody>
          <a:bodyPr/>
          <a:lstStyle/>
          <a:p>
            <a:r>
              <a:rPr lang="nl-NL" sz="6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820229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B7A8F2A-ABBB-43C9-B819-34647E5D012F}" type="datetime1">
              <a:rPr lang="nl-NL" smtClean="0"/>
              <a:pPr/>
              <a:t>29-11-2017</a:t>
            </a:fld>
            <a:endParaRPr lang="nl-NL"/>
          </a:p>
        </p:txBody>
      </p:sp>
      <p:sp>
        <p:nvSpPr>
          <p:cNvPr id="6148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nl-NL"/>
              <a:t>Pedagogische Academie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55650" y="741760"/>
            <a:ext cx="6902450" cy="3944540"/>
          </a:xfr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AutoNum type="arabicPlain" startAt="5"/>
            </a:pPr>
            <a:r>
              <a:rPr lang="nl-NL" sz="2400" i="1" dirty="0"/>
              <a:t>Aan aardgas wordt een geur toegevoegd, omdat dat veiliger is</a:t>
            </a:r>
            <a:br>
              <a:rPr lang="nl-NL" sz="2400" i="1" dirty="0"/>
            </a:br>
            <a:r>
              <a:rPr lang="nl-NL" sz="2400" i="1" dirty="0"/>
              <a:t>	JA=N			NEE=P</a:t>
            </a:r>
          </a:p>
          <a:p>
            <a:pPr marL="0" indent="0">
              <a:buNone/>
            </a:pPr>
            <a:endParaRPr lang="nl-NL" sz="2400" i="1" dirty="0"/>
          </a:p>
          <a:p>
            <a:pPr marL="0" indent="0">
              <a:buNone/>
            </a:pPr>
            <a:r>
              <a:rPr lang="nl-NL" sz="2400" i="1" dirty="0"/>
              <a:t>6	De energie van 1 Marsreep is genoeg om    	een auto 400m te laten rijden.   </a:t>
            </a:r>
          </a:p>
          <a:p>
            <a:pPr marL="0" indent="0">
              <a:buNone/>
            </a:pPr>
            <a:r>
              <a:rPr lang="nl-NL" sz="2400" i="1" dirty="0"/>
              <a:t>	 	JA=E			NEE=O</a:t>
            </a:r>
          </a:p>
          <a:p>
            <a:endParaRPr lang="nl-NL" sz="4000" i="1" dirty="0"/>
          </a:p>
          <a:p>
            <a:pPr marL="514350" indent="-514350">
              <a:buAutoNum type="arabicPlain" startAt="5"/>
            </a:pPr>
            <a:endParaRPr lang="nl-NL" dirty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43100" y="308372"/>
            <a:ext cx="5657850" cy="433388"/>
          </a:xfr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nl-NL" sz="2400" b="1" dirty="0">
                <a:solidFill>
                  <a:schemeClr val="bg1"/>
                </a:solidFill>
              </a:rPr>
              <a:t>Kernbegrip</a:t>
            </a:r>
          </a:p>
        </p:txBody>
      </p:sp>
      <p:sp>
        <p:nvSpPr>
          <p:cNvPr id="7" name="Rechthoek 6"/>
          <p:cNvSpPr/>
          <p:nvPr/>
        </p:nvSpPr>
        <p:spPr>
          <a:xfrm>
            <a:off x="899592" y="555526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3000" i="1" dirty="0">
              <a:latin typeface="+mj-lt"/>
            </a:endParaRPr>
          </a:p>
          <a:p>
            <a:endParaRPr lang="nl-NL" sz="3000" i="1" dirty="0">
              <a:latin typeface="+mj-lt"/>
            </a:endParaRPr>
          </a:p>
          <a:p>
            <a:endParaRPr lang="nl-NL" sz="3000" i="1" dirty="0">
              <a:latin typeface="+mj-lt"/>
            </a:endParaRPr>
          </a:p>
          <a:p>
            <a:pPr algn="ctr"/>
            <a:r>
              <a:rPr lang="nl-NL" sz="3000" i="1" dirty="0">
                <a:latin typeface="+mj-lt"/>
              </a:rPr>
              <a:t>		  </a:t>
            </a:r>
          </a:p>
        </p:txBody>
      </p:sp>
    </p:spTree>
    <p:extLst>
      <p:ext uri="{BB962C8B-B14F-4D97-AF65-F5344CB8AC3E}">
        <p14:creationId xmlns:p14="http://schemas.microsoft.com/office/powerpoint/2010/main" val="1500139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B7A8F2A-ABBB-43C9-B819-34647E5D012F}" type="datetime1">
              <a:rPr lang="nl-NL" smtClean="0">
                <a:solidFill>
                  <a:srgbClr val="FFFFFF"/>
                </a:solidFill>
              </a:rPr>
              <a:pPr/>
              <a:t>29-11-2017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6148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nl-NL">
                <a:solidFill>
                  <a:srgbClr val="FFFFFF"/>
                </a:solidFill>
              </a:rPr>
              <a:t>Pedagogische Academie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943100" y="1383618"/>
            <a:ext cx="5715000" cy="3302682"/>
          </a:xfr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charset="0"/>
              <a:buChar char="•"/>
            </a:pPr>
            <a:endParaRPr lang="nl-NL" sz="1800" b="1" dirty="0"/>
          </a:p>
          <a:p>
            <a:pPr marL="285750" indent="-285750"/>
            <a:endParaRPr lang="nl-NL" sz="2100" dirty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43100" y="308372"/>
            <a:ext cx="5657850" cy="433388"/>
          </a:xfr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nl-NL" sz="2400" b="1" dirty="0">
                <a:solidFill>
                  <a:schemeClr val="bg1"/>
                </a:solidFill>
              </a:rPr>
              <a:t>Kernbegrip</a:t>
            </a:r>
          </a:p>
        </p:txBody>
      </p:sp>
      <p:sp>
        <p:nvSpPr>
          <p:cNvPr id="7" name="Rechthoek 6"/>
          <p:cNvSpPr/>
          <p:nvPr/>
        </p:nvSpPr>
        <p:spPr>
          <a:xfrm>
            <a:off x="755650" y="555527"/>
            <a:ext cx="6775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3000" i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3600" i="1" dirty="0">
                <a:solidFill>
                  <a:srgbClr val="000000"/>
                </a:solidFill>
                <a:cs typeface="Arial" panose="020B0604020202020204" pitchFamily="34" charset="0"/>
              </a:rPr>
              <a:t>7	De eerste batterij is uitgevonden door 	professor Volta.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3600" i="1" dirty="0">
                <a:solidFill>
                  <a:srgbClr val="000000"/>
                </a:solidFill>
                <a:cs typeface="Arial" panose="020B0604020202020204" pitchFamily="34" charset="0"/>
              </a:rPr>
              <a:t>	JA=E		NEE=K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3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3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3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700" i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700" i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800" i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800" i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800" i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800" i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800" i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800" i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800" i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800" i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800" i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800" i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8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nl-NL" sz="1800" dirty="0">
              <a:solidFill>
                <a:srgbClr val="00000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96" y="2211710"/>
            <a:ext cx="3126976" cy="2452530"/>
          </a:xfrm>
          <a:prstGeom prst="rect">
            <a:avLst/>
          </a:prstGeom>
          <a:ln w="53975">
            <a:solidFill>
              <a:schemeClr val="accent2">
                <a:alpha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01439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 bwMode="auto">
          <a:xfrm>
            <a:off x="684213" y="-165100"/>
            <a:ext cx="7786687" cy="48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nl-NL" altLang="nl-NL" sz="2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Ontwikkeld en getest</a:t>
            </a:r>
          </a:p>
        </p:txBody>
      </p:sp>
      <p:sp>
        <p:nvSpPr>
          <p:cNvPr id="12291" name="Tijdelijke aanduiding voor dianumm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6385318-AEDD-4DE0-A5F8-2C50987F2A63}" type="slidenum">
              <a:rPr lang="nl-NL" altLang="nl-NL" sz="1000" baseline="0" smtClean="0">
                <a:solidFill>
                  <a:srgbClr val="898989"/>
                </a:solidFill>
              </a:rPr>
              <a:pPr/>
              <a:t>7</a:t>
            </a:fld>
            <a:endParaRPr lang="nl-NL" altLang="nl-NL" sz="1000" baseline="0">
              <a:solidFill>
                <a:srgbClr val="898989"/>
              </a:solidFill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6"/>
          </p:nvPr>
        </p:nvSpPr>
        <p:spPr>
          <a:xfrm>
            <a:off x="830263" y="4767263"/>
            <a:ext cx="2736850" cy="274637"/>
          </a:xfrm>
        </p:spPr>
        <p:txBody>
          <a:bodyPr/>
          <a:lstStyle/>
          <a:p>
            <a:pPr>
              <a:defRPr/>
            </a:pPr>
            <a:r>
              <a:rPr lang="nl-NL" dirty="0"/>
              <a:t>Techniek, Talent &amp; Energie</a:t>
            </a: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180105"/>
              </p:ext>
            </p:extLst>
          </p:nvPr>
        </p:nvGraphicFramePr>
        <p:xfrm>
          <a:off x="746125" y="842963"/>
          <a:ext cx="7858126" cy="36734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29063">
                  <a:extLst>
                    <a:ext uri="{9D8B030D-6E8A-4147-A177-3AD203B41FA5}">
                      <a16:colId xmlns:a16="http://schemas.microsoft.com/office/drawing/2014/main" val="824130037"/>
                    </a:ext>
                  </a:extLst>
                </a:gridCol>
                <a:gridCol w="3929063">
                  <a:extLst>
                    <a:ext uri="{9D8B030D-6E8A-4147-A177-3AD203B41FA5}">
                      <a16:colId xmlns:a16="http://schemas.microsoft.com/office/drawing/2014/main" val="313997371"/>
                    </a:ext>
                  </a:extLst>
                </a:gridCol>
              </a:tblGrid>
              <a:tr h="370904">
                <a:tc>
                  <a:txBody>
                    <a:bodyPr/>
                    <a:lstStyle/>
                    <a:p>
                      <a:r>
                        <a:rPr lang="nl-NL" sz="1800" dirty="0"/>
                        <a:t>Ontwikkeld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Getest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2498748889"/>
                  </a:ext>
                </a:extLst>
              </a:tr>
              <a:tr h="640191">
                <a:tc>
                  <a:txBody>
                    <a:bodyPr/>
                    <a:lstStyle/>
                    <a:p>
                      <a:r>
                        <a:rPr lang="nl-NL" sz="1800" dirty="0"/>
                        <a:t>Bedrijfsleven</a:t>
                      </a:r>
                      <a:r>
                        <a:rPr lang="nl-NL" sz="1800" baseline="0" dirty="0"/>
                        <a:t> en Hanzehogeschool Groningen</a:t>
                      </a:r>
                      <a:endParaRPr lang="nl-NL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Door 22 basisscholen in Assen en Groningen 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3301944190"/>
                  </a:ext>
                </a:extLst>
              </a:tr>
              <a:tr h="640191">
                <a:tc>
                  <a:txBody>
                    <a:bodyPr/>
                    <a:lstStyle/>
                    <a:p>
                      <a:r>
                        <a:rPr lang="nl-NL" sz="1800" dirty="0"/>
                        <a:t>Leraren</a:t>
                      </a:r>
                      <a:r>
                        <a:rPr lang="nl-NL" sz="1800" baseline="0" dirty="0"/>
                        <a:t> PO, VO en HBO en inhoudelijk experts</a:t>
                      </a:r>
                      <a:endParaRPr lang="nl-NL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Door 3.778</a:t>
                      </a:r>
                      <a:r>
                        <a:rPr lang="nl-NL" sz="1800" baseline="0" dirty="0"/>
                        <a:t> leerlingen</a:t>
                      </a:r>
                      <a:endParaRPr lang="nl-NL" sz="1800" dirty="0"/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343046538"/>
                  </a:ext>
                </a:extLst>
              </a:tr>
              <a:tr h="640191">
                <a:tc>
                  <a:txBody>
                    <a:bodyPr/>
                    <a:lstStyle/>
                    <a:p>
                      <a:r>
                        <a:rPr lang="nl-NL" sz="1800" dirty="0"/>
                        <a:t>Vier basisscholen in Zuidlaren, Noordenveld en Groningen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Door 96 groepen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2610334655"/>
                  </a:ext>
                </a:extLst>
              </a:tr>
              <a:tr h="370904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Door 144 leerkrachten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2585193109"/>
                  </a:ext>
                </a:extLst>
              </a:tr>
              <a:tr h="640191"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Met ondersteuning van Regio Groningen Assen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390856263"/>
                  </a:ext>
                </a:extLst>
              </a:tr>
              <a:tr h="370904"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100 – 190 - landelijk …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72672415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 bwMode="auto">
          <a:xfrm>
            <a:off x="684213" y="-165100"/>
            <a:ext cx="7786687" cy="48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nl-NL" altLang="nl-NL"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Energie in 2030???</a:t>
            </a:r>
          </a:p>
        </p:txBody>
      </p:sp>
      <p:sp>
        <p:nvSpPr>
          <p:cNvPr id="13315" name="Tijdelijke aanduiding voor dianumm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6859859-13A1-440F-9B5F-7B3ED44B11F9}" type="slidenum">
              <a:rPr lang="nl-NL" altLang="nl-NL" sz="1000" baseline="0" smtClean="0">
                <a:solidFill>
                  <a:srgbClr val="898989"/>
                </a:solidFill>
              </a:rPr>
              <a:pPr/>
              <a:t>8</a:t>
            </a:fld>
            <a:endParaRPr lang="nl-NL" altLang="nl-NL" sz="1000" baseline="0">
              <a:solidFill>
                <a:srgbClr val="898989"/>
              </a:solidFill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6"/>
          </p:nvPr>
        </p:nvSpPr>
        <p:spPr>
          <a:xfrm>
            <a:off x="830263" y="4767263"/>
            <a:ext cx="2736850" cy="274637"/>
          </a:xfrm>
        </p:spPr>
        <p:txBody>
          <a:bodyPr/>
          <a:lstStyle/>
          <a:p>
            <a:pPr>
              <a:defRPr/>
            </a:pPr>
            <a:r>
              <a:rPr lang="nl-NL" dirty="0"/>
              <a:t>Techniek, Talent &amp; Energie</a:t>
            </a:r>
          </a:p>
        </p:txBody>
      </p:sp>
      <p:pic>
        <p:nvPicPr>
          <p:cNvPr id="13317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444500"/>
            <a:ext cx="6570662" cy="4068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27733"/>
            <a:ext cx="3015217" cy="225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2308225"/>
            <a:ext cx="4371975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 bwMode="auto">
          <a:xfrm>
            <a:off x="684213" y="-165100"/>
            <a:ext cx="7786687" cy="48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nl-NL" altLang="nl-NL" sz="2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Energietransitiemodel ETM</a:t>
            </a:r>
          </a:p>
        </p:txBody>
      </p:sp>
      <p:sp>
        <p:nvSpPr>
          <p:cNvPr id="14339" name="Tijdelijke aanduiding voor dianumm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05CF3B-F3DC-447D-8052-EAC93D289530}" type="slidenum">
              <a:rPr lang="nl-NL" altLang="nl-NL" sz="1000" baseline="0" smtClean="0">
                <a:solidFill>
                  <a:srgbClr val="898989"/>
                </a:solidFill>
              </a:rPr>
              <a:pPr/>
              <a:t>9</a:t>
            </a:fld>
            <a:endParaRPr lang="nl-NL" altLang="nl-NL" sz="1000" baseline="0">
              <a:solidFill>
                <a:srgbClr val="898989"/>
              </a:solidFill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6"/>
          </p:nvPr>
        </p:nvSpPr>
        <p:spPr>
          <a:xfrm>
            <a:off x="830263" y="4767263"/>
            <a:ext cx="2736850" cy="274637"/>
          </a:xfrm>
        </p:spPr>
        <p:txBody>
          <a:bodyPr/>
          <a:lstStyle/>
          <a:p>
            <a:pPr>
              <a:defRPr/>
            </a:pPr>
            <a:r>
              <a:rPr lang="nl-NL" dirty="0"/>
              <a:t>Techniek, Talent &amp; Energie</a:t>
            </a:r>
          </a:p>
        </p:txBody>
      </p:sp>
      <p:pic>
        <p:nvPicPr>
          <p:cNvPr id="14341" name="Picture 4" descr="http://www.energytransitionmodel.com/assets/pages/root/screen_light-5db3a9463e3252b675147f54895933cb.jp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394543"/>
            <a:ext cx="7558162" cy="4372719"/>
          </a:xfr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Hanzehogeschool Groningen 1">
      <a:dk1>
        <a:sysClr val="windowText" lastClr="000000"/>
      </a:dk1>
      <a:lt1>
        <a:sysClr val="window" lastClr="FFFFFF"/>
      </a:lt1>
      <a:dk2>
        <a:srgbClr val="7F7F7F"/>
      </a:dk2>
      <a:lt2>
        <a:srgbClr val="EE7F00"/>
      </a:lt2>
      <a:accent1>
        <a:srgbClr val="333333"/>
      </a:accent1>
      <a:accent2>
        <a:srgbClr val="EE7F00"/>
      </a:accent2>
      <a:accent3>
        <a:srgbClr val="7F7F7F"/>
      </a:accent3>
      <a:accent4>
        <a:srgbClr val="2C0D15"/>
      </a:accent4>
      <a:accent5>
        <a:srgbClr val="7F7F7F"/>
      </a:accent5>
      <a:accent6>
        <a:srgbClr val="EE7F00"/>
      </a:accent6>
      <a:hlink>
        <a:srgbClr val="EE7F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Aangepast ontwerp">
  <a:themeElements>
    <a:clrScheme name="Hanzehogeschool Groningen 1">
      <a:dk1>
        <a:sysClr val="windowText" lastClr="000000"/>
      </a:dk1>
      <a:lt1>
        <a:sysClr val="window" lastClr="FFFFFF"/>
      </a:lt1>
      <a:dk2>
        <a:srgbClr val="7F7F7F"/>
      </a:dk2>
      <a:lt2>
        <a:srgbClr val="EE7F00"/>
      </a:lt2>
      <a:accent1>
        <a:srgbClr val="333333"/>
      </a:accent1>
      <a:accent2>
        <a:srgbClr val="EE7F00"/>
      </a:accent2>
      <a:accent3>
        <a:srgbClr val="7F7F7F"/>
      </a:accent3>
      <a:accent4>
        <a:srgbClr val="2C0D15"/>
      </a:accent4>
      <a:accent5>
        <a:srgbClr val="7F7F7F"/>
      </a:accent5>
      <a:accent6>
        <a:srgbClr val="EE7F00"/>
      </a:accent6>
      <a:hlink>
        <a:srgbClr val="EE7F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angepast ontwerp">
  <a:themeElements>
    <a:clrScheme name="Hanzehogeschool Groningen 1">
      <a:dk1>
        <a:sysClr val="windowText" lastClr="000000"/>
      </a:dk1>
      <a:lt1>
        <a:sysClr val="window" lastClr="FFFFFF"/>
      </a:lt1>
      <a:dk2>
        <a:srgbClr val="7F7F7F"/>
      </a:dk2>
      <a:lt2>
        <a:srgbClr val="EE7F00"/>
      </a:lt2>
      <a:accent1>
        <a:srgbClr val="333333"/>
      </a:accent1>
      <a:accent2>
        <a:srgbClr val="EE7F00"/>
      </a:accent2>
      <a:accent3>
        <a:srgbClr val="7F7F7F"/>
      </a:accent3>
      <a:accent4>
        <a:srgbClr val="2C0D15"/>
      </a:accent4>
      <a:accent5>
        <a:srgbClr val="7F7F7F"/>
      </a:accent5>
      <a:accent6>
        <a:srgbClr val="EE7F00"/>
      </a:accent6>
      <a:hlink>
        <a:srgbClr val="EE7F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Aangepast ontwerp">
  <a:themeElements>
    <a:clrScheme name="Hanzehogeschool Groningen 1">
      <a:dk1>
        <a:sysClr val="windowText" lastClr="000000"/>
      </a:dk1>
      <a:lt1>
        <a:sysClr val="window" lastClr="FFFFFF"/>
      </a:lt1>
      <a:dk2>
        <a:srgbClr val="7F7F7F"/>
      </a:dk2>
      <a:lt2>
        <a:srgbClr val="EE7F00"/>
      </a:lt2>
      <a:accent1>
        <a:srgbClr val="333333"/>
      </a:accent1>
      <a:accent2>
        <a:srgbClr val="EE7F00"/>
      </a:accent2>
      <a:accent3>
        <a:srgbClr val="7F7F7F"/>
      </a:accent3>
      <a:accent4>
        <a:srgbClr val="2C0D15"/>
      </a:accent4>
      <a:accent5>
        <a:srgbClr val="7F7F7F"/>
      </a:accent5>
      <a:accent6>
        <a:srgbClr val="EE7F00"/>
      </a:accent6>
      <a:hlink>
        <a:srgbClr val="EE7F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3F1340F0B5754A9E220F8E5A201911" ma:contentTypeVersion="0" ma:contentTypeDescription="Een nieuw document maken." ma:contentTypeScope="" ma:versionID="841da5bcdc0bf73ac7fcce3d2485605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978a156f712f99d6452530788f7ffe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E9AE4FAF-6796-44C2-B9E3-E776AEDE5ADD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3951C38-B036-4EEA-A59C-2089932CFD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D19875D-F16E-42C5-A771-4D67E9FA7E6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F29BCAF-A1BD-417D-ABFC-2453713B051D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6497</TotalTime>
  <Words>684</Words>
  <Application>Microsoft Office PowerPoint</Application>
  <PresentationFormat>Diavoorstelling (16:9)</PresentationFormat>
  <Paragraphs>270</Paragraphs>
  <Slides>24</Slides>
  <Notes>15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5</vt:i4>
      </vt:variant>
      <vt:variant>
        <vt:lpstr>Diatitels</vt:lpstr>
      </vt:variant>
      <vt:variant>
        <vt:i4>24</vt:i4>
      </vt:variant>
    </vt:vector>
  </HeadingPairs>
  <TitlesOfParts>
    <vt:vector size="32" baseType="lpstr">
      <vt:lpstr>ＭＳ Ｐゴシック</vt:lpstr>
      <vt:lpstr>Arial</vt:lpstr>
      <vt:lpstr>Calibri</vt:lpstr>
      <vt:lpstr>Aangepast ontwerp</vt:lpstr>
      <vt:lpstr>2_Aangepast ontwerp</vt:lpstr>
      <vt:lpstr>1_Aangepast ontwerp</vt:lpstr>
      <vt:lpstr>4_Aangepast ontwerp</vt:lpstr>
      <vt:lpstr>3_Aangepast ontwerp</vt:lpstr>
      <vt:lpstr>Techniek, Talent &amp; Energie | TT&amp;E</vt:lpstr>
      <vt:lpstr>Techniek, Talent &amp; Energie</vt:lpstr>
      <vt:lpstr>Kernbegrip</vt:lpstr>
      <vt:lpstr>3  Brandstof is een stof waar energie in     opgeslagen zit.  JA= E   NEE=O  4  Van gedroogde koeienpoep kun je   een vuurtje stoken.  JA= I   NEE= K     </vt:lpstr>
      <vt:lpstr>Kernbegrip</vt:lpstr>
      <vt:lpstr>Kernbegrip</vt:lpstr>
      <vt:lpstr>Ontwikkeld en getest</vt:lpstr>
      <vt:lpstr>Energie in 2030???</vt:lpstr>
      <vt:lpstr>Energietransitiemodel ETM</vt:lpstr>
      <vt:lpstr>Techniek, Talent &amp; Energie</vt:lpstr>
      <vt:lpstr>TalentenKracht</vt:lpstr>
      <vt:lpstr> Talentontwikkeling</vt:lpstr>
      <vt:lpstr>Didactische hulpmiddelen</vt:lpstr>
      <vt:lpstr>Didactische hulpmiddelen</vt:lpstr>
      <vt:lpstr> Didactische hulpmiddelen</vt:lpstr>
      <vt:lpstr>TalentenKracht</vt:lpstr>
      <vt:lpstr>Didactiek</vt:lpstr>
      <vt:lpstr>Voorbeeld</vt:lpstr>
      <vt:lpstr> Andere voorbeelden</vt:lpstr>
      <vt:lpstr>Techniek, Talent &amp; Energie</vt:lpstr>
      <vt:lpstr>Techniek, Talent &amp; Energie</vt:lpstr>
      <vt:lpstr>Scholing</vt:lpstr>
      <vt:lpstr>Techniek, Talent &amp; Energie</vt:lpstr>
      <vt:lpstr>PowerPoint-presentatie</vt:lpstr>
    </vt:vector>
  </TitlesOfParts>
  <Company>RCLM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presentatie Corporate NL</dc:title>
  <dc:creator>Ruben van der Made</dc:creator>
  <cp:lastModifiedBy>Martine Kalisvaart</cp:lastModifiedBy>
  <cp:revision>364</cp:revision>
  <cp:lastPrinted>2014-06-01T10:22:31Z</cp:lastPrinted>
  <dcterms:created xsi:type="dcterms:W3CDTF">2008-01-28T12:56:33Z</dcterms:created>
  <dcterms:modified xsi:type="dcterms:W3CDTF">2017-11-29T09:39:06Z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Organisatieonderdeel">
    <vt:lpwstr>Corporate</vt:lpwstr>
  </property>
  <property fmtid="{D5CDD505-2E9C-101B-9397-08002B2CF9AE}" pid="4" name="p3ad7c7221c64df2988a42b43ef158eb">
    <vt:lpwstr>Marketing and Communication|b136be3e-7b26-4d45-868e-3f5f05aa195b</vt:lpwstr>
  </property>
  <property fmtid="{D5CDD505-2E9C-101B-9397-08002B2CF9AE}" pid="5" name="TaxCatchAll">
    <vt:lpwstr>85;#Marketing and Communication|b136be3e-7b26-4d45-868e-3f5f05aa195b</vt:lpwstr>
  </property>
  <property fmtid="{D5CDD505-2E9C-101B-9397-08002B2CF9AE}" pid="6" name="HanzeNavigationTerm">
    <vt:lpwstr>85;#Marketing and Communication|b136be3e-7b26-4d45-868e-3f5f05aa195b</vt:lpwstr>
  </property>
  <property fmtid="{D5CDD505-2E9C-101B-9397-08002B2CF9AE}" pid="7" name="PublishingExpirationDate">
    <vt:lpwstr/>
  </property>
  <property fmtid="{D5CDD505-2E9C-101B-9397-08002B2CF9AE}" pid="8" name="PublishingStartDate">
    <vt:lpwstr/>
  </property>
  <property fmtid="{D5CDD505-2E9C-101B-9397-08002B2CF9AE}" pid="9" name="ContentTypeId">
    <vt:lpwstr>0x010100C33F1340F0B5754A9E220F8E5A201911</vt:lpwstr>
  </property>
</Properties>
</file>