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48F3A47-FDEF-4D73-855E-0A4BA130BDAE}">
  <a:tblStyle styleId="{548F3A47-FDEF-4D73-855E-0A4BA130BDA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30091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9172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736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650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76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78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81763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335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838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690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217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475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33252" y="744617"/>
            <a:ext cx="4531800" cy="3723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 aanbod is gebaseerd op deze leerlijn. Korte uitleg </a:t>
            </a:r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6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33252" y="744617"/>
            <a:ext cx="4531800" cy="3723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ons educatieve aanbod willen we de leeromgevingen verbinden. Het leerrendement neemt toe wanneer je vaker ergens mee in aanraking komt. </a:t>
            </a:r>
          </a:p>
        </p:txBody>
      </p:sp>
    </p:spTree>
    <p:extLst>
      <p:ext uri="{BB962C8B-B14F-4D97-AF65-F5344CB8AC3E}">
        <p14:creationId xmlns:p14="http://schemas.microsoft.com/office/powerpoint/2010/main" val="264225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083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22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643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fsluiting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39014"/>
          <a:stretch/>
        </p:blipFill>
        <p:spPr>
          <a:xfrm>
            <a:off x="284400" y="284400"/>
            <a:ext cx="2577721" cy="232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l="-1" t="62543" r="-1" b="13"/>
          <a:stretch/>
        </p:blipFill>
        <p:spPr>
          <a:xfrm>
            <a:off x="204451" y="5157352"/>
            <a:ext cx="2657296" cy="143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oorloopdia">
    <p:bg>
      <p:bgPr>
        <a:solidFill>
          <a:schemeClr val="dk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260" y="232827"/>
            <a:ext cx="3804221" cy="540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ck background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788400" y="908720"/>
            <a:ext cx="7100400" cy="475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199" y="5772012"/>
            <a:ext cx="779195" cy="702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fsluiting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 b="39013"/>
          <a:stretch/>
        </p:blipFill>
        <p:spPr>
          <a:xfrm>
            <a:off x="284400" y="284400"/>
            <a:ext cx="2586645" cy="234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t="62544" b="10"/>
          <a:stretch/>
        </p:blipFill>
        <p:spPr>
          <a:xfrm>
            <a:off x="204451" y="5157352"/>
            <a:ext cx="2662443" cy="143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5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777600" y="3888000"/>
            <a:ext cx="6048000" cy="2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70400" y="1512000"/>
            <a:ext cx="7210800" cy="47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oorloopdia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260" y="232827"/>
            <a:ext cx="3810194" cy="545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and blu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70400" y="1512000"/>
            <a:ext cx="7210800" cy="20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770400" y="3780000"/>
            <a:ext cx="3492000" cy="14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453200" y="3780000"/>
            <a:ext cx="3492000" cy="14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148400" cy="5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88400" y="928670"/>
            <a:ext cx="7141200" cy="4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chart" idx="2"/>
          </p:nvPr>
        </p:nvSpPr>
        <p:spPr>
          <a:xfrm>
            <a:off x="770400" y="1571613"/>
            <a:ext cx="3456000" cy="35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chart" idx="3"/>
          </p:nvPr>
        </p:nvSpPr>
        <p:spPr>
          <a:xfrm>
            <a:off x="4464000" y="1571613"/>
            <a:ext cx="3456000" cy="35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ck background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788400" y="908720"/>
            <a:ext cx="7100378" cy="47525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199" y="5772012"/>
            <a:ext cx="778179" cy="701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88400" y="1573200"/>
            <a:ext cx="3456000" cy="4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428000" y="1573200"/>
            <a:ext cx="3456000" cy="4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88400" y="4359600"/>
            <a:ext cx="34560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788400" y="1573200"/>
            <a:ext cx="3456000" cy="26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524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6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6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4428000" y="4359600"/>
            <a:ext cx="34560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4"/>
          </p:nvPr>
        </p:nvSpPr>
        <p:spPr>
          <a:xfrm>
            <a:off x="4428000" y="1573200"/>
            <a:ext cx="3456000" cy="26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20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524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270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6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6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5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777600" y="3888000"/>
            <a:ext cx="6048000" cy="2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70400" y="1512000"/>
            <a:ext cx="7210800" cy="47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and blu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70400" y="1512000"/>
            <a:ext cx="7210800" cy="20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770400" y="3780000"/>
            <a:ext cx="3492000" cy="14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453200" y="3780000"/>
            <a:ext cx="3492000" cy="14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148386" cy="525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88400" y="928670"/>
            <a:ext cx="7141186" cy="4286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chart" idx="2"/>
          </p:nvPr>
        </p:nvSpPr>
        <p:spPr>
          <a:xfrm>
            <a:off x="770400" y="1571613"/>
            <a:ext cx="3456000" cy="357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chart" idx="3"/>
          </p:nvPr>
        </p:nvSpPr>
        <p:spPr>
          <a:xfrm>
            <a:off x="4464000" y="1571613"/>
            <a:ext cx="3456000" cy="357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88400" y="1573200"/>
            <a:ext cx="3456000" cy="4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428000" y="1573200"/>
            <a:ext cx="3456000" cy="4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88400" y="4359600"/>
            <a:ext cx="34560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788400" y="1573200"/>
            <a:ext cx="3456000" cy="26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524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428000" y="4359600"/>
            <a:ext cx="34560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428000" y="1573200"/>
            <a:ext cx="3456000" cy="26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201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524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270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599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70400" y="1512000"/>
            <a:ext cx="7210800" cy="4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600" marR="0" lvl="0" indent="-49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600" marR="0" lvl="1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600" marR="0" lvl="2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600" marR="0" lvl="3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600" marR="0" lvl="4" indent="1032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Enkel logo naturalis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6400" y="5771584"/>
            <a:ext cx="306778" cy="7010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70400" y="1512000"/>
            <a:ext cx="7210800" cy="4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1599" marR="0" lvl="0" indent="-49198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1599" marR="0" lvl="1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1599" marR="0" lvl="2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1599" marR="0" lvl="3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599" marR="0" lvl="4" indent="103201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571604" y="6328800"/>
            <a:ext cx="4500600" cy="1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715272" y="6328800"/>
            <a:ext cx="399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66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Shape 85" descr="Enkel logo naturalis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6400" y="5771584"/>
            <a:ext cx="306975" cy="7015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79512" y="2708920"/>
            <a:ext cx="8568952" cy="9361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/>
              <a:t>Fossielen</a:t>
            </a: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onderzoeken </a:t>
            </a:r>
          </a:p>
          <a:p>
            <a:pPr marL="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voor de </a:t>
            </a:r>
            <a:r>
              <a:rPr lang="en-US" sz="4400"/>
              <a:t>bov</a:t>
            </a: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enbouw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545315" y="5157192"/>
            <a:ext cx="4392488" cy="69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778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644008" y="5157192"/>
            <a:ext cx="407777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</a:rPr>
              <a:t>Daniëlle Meuleman 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educatief </a:t>
            </a:r>
            <a:r>
              <a:rPr lang="en-US" sz="2800" b="1">
                <a:solidFill>
                  <a:schemeClr val="lt1"/>
                </a:solidFill>
              </a:rPr>
              <a:t>begeleide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60040" y="200834"/>
            <a:ext cx="874846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4000" b="1">
                <a:solidFill>
                  <a:schemeClr val="lt1"/>
                </a:solidFill>
              </a:rPr>
              <a:t>Verdiepen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51520" y="1087576"/>
            <a:ext cx="8497500" cy="147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chemeClr val="lt1"/>
                </a:solidFill>
              </a:rPr>
              <a:t>Welk bot is het?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chemeClr val="lt1"/>
                </a:solidFill>
              </a:rPr>
              <a:t>Hebben wij dit bot ook?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chemeClr val="lt1"/>
                </a:solidFill>
              </a:rPr>
              <a:t>Welke verschillen zijn er 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chemeClr val="lt1"/>
                </a:solidFill>
              </a:rPr>
              <a:t>Wat is hetzelfde?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chemeClr val="lt1"/>
                </a:solidFill>
              </a:rPr>
              <a:t>Hoe kun je erachter komen van welk dier </a:t>
            </a:r>
            <a:br>
              <a:rPr lang="en-US" sz="2000" b="1">
                <a:solidFill>
                  <a:schemeClr val="lt1"/>
                </a:solidFill>
              </a:rPr>
            </a:br>
            <a:r>
              <a:rPr lang="en-US" sz="2000" b="1">
                <a:solidFill>
                  <a:schemeClr val="lt1"/>
                </a:solidFill>
              </a:rPr>
              <a:t>het is geweest?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Gebruik de determinatiesleutel in de boekjes.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Shape 252" descr="Afbeelding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639" y="2564775"/>
            <a:ext cx="2609360" cy="14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 descr="Afbeelding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648" y="4017650"/>
            <a:ext cx="2609349" cy="284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Afbeelding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4650" y="0"/>
            <a:ext cx="2609350" cy="26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395536" y="200834"/>
            <a:ext cx="84969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4000" b="1">
                <a:solidFill>
                  <a:schemeClr val="lt1"/>
                </a:solidFill>
              </a:rPr>
              <a:t>Wat hebben jullie ontdekt?</a:t>
            </a:r>
          </a:p>
        </p:txBody>
      </p:sp>
      <p:pic>
        <p:nvPicPr>
          <p:cNvPr id="261" name="Shape 261" descr="ijstijdlandschap kleu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8409"/>
            <a:ext cx="8839204" cy="267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395536" y="200834"/>
            <a:ext cx="84969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De ijstijd</a:t>
            </a:r>
          </a:p>
        </p:txBody>
      </p:sp>
      <p:pic>
        <p:nvPicPr>
          <p:cNvPr id="268" name="Shape 268" descr="Afbeelding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27" y="1571450"/>
            <a:ext cx="5350099" cy="358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Afbeelding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113" y="284876"/>
            <a:ext cx="2947423" cy="19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Afbeelding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1125" y="2536175"/>
            <a:ext cx="2947400" cy="195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Afbeelding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113" y="4692601"/>
            <a:ext cx="2947400" cy="195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216253" y="615180"/>
            <a:ext cx="8568900" cy="304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4400" b="1">
              <a:solidFill>
                <a:schemeClr val="lt1"/>
              </a:solidFill>
            </a:endParaRPr>
          </a:p>
          <a:p>
            <a:pPr marL="0" marR="0" lvl="0" indent="-69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Bieden deze activiteiten mogelijkheden voor in de klas?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95536" y="200834"/>
            <a:ext cx="84969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naturalis.natuurwijzer.nl</a:t>
            </a:r>
          </a:p>
        </p:txBody>
      </p:sp>
      <p:pic>
        <p:nvPicPr>
          <p:cNvPr id="282" name="Shape 282" descr="Natuurwijzer mammoet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63" y="908821"/>
            <a:ext cx="6062073" cy="306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563" y="4060668"/>
            <a:ext cx="5174873" cy="2635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79512" y="2708920"/>
            <a:ext cx="8568952" cy="9361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Dank voor jullie aandacht.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4545315" y="5157192"/>
            <a:ext cx="4392488" cy="69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778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644008" y="5157192"/>
            <a:ext cx="407777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2867075" y="5157200"/>
            <a:ext cx="5854800" cy="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</a:rPr>
              <a:t>danielle.meuleman@naturalis.nl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krista.leusink@naturalis.nl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395523" y="200825"/>
            <a:ext cx="77556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Verwondering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78495" y="1241485"/>
            <a:ext cx="8497500" cy="101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Pak een object dat je bijzonder vindt.</a:t>
            </a: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Waarom vind je dit object bijzonder?</a:t>
            </a:r>
          </a:p>
        </p:txBody>
      </p:sp>
      <p:pic>
        <p:nvPicPr>
          <p:cNvPr id="162" name="Shape 162" descr="Afbeelding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350" y="1270201"/>
            <a:ext cx="2555650" cy="95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Afbeelding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350" y="3791225"/>
            <a:ext cx="2555651" cy="30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Afbeelding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350" y="-8"/>
            <a:ext cx="2555650" cy="132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Afbeelding1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350" y="2161996"/>
            <a:ext cx="2555651" cy="88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ijstijd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8350" y="2973630"/>
            <a:ext cx="2555650" cy="87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8350" y="3791225"/>
            <a:ext cx="2555650" cy="169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Afbeelding10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88350" y="5411197"/>
            <a:ext cx="2555649" cy="144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95461" y="200834"/>
            <a:ext cx="248431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Naturalis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043608" y="4581128"/>
            <a:ext cx="2880320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collectie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onderzoek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publiek</a:t>
            </a:r>
          </a:p>
        </p:txBody>
      </p:sp>
      <p:pic>
        <p:nvPicPr>
          <p:cNvPr id="175" name="Shape 175" descr="campagne GIF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575" y="3678500"/>
            <a:ext cx="2022750" cy="283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campagne GIF 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325" y="3678506"/>
            <a:ext cx="2022750" cy="28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Mammoetcollectie_Naturalis_1_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198" y="1180600"/>
            <a:ext cx="3440150" cy="24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Natasja den Ouden portret_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7800" y="672375"/>
            <a:ext cx="4428676" cy="18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95536" y="272842"/>
            <a:ext cx="223224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five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-36512" y="5817458"/>
            <a:ext cx="9200185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36512" y="980728"/>
            <a:ext cx="9200185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 descr="http://athletesinaction.nl/uploads/2013/05/TheBigFiv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957" y="1124744"/>
            <a:ext cx="9215405" cy="487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23528" y="1412776"/>
            <a:ext cx="208823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verwonderend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236296" y="1804754"/>
            <a:ext cx="2087563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1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relevant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587980" y="5337295"/>
            <a:ext cx="23889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1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wetenschapswijs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584614" y="5417328"/>
            <a:ext cx="21234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1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onderzoekend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707904" y="980728"/>
            <a:ext cx="251936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1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351544" y="397839"/>
            <a:ext cx="7200000" cy="957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04A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Leerlijn</a:t>
            </a:r>
          </a:p>
        </p:txBody>
      </p:sp>
      <p:graphicFrame>
        <p:nvGraphicFramePr>
          <p:cNvPr id="197" name="Shape 197"/>
          <p:cNvGraphicFramePr/>
          <p:nvPr/>
        </p:nvGraphicFramePr>
        <p:xfrm>
          <a:off x="856713" y="1221095"/>
          <a:ext cx="7678525" cy="5147560"/>
        </p:xfrm>
        <a:graphic>
          <a:graphicData uri="http://schemas.openxmlformats.org/drawingml/2006/table">
            <a:tbl>
              <a:tblPr>
                <a:noFill/>
                <a:tableStyleId>{548F3A47-FDEF-4D73-855E-0A4BA130BDAE}</a:tableStyleId>
              </a:tblPr>
              <a:tblGrid>
                <a:gridCol w="186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100"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schoolgroep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04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perspectief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0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00"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patronen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vorm&amp;functie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ecologie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2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evolutie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strike="noStrike" cap="none"/>
                        <a:t>groep 1-2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2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strike="noStrike" cap="none"/>
                        <a:t>groep 3-4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2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strike="noStrike" cap="none"/>
                        <a:t>groep 5-6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2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strike="noStrike" cap="none"/>
                        <a:t>groep 7-8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70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strike="noStrike" cap="none"/>
                        <a:t>klas 1 HV,1-2 VMBO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70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strike="noStrike" cap="none"/>
                        <a:t>klas 2-3 HV, 3-4 VMBO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70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u="none" strike="noStrike" cap="none"/>
                        <a:t>klas 4-6 HV</a:t>
                      </a:r>
                    </a:p>
                  </a:txBody>
                  <a:tcPr marL="28575" marR="28575" marT="19050" marB="19050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/>
          <p:nvPr/>
        </p:nvSpPr>
        <p:spPr>
          <a:xfrm>
            <a:off x="0" y="5710150"/>
            <a:ext cx="668400" cy="9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 descr="Terrarium vipère Schlegel- Schlegel s groefkopadder 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175" y="3912322"/>
            <a:ext cx="3777628" cy="252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529" y="3914735"/>
            <a:ext cx="3806759" cy="253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2176" y="1032491"/>
            <a:ext cx="3799445" cy="2541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254" y="1296016"/>
            <a:ext cx="3796582" cy="253932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1866350" y="1548000"/>
            <a:ext cx="11901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0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thuis</a:t>
            </a:r>
          </a:p>
        </p:txBody>
      </p:sp>
      <p:sp>
        <p:nvSpPr>
          <p:cNvPr id="208" name="Shape 208"/>
          <p:cNvSpPr/>
          <p:nvPr/>
        </p:nvSpPr>
        <p:spPr>
          <a:xfrm>
            <a:off x="5683175" y="1340775"/>
            <a:ext cx="19320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</a:p>
        </p:txBody>
      </p:sp>
      <p:sp>
        <p:nvSpPr>
          <p:cNvPr id="209" name="Shape 209"/>
          <p:cNvSpPr/>
          <p:nvPr/>
        </p:nvSpPr>
        <p:spPr>
          <a:xfrm>
            <a:off x="1045542" y="4528392"/>
            <a:ext cx="22671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0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natuur</a:t>
            </a:r>
          </a:p>
        </p:txBody>
      </p:sp>
      <p:sp>
        <p:nvSpPr>
          <p:cNvPr id="210" name="Shape 210"/>
          <p:cNvSpPr/>
          <p:nvPr/>
        </p:nvSpPr>
        <p:spPr>
          <a:xfrm>
            <a:off x="5436124" y="4096575"/>
            <a:ext cx="26544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museum</a:t>
            </a:r>
          </a:p>
        </p:txBody>
      </p:sp>
      <p:cxnSp>
        <p:nvCxnSpPr>
          <p:cNvPr id="211" name="Shape 211"/>
          <p:cNvCxnSpPr/>
          <p:nvPr/>
        </p:nvCxnSpPr>
        <p:spPr>
          <a:xfrm rot="10800000" flipH="1">
            <a:off x="2915816" y="1844693"/>
            <a:ext cx="2952300" cy="148500"/>
          </a:xfrm>
          <a:prstGeom prst="straightConnector1">
            <a:avLst/>
          </a:prstGeom>
          <a:noFill/>
          <a:ln w="50800" cap="flat" cmpd="sng">
            <a:solidFill>
              <a:srgbClr val="E3004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Shape 212"/>
          <p:cNvCxnSpPr/>
          <p:nvPr/>
        </p:nvCxnSpPr>
        <p:spPr>
          <a:xfrm rot="10800000" flipH="1">
            <a:off x="6207625" y="1844650"/>
            <a:ext cx="308700" cy="2370000"/>
          </a:xfrm>
          <a:prstGeom prst="straightConnector1">
            <a:avLst/>
          </a:prstGeom>
          <a:noFill/>
          <a:ln w="50800" cap="flat" cmpd="sng">
            <a:solidFill>
              <a:srgbClr val="E3004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Shape 213"/>
          <p:cNvCxnSpPr/>
          <p:nvPr/>
        </p:nvCxnSpPr>
        <p:spPr>
          <a:xfrm rot="10800000" flipH="1">
            <a:off x="2915816" y="4369500"/>
            <a:ext cx="2520300" cy="360000"/>
          </a:xfrm>
          <a:prstGeom prst="straightConnector1">
            <a:avLst/>
          </a:prstGeom>
          <a:noFill/>
          <a:ln w="50800" cap="flat" cmpd="sng">
            <a:solidFill>
              <a:srgbClr val="E3004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Shape 214"/>
          <p:cNvCxnSpPr/>
          <p:nvPr/>
        </p:nvCxnSpPr>
        <p:spPr>
          <a:xfrm>
            <a:off x="2267743" y="2060848"/>
            <a:ext cx="144900" cy="2659800"/>
          </a:xfrm>
          <a:prstGeom prst="straightConnector1">
            <a:avLst/>
          </a:prstGeom>
          <a:noFill/>
          <a:ln w="50800" cap="flat" cmpd="sng">
            <a:solidFill>
              <a:srgbClr val="E3004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Shape 215"/>
          <p:cNvCxnSpPr/>
          <p:nvPr/>
        </p:nvCxnSpPr>
        <p:spPr>
          <a:xfrm>
            <a:off x="2548988" y="2060848"/>
            <a:ext cx="3294600" cy="2085000"/>
          </a:xfrm>
          <a:prstGeom prst="straightConnector1">
            <a:avLst/>
          </a:prstGeom>
          <a:noFill/>
          <a:ln w="50800" cap="flat" cmpd="sng">
            <a:solidFill>
              <a:srgbClr val="E3004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Shape 216"/>
          <p:cNvCxnSpPr/>
          <p:nvPr/>
        </p:nvCxnSpPr>
        <p:spPr>
          <a:xfrm flipH="1">
            <a:off x="2548975" y="1844824"/>
            <a:ext cx="3607200" cy="2884800"/>
          </a:xfrm>
          <a:prstGeom prst="straightConnector1">
            <a:avLst/>
          </a:prstGeom>
          <a:noFill/>
          <a:ln w="50800" cap="flat" cmpd="sng">
            <a:solidFill>
              <a:srgbClr val="E300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Shape 217"/>
          <p:cNvSpPr txBox="1"/>
          <p:nvPr/>
        </p:nvSpPr>
        <p:spPr>
          <a:xfrm>
            <a:off x="260350" y="151850"/>
            <a:ext cx="8350200" cy="92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7777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Leeromgevingen</a:t>
            </a:r>
          </a:p>
        </p:txBody>
      </p:sp>
      <p:pic>
        <p:nvPicPr>
          <p:cNvPr id="218" name="Shape 218" descr="Naturalis_GIF_RGB_roo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1350" y="5419900"/>
            <a:ext cx="1785696" cy="88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395523" y="200825"/>
            <a:ext cx="77556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000" b="1">
                <a:solidFill>
                  <a:schemeClr val="lt1"/>
                </a:solidFill>
              </a:rPr>
              <a:t> Verkennen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251520" y="1270210"/>
            <a:ext cx="8497500" cy="101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b="1" dirty="0">
                <a:solidFill>
                  <a:schemeClr val="lt1"/>
                </a:solidFill>
              </a:rPr>
              <a:t>Wat </a:t>
            </a:r>
            <a:r>
              <a:rPr lang="en-US" sz="2000" b="1" dirty="0" err="1">
                <a:solidFill>
                  <a:schemeClr val="lt1"/>
                </a:solidFill>
              </a:rPr>
              <a:t>valt</a:t>
            </a:r>
            <a:r>
              <a:rPr lang="en-US" sz="2000" b="1" dirty="0">
                <a:solidFill>
                  <a:schemeClr val="lt1"/>
                </a:solidFill>
              </a:rPr>
              <a:t> je op?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b="1" dirty="0" err="1">
                <a:solidFill>
                  <a:schemeClr val="lt1"/>
                </a:solidFill>
              </a:rPr>
              <a:t>Gebruik</a:t>
            </a:r>
            <a:r>
              <a:rPr lang="en-US" sz="2000" b="1" dirty="0">
                <a:solidFill>
                  <a:schemeClr val="lt1"/>
                </a:solidFill>
              </a:rPr>
              <a:t> al je </a:t>
            </a:r>
            <a:r>
              <a:rPr lang="en-US" sz="2000" b="1" dirty="0" err="1">
                <a:solidFill>
                  <a:schemeClr val="lt1"/>
                </a:solidFill>
              </a:rPr>
              <a:t>zintuigen</a:t>
            </a:r>
            <a:r>
              <a:rPr lang="en-US" sz="2000" b="1" dirty="0">
                <a:solidFill>
                  <a:schemeClr val="lt1"/>
                </a:solidFill>
              </a:rPr>
              <a:t> om het object </a:t>
            </a:r>
            <a:br>
              <a:rPr lang="en-US" sz="2000" b="1" dirty="0">
                <a:solidFill>
                  <a:schemeClr val="lt1"/>
                </a:solidFill>
              </a:rPr>
            </a:br>
            <a:r>
              <a:rPr lang="en-US" sz="2000" b="1" dirty="0" err="1">
                <a:solidFill>
                  <a:schemeClr val="lt1"/>
                </a:solidFill>
              </a:rPr>
              <a:t>te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b="1" dirty="0" err="1">
                <a:solidFill>
                  <a:schemeClr val="lt1"/>
                </a:solidFill>
              </a:rPr>
              <a:t>onderzoeken</a:t>
            </a:r>
            <a:r>
              <a:rPr lang="en-US" sz="2000" b="1" dirty="0">
                <a:solidFill>
                  <a:schemeClr val="lt1"/>
                </a:solidFill>
              </a:rPr>
              <a:t>. </a:t>
            </a:r>
          </a:p>
          <a:p>
            <a:pPr marL="91440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91440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91440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Wat </a:t>
            </a:r>
            <a:r>
              <a:rPr lang="en-US" sz="2000" b="1" dirty="0" err="1">
                <a:solidFill>
                  <a:schemeClr val="lt1"/>
                </a:solidFill>
              </a:rPr>
              <a:t>zie</a:t>
            </a:r>
            <a:r>
              <a:rPr lang="en-US" sz="2000" b="1" dirty="0">
                <a:solidFill>
                  <a:schemeClr val="lt1"/>
                </a:solidFill>
              </a:rPr>
              <a:t> je? 	Hoe </a:t>
            </a:r>
            <a:r>
              <a:rPr lang="en-US" sz="2000" b="1" dirty="0" err="1">
                <a:solidFill>
                  <a:schemeClr val="lt1"/>
                </a:solidFill>
              </a:rPr>
              <a:t>ruikt</a:t>
            </a:r>
            <a:r>
              <a:rPr lang="en-US" sz="2000" b="1" dirty="0">
                <a:solidFill>
                  <a:schemeClr val="lt1"/>
                </a:solidFill>
              </a:rPr>
              <a:t> het? 		Wat </a:t>
            </a:r>
            <a:r>
              <a:rPr lang="en-US" sz="2000" b="1" dirty="0" err="1">
                <a:solidFill>
                  <a:schemeClr val="lt1"/>
                </a:solidFill>
              </a:rPr>
              <a:t>voel</a:t>
            </a:r>
            <a:r>
              <a:rPr lang="en-US" sz="2000" b="1" dirty="0">
                <a:solidFill>
                  <a:schemeClr val="lt1"/>
                </a:solidFill>
              </a:rPr>
              <a:t> je?</a:t>
            </a: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457200" marR="0" lvl="0" indent="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dirty="0" err="1">
                <a:solidFill>
                  <a:schemeClr val="lt1"/>
                </a:solidFill>
              </a:rPr>
              <a:t>Maakt</a:t>
            </a:r>
            <a:r>
              <a:rPr lang="en-US" sz="2000" b="1" dirty="0">
                <a:solidFill>
                  <a:schemeClr val="lt1"/>
                </a:solidFill>
              </a:rPr>
              <a:t> het </a:t>
            </a:r>
            <a:r>
              <a:rPr lang="en-US" sz="2000" b="1" dirty="0" err="1">
                <a:solidFill>
                  <a:schemeClr val="lt1"/>
                </a:solidFill>
              </a:rPr>
              <a:t>geluid</a:t>
            </a:r>
            <a:r>
              <a:rPr lang="en-US" sz="2000" b="1" dirty="0">
                <a:solidFill>
                  <a:schemeClr val="lt1"/>
                </a:solidFill>
              </a:rPr>
              <a:t>? </a:t>
            </a:r>
            <a:r>
              <a:rPr lang="en-US" sz="2000" b="1">
                <a:solidFill>
                  <a:schemeClr val="lt1"/>
                </a:solidFill>
              </a:rPr>
              <a:t>	Hoe </a:t>
            </a:r>
            <a:r>
              <a:rPr lang="en-US" sz="2000" b="1" dirty="0" err="1">
                <a:solidFill>
                  <a:schemeClr val="lt1"/>
                </a:solidFill>
              </a:rPr>
              <a:t>smaakt</a:t>
            </a:r>
            <a:r>
              <a:rPr lang="en-US" sz="2000" b="1" dirty="0">
                <a:solidFill>
                  <a:schemeClr val="lt1"/>
                </a:solidFill>
              </a:rPr>
              <a:t> het?</a:t>
            </a:r>
          </a:p>
        </p:txBody>
      </p:sp>
      <p:pic>
        <p:nvPicPr>
          <p:cNvPr id="225" name="Shape 225" descr="Afbeelding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350" y="1270201"/>
            <a:ext cx="2555650" cy="95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Afbeelding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350" y="3791225"/>
            <a:ext cx="2555651" cy="30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Afbeelding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350" y="-8"/>
            <a:ext cx="2555650" cy="132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Afbeelding1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350" y="2161996"/>
            <a:ext cx="2555651" cy="88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ijstijd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8350" y="2973630"/>
            <a:ext cx="2555650" cy="87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395536" y="200834"/>
            <a:ext cx="849690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2a </a:t>
            </a:r>
            <a:r>
              <a:rPr lang="en-US" sz="4000" b="1">
                <a:solidFill>
                  <a:schemeClr val="lt1"/>
                </a:solidFill>
              </a:rPr>
              <a:t>Ordenen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4971" y="1259187"/>
            <a:ext cx="88569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Onderzoek de fossielen.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b="1">
                <a:solidFill>
                  <a:schemeClr val="lt1"/>
                </a:solidFill>
              </a:rPr>
              <a:t>Welke vind je bij elkaar horen?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b="1">
                <a:solidFill>
                  <a:schemeClr val="lt1"/>
                </a:solidFill>
              </a:rPr>
              <a:t>Waarom?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Maak groepen.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Bedenk ook andere groepen. </a:t>
            </a: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54977" y="3997513"/>
            <a:ext cx="3302400" cy="101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5714"/>
              <a:buFont typeface="Arial"/>
              <a:buNone/>
            </a:pPr>
            <a:endParaRPr/>
          </a:p>
        </p:txBody>
      </p:sp>
      <p:pic>
        <p:nvPicPr>
          <p:cNvPr id="237" name="Shape 237" descr="Fossielen doe en ontde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475" y="3294550"/>
            <a:ext cx="4993951" cy="33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395536" y="200834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2b </a:t>
            </a:r>
            <a:r>
              <a:rPr lang="en-US" sz="4000" b="1">
                <a:solidFill>
                  <a:schemeClr val="lt1"/>
                </a:solidFill>
              </a:rPr>
              <a:t>Vergelijke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54971" y="1259187"/>
            <a:ext cx="88569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b="1">
                <a:solidFill>
                  <a:schemeClr val="lt1"/>
                </a:solidFill>
              </a:rPr>
              <a:t>Lijkt het fossiel op iets wat je kent?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b="1">
                <a:solidFill>
                  <a:schemeClr val="lt1"/>
                </a:solidFill>
              </a:rPr>
              <a:t>Lijkt het op iets wat op de tafel ligt of iemand anders heeft?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b="1">
                <a:solidFill>
                  <a:schemeClr val="lt1"/>
                </a:solidFill>
              </a:rPr>
              <a:t>Bespreek met je tafelgroep je bevindingen.</a:t>
            </a: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marR="0" lvl="0" indent="-31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54977" y="3997513"/>
            <a:ext cx="330242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5714"/>
              <a:buFont typeface="Arial"/>
              <a:buNone/>
            </a:pPr>
            <a:endParaRPr/>
          </a:p>
        </p:txBody>
      </p:sp>
      <p:pic>
        <p:nvPicPr>
          <p:cNvPr id="245" name="Shape 245" descr="Afbeelding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025" y="2935050"/>
            <a:ext cx="4876800" cy="32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_over leven">
  <a:themeElements>
    <a:clrScheme name="Naturalis">
      <a:dk1>
        <a:srgbClr val="000000"/>
      </a:dk1>
      <a:lt1>
        <a:srgbClr val="FFFFFF"/>
      </a:lt1>
      <a:dk2>
        <a:srgbClr val="E3004A"/>
      </a:dk2>
      <a:lt2>
        <a:srgbClr val="B2B1A8"/>
      </a:lt2>
      <a:accent1>
        <a:srgbClr val="3E2782"/>
      </a:accent1>
      <a:accent2>
        <a:srgbClr val="F29400"/>
      </a:accent2>
      <a:accent3>
        <a:srgbClr val="009EE0"/>
      </a:accent3>
      <a:accent4>
        <a:srgbClr val="542E08"/>
      </a:accent4>
      <a:accent5>
        <a:srgbClr val="FFED00"/>
      </a:accent5>
      <a:accent6>
        <a:srgbClr val="009932"/>
      </a:accent6>
      <a:hlink>
        <a:srgbClr val="3E2782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uralis corporate zonder voettekst">
  <a:themeElements>
    <a:clrScheme name="Naturalis">
      <a:dk1>
        <a:srgbClr val="000000"/>
      </a:dk1>
      <a:lt1>
        <a:srgbClr val="FFFFFF"/>
      </a:lt1>
      <a:dk2>
        <a:srgbClr val="E3004A"/>
      </a:dk2>
      <a:lt2>
        <a:srgbClr val="B2B1A8"/>
      </a:lt2>
      <a:accent1>
        <a:srgbClr val="3E2782"/>
      </a:accent1>
      <a:accent2>
        <a:srgbClr val="F29400"/>
      </a:accent2>
      <a:accent3>
        <a:srgbClr val="009EE0"/>
      </a:accent3>
      <a:accent4>
        <a:srgbClr val="542E08"/>
      </a:accent4>
      <a:accent5>
        <a:srgbClr val="FFED00"/>
      </a:accent5>
      <a:accent6>
        <a:srgbClr val="009932"/>
      </a:accent6>
      <a:hlink>
        <a:srgbClr val="3E2782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Office PowerPoint</Application>
  <PresentationFormat>Diavoorstelling (4:3)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powerpoint_over leven</vt:lpstr>
      <vt:lpstr>Naturalis corporate zonder voettekst</vt:lpstr>
      <vt:lpstr>Fossielen onderzoeken  voor de bovenbouw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 voor jullie aandacht.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Fossielen onderzoeken  voor de bovenbouw</dc:title>
  <dc:creator>Martine Kalisvaart</dc:creator>
  <cp:lastModifiedBy>Martine Kalisvaart</cp:lastModifiedBy>
  <cp:revision>3</cp:revision>
  <dcterms:modified xsi:type="dcterms:W3CDTF">2017-11-29T09:28:17Z</dcterms:modified>
</cp:coreProperties>
</file>