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307" r:id="rId6"/>
    <p:sldId id="292" r:id="rId7"/>
    <p:sldId id="279" r:id="rId8"/>
    <p:sldId id="280" r:id="rId9"/>
    <p:sldId id="283" r:id="rId10"/>
    <p:sldId id="270" r:id="rId11"/>
    <p:sldId id="291" r:id="rId12"/>
    <p:sldId id="276" r:id="rId13"/>
    <p:sldId id="298" r:id="rId14"/>
    <p:sldId id="268" r:id="rId15"/>
    <p:sldId id="282" r:id="rId16"/>
    <p:sldId id="269" r:id="rId17"/>
    <p:sldId id="278" r:id="rId18"/>
    <p:sldId id="301" r:id="rId19"/>
    <p:sldId id="286" r:id="rId20"/>
    <p:sldId id="288" r:id="rId21"/>
    <p:sldId id="289" r:id="rId22"/>
    <p:sldId id="296" r:id="rId23"/>
    <p:sldId id="261" r:id="rId24"/>
    <p:sldId id="308" r:id="rId25"/>
    <p:sldId id="262" r:id="rId26"/>
    <p:sldId id="294" r:id="rId27"/>
    <p:sldId id="263" r:id="rId28"/>
    <p:sldId id="293" r:id="rId29"/>
    <p:sldId id="264" r:id="rId30"/>
    <p:sldId id="295" r:id="rId31"/>
    <p:sldId id="309" r:id="rId32"/>
    <p:sldId id="266" r:id="rId3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3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26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7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87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11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34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84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35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17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6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89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48BF-A4C6-0947-AB1E-FDF2CB337F91}" type="datetimeFigureOut">
              <a:rPr lang="nl-NL" smtClean="0"/>
              <a:t>28-11-19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01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7799" y="-240281"/>
            <a:ext cx="6596732" cy="50086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7459" y="1847106"/>
            <a:ext cx="7772400" cy="1470025"/>
          </a:xfrm>
        </p:spPr>
        <p:txBody>
          <a:bodyPr>
            <a:noAutofit/>
          </a:bodyPr>
          <a:lstStyle/>
          <a:p>
            <a:r>
              <a:rPr lang="nl-NL" sz="6000" dirty="0" smtClean="0"/>
              <a:t>Over de aarde leren met een mini-ecosysteem</a:t>
            </a:r>
            <a:endParaRPr lang="nl-NL" sz="60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25618" y="4322785"/>
            <a:ext cx="6400800" cy="1752600"/>
          </a:xfrm>
        </p:spPr>
        <p:txBody>
          <a:bodyPr/>
          <a:lstStyle/>
          <a:p>
            <a:r>
              <a:rPr lang="nl-NL" dirty="0" smtClean="0"/>
              <a:t>Actief </a:t>
            </a:r>
            <a:r>
              <a:rPr lang="nl-NL" dirty="0" err="1" smtClean="0"/>
              <a:t>natuuronderswijs</a:t>
            </a:r>
            <a:r>
              <a:rPr lang="nl-NL" dirty="0" smtClean="0"/>
              <a:t> in het PO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292892" y="5883938"/>
            <a:ext cx="8023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Door: Gerdien van der Veer</a:t>
            </a:r>
          </a:p>
          <a:p>
            <a:r>
              <a:rPr lang="nl-NL" sz="2000" dirty="0" smtClean="0"/>
              <a:t>Docent biologie op het Stedelijk Lyceum Enschede (locatie </a:t>
            </a:r>
            <a:r>
              <a:rPr lang="nl-NL" sz="2000" dirty="0" err="1" smtClean="0"/>
              <a:t>Innova</a:t>
            </a:r>
            <a:r>
              <a:rPr lang="nl-NL" sz="2000" dirty="0" smtClean="0"/>
              <a:t>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02372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10531"/>
          <a:stretch/>
        </p:blipFill>
        <p:spPr>
          <a:xfrm>
            <a:off x="0" y="498084"/>
            <a:ext cx="9144000" cy="61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9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1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7200" dirty="0" smtClean="0"/>
              <a:t>Resultaten…</a:t>
            </a:r>
            <a:endParaRPr lang="nl-NL" sz="72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95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67" y="320373"/>
            <a:ext cx="4388333" cy="58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6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9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2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2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7200" dirty="0" smtClean="0"/>
              <a:t>Maar ook…</a:t>
            </a:r>
            <a:endParaRPr lang="nl-NL" sz="72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07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2723" y="-1180183"/>
            <a:ext cx="7081095" cy="94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1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4981" y="1417638"/>
            <a:ext cx="4674024" cy="350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 smtClean="0"/>
              <a:t>Inhoud presentatie </a:t>
            </a:r>
            <a:r>
              <a:rPr lang="nl-NL" sz="1800" dirty="0" smtClean="0"/>
              <a:t>(11.30-12.45h)</a:t>
            </a:r>
            <a:endParaRPr lang="nl-NL" sz="1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17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200" dirty="0" smtClean="0"/>
              <a:t>(PowerPoint komt op NIBI-site)</a:t>
            </a:r>
          </a:p>
          <a:p>
            <a:r>
              <a:rPr lang="nl-NL" dirty="0" smtClean="0"/>
              <a:t>Voorstellen</a:t>
            </a:r>
          </a:p>
          <a:p>
            <a:r>
              <a:rPr lang="nl-NL" dirty="0" smtClean="0"/>
              <a:t>Hoe pak je dit aan?</a:t>
            </a:r>
          </a:p>
          <a:p>
            <a:pPr lvl="1"/>
            <a:r>
              <a:rPr lang="nl-NL" dirty="0" smtClean="0"/>
              <a:t>Werkvorm mogelijkheden</a:t>
            </a:r>
          </a:p>
          <a:p>
            <a:pPr lvl="1"/>
            <a:r>
              <a:rPr lang="nl-NL" dirty="0" smtClean="0"/>
              <a:t>Organisatie</a:t>
            </a:r>
          </a:p>
          <a:p>
            <a:r>
              <a:rPr lang="nl-NL" dirty="0" smtClean="0"/>
              <a:t>Aan de slag!</a:t>
            </a:r>
          </a:p>
          <a:p>
            <a:r>
              <a:rPr lang="nl-NL" dirty="0" smtClean="0"/>
              <a:t>Kostenplaatje voor een klas</a:t>
            </a:r>
          </a:p>
          <a:p>
            <a:r>
              <a:rPr lang="nl-NL" dirty="0" smtClean="0"/>
              <a:t>Tips</a:t>
            </a:r>
          </a:p>
          <a:p>
            <a:r>
              <a:rPr lang="nl-NL" dirty="0" smtClean="0"/>
              <a:t>Afronding workshop: jullie ideeën</a:t>
            </a:r>
          </a:p>
          <a:p>
            <a:r>
              <a:rPr lang="nl-NL" dirty="0" smtClean="0"/>
              <a:t>Afsluiting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114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25060" t="13283"/>
          <a:stretch/>
        </p:blipFill>
        <p:spPr>
          <a:xfrm>
            <a:off x="946307" y="0"/>
            <a:ext cx="745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0116"/>
            <a:ext cx="8229600" cy="1018775"/>
          </a:xfrm>
          <a:solidFill>
            <a:srgbClr val="EBF1DE"/>
          </a:solidFill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Werkvorm mogelijkheden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Talloze ideeën!</a:t>
            </a:r>
          </a:p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1">
                    <a:lumMod val="75000"/>
                  </a:schemeClr>
                </a:solidFill>
              </a:rPr>
              <a:t>Mijn uitvoering</a:t>
            </a:r>
          </a:p>
          <a:p>
            <a:endParaRPr lang="nl-NL" dirty="0"/>
          </a:p>
          <a:p>
            <a:r>
              <a:rPr lang="nl-NL" dirty="0" smtClean="0"/>
              <a:t>En verder bijvoorbeeld:</a:t>
            </a:r>
          </a:p>
          <a:p>
            <a:pPr lvl="1"/>
            <a:r>
              <a:rPr lang="nl-NL" dirty="0" smtClean="0"/>
              <a:t>Gepersonaliseerd leren: ’</a:t>
            </a:r>
            <a:r>
              <a:rPr lang="nl-NL" dirty="0" err="1" smtClean="0"/>
              <a:t>Leskist</a:t>
            </a:r>
            <a:r>
              <a:rPr lang="nl-NL" dirty="0" smtClean="0"/>
              <a:t>’</a:t>
            </a:r>
            <a:endParaRPr lang="nl-NL" dirty="0"/>
          </a:p>
          <a:p>
            <a:pPr lvl="1"/>
            <a:r>
              <a:rPr lang="nl-NL" dirty="0" smtClean="0"/>
              <a:t>Presentatie/uitleg filmpje</a:t>
            </a:r>
          </a:p>
          <a:p>
            <a:pPr lvl="1"/>
            <a:r>
              <a:rPr lang="nl-NL" dirty="0" smtClean="0"/>
              <a:t>……. </a:t>
            </a:r>
            <a:r>
              <a:rPr lang="nl-NL" i="1" dirty="0" smtClean="0"/>
              <a:t>Einde van deze workshop</a:t>
            </a:r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887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674" y="274638"/>
            <a:ext cx="8229600" cy="1143000"/>
          </a:xfrm>
          <a:solidFill>
            <a:srgbClr val="EBF1DE"/>
          </a:solidFill>
        </p:spPr>
        <p:txBody>
          <a:bodyPr/>
          <a:lstStyle/>
          <a:p>
            <a:r>
              <a:rPr lang="nl-NL" dirty="0" smtClean="0"/>
              <a:t>Hoe pak je dit aan?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535210" cy="4944576"/>
          </a:xfrm>
        </p:spPr>
        <p:txBody>
          <a:bodyPr>
            <a:normAutofit/>
          </a:bodyPr>
          <a:lstStyle/>
          <a:p>
            <a:r>
              <a:rPr lang="nl-NL" sz="3600" dirty="0" smtClean="0"/>
              <a:t>Leerdoel bekend, werkvorm gekozen…</a:t>
            </a:r>
          </a:p>
          <a:p>
            <a:r>
              <a:rPr lang="nl-NL" sz="3600" dirty="0" smtClean="0"/>
              <a:t>Organisatie: waar dien je rekening mee te houden?</a:t>
            </a:r>
          </a:p>
          <a:p>
            <a:endParaRPr lang="nl-NL" sz="3600" dirty="0"/>
          </a:p>
          <a:p>
            <a:pPr lvl="1"/>
            <a:r>
              <a:rPr lang="nl-NL" sz="3200" dirty="0" smtClean="0"/>
              <a:t>Materialen regelen.</a:t>
            </a:r>
          </a:p>
          <a:p>
            <a:pPr lvl="1"/>
            <a:r>
              <a:rPr lang="nl-NL" sz="3200" dirty="0" smtClean="0"/>
              <a:t>Begin op tijd! </a:t>
            </a:r>
            <a:endParaRPr lang="nl-NL" sz="3200" dirty="0"/>
          </a:p>
          <a:p>
            <a:pPr lvl="1"/>
            <a:r>
              <a:rPr lang="nl-NL" sz="3200" dirty="0" smtClean="0"/>
              <a:t>Stek plantjes, of zorg er in ieder geval voor dat er losse plantjes geworteld zijn.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12901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Fittonia</a:t>
            </a:r>
            <a:r>
              <a:rPr lang="nl-NL" dirty="0" smtClean="0"/>
              <a:t> (mozaïekplant) </a:t>
            </a: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65674" y="274638"/>
            <a:ext cx="8229600" cy="1143000"/>
          </a:xfrm>
          <a:prstGeom prst="rect">
            <a:avLst/>
          </a:prstGeom>
          <a:solidFill>
            <a:srgbClr val="EBF1D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Hoe pak je dit aan?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1" y="2324367"/>
            <a:ext cx="4105271" cy="39589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698" y="2324367"/>
            <a:ext cx="4132566" cy="396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 smtClean="0"/>
              <a:t>In de klas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Benodigdheden in de klas:</a:t>
            </a:r>
          </a:p>
          <a:p>
            <a:pPr lvl="1"/>
            <a:r>
              <a:rPr lang="nl-NL" dirty="0" smtClean="0"/>
              <a:t>Glazen potten</a:t>
            </a:r>
          </a:p>
          <a:p>
            <a:pPr lvl="1"/>
            <a:r>
              <a:rPr lang="nl-NL" dirty="0" smtClean="0"/>
              <a:t>Hydrokorrels (of stenen)</a:t>
            </a:r>
          </a:p>
          <a:p>
            <a:pPr lvl="1"/>
            <a:r>
              <a:rPr lang="nl-NL" dirty="0" smtClean="0"/>
              <a:t>Potgrond</a:t>
            </a:r>
          </a:p>
          <a:p>
            <a:pPr lvl="1"/>
            <a:r>
              <a:rPr lang="nl-NL" dirty="0" smtClean="0"/>
              <a:t>Plantjes</a:t>
            </a:r>
          </a:p>
          <a:p>
            <a:pPr lvl="1"/>
            <a:r>
              <a:rPr lang="nl-NL" dirty="0" smtClean="0"/>
              <a:t>Eventueel: mos/siersteentjes/kurk</a:t>
            </a:r>
          </a:p>
          <a:p>
            <a:pPr lvl="1"/>
            <a:r>
              <a:rPr lang="nl-NL" dirty="0" smtClean="0"/>
              <a:t>Tools: kwast + vorkje/lepeltje + </a:t>
            </a:r>
            <a:r>
              <a:rPr lang="nl-NL" dirty="0" err="1" smtClean="0"/>
              <a:t>duct</a:t>
            </a:r>
            <a:r>
              <a:rPr lang="nl-NL" dirty="0" smtClean="0"/>
              <a:t> tape </a:t>
            </a:r>
          </a:p>
          <a:p>
            <a:pPr lvl="2"/>
            <a:r>
              <a:rPr lang="nl-NL" dirty="0" smtClean="0">
                <a:solidFill>
                  <a:srgbClr val="77933C"/>
                </a:solidFill>
              </a:rPr>
              <a:t>(low budget!)</a:t>
            </a:r>
          </a:p>
          <a:p>
            <a:pPr lvl="1"/>
            <a:r>
              <a:rPr lang="nl-NL" dirty="0" smtClean="0"/>
              <a:t>(Bezem/ stoffer en blik / stofzuiger)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590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 smtClean="0"/>
              <a:t>Aan de slag! </a:t>
            </a:r>
            <a:r>
              <a:rPr lang="nl-NL" sz="2000" dirty="0" smtClean="0"/>
              <a:t>(tot 12.45h)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384"/>
            <a:ext cx="8340718" cy="52535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Werkwijze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u="sng" dirty="0" smtClean="0"/>
              <a:t>Stap 1: </a:t>
            </a:r>
            <a:r>
              <a:rPr lang="nl-NL" dirty="0" smtClean="0"/>
              <a:t>Grotere stenen onderin (los in de bak)</a:t>
            </a:r>
          </a:p>
          <a:p>
            <a:r>
              <a:rPr lang="nl-NL" u="sng" dirty="0" smtClean="0"/>
              <a:t>Stap 2: </a:t>
            </a:r>
            <a:r>
              <a:rPr lang="nl-NL" dirty="0" smtClean="0"/>
              <a:t>‘</a:t>
            </a:r>
            <a:r>
              <a:rPr lang="nl-NL" dirty="0" err="1" smtClean="0"/>
              <a:t>Sierzand</a:t>
            </a:r>
            <a:r>
              <a:rPr lang="nl-NL" dirty="0" smtClean="0"/>
              <a:t>’/laagjes (hoeft alleen langs de rand)</a:t>
            </a:r>
          </a:p>
          <a:p>
            <a:r>
              <a:rPr lang="nl-NL" u="sng" dirty="0" smtClean="0"/>
              <a:t>Stap 3: </a:t>
            </a:r>
            <a:r>
              <a:rPr lang="nl-NL" dirty="0" smtClean="0"/>
              <a:t>Potgrond</a:t>
            </a:r>
          </a:p>
          <a:p>
            <a:r>
              <a:rPr lang="nl-NL" u="sng" dirty="0" smtClean="0"/>
              <a:t>Stap 4: </a:t>
            </a:r>
            <a:r>
              <a:rPr lang="nl-NL" dirty="0" smtClean="0"/>
              <a:t>Plantjes ingraven</a:t>
            </a:r>
          </a:p>
          <a:p>
            <a:r>
              <a:rPr lang="nl-NL" u="sng" dirty="0" smtClean="0"/>
              <a:t>Stap 5: </a:t>
            </a:r>
            <a:r>
              <a:rPr lang="nl-NL" dirty="0" smtClean="0"/>
              <a:t>Mos</a:t>
            </a:r>
            <a:r>
              <a:rPr lang="nl-NL" dirty="0"/>
              <a:t> </a:t>
            </a:r>
            <a:r>
              <a:rPr lang="nl-NL" dirty="0" smtClean="0"/>
              <a:t>en eventueel wat steentjes</a:t>
            </a:r>
            <a:r>
              <a:rPr lang="nl-NL" dirty="0"/>
              <a:t> </a:t>
            </a:r>
            <a:r>
              <a:rPr lang="nl-NL" dirty="0" smtClean="0"/>
              <a:t>erin</a:t>
            </a:r>
          </a:p>
          <a:p>
            <a:r>
              <a:rPr lang="nl-NL" u="sng" dirty="0" smtClean="0"/>
              <a:t>Stap 6: </a:t>
            </a:r>
            <a:r>
              <a:rPr lang="nl-NL" dirty="0" smtClean="0"/>
              <a:t>Via de randen van het glas met water spuiten</a:t>
            </a:r>
          </a:p>
          <a:p>
            <a:r>
              <a:rPr lang="nl-NL" u="sng" dirty="0" smtClean="0"/>
              <a:t>Stap 7: </a:t>
            </a:r>
            <a:r>
              <a:rPr lang="nl-NL" dirty="0" smtClean="0"/>
              <a:t>Opruimen</a:t>
            </a:r>
          </a:p>
          <a:p>
            <a:r>
              <a:rPr lang="nl-NL" u="sng" dirty="0" smtClean="0"/>
              <a:t>Stap 8: </a:t>
            </a:r>
            <a:r>
              <a:rPr lang="nl-NL" dirty="0" smtClean="0"/>
              <a:t>24h open laten staan en dan sluiten.</a:t>
            </a:r>
          </a:p>
          <a:p>
            <a:r>
              <a:rPr lang="nl-NL" b="1" u="sng" dirty="0" smtClean="0"/>
              <a:t>Stap 9: </a:t>
            </a:r>
            <a:r>
              <a:rPr lang="nl-NL" b="1" dirty="0" smtClean="0"/>
              <a:t>Niet in direct zonlicht zetten en bij te veel condens even open zetten/ bij te droog bij spuiten.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97271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4512"/>
            <a:ext cx="8229600" cy="948487"/>
          </a:xfrm>
          <a:solidFill>
            <a:srgbClr val="EBF1DE"/>
          </a:solidFill>
        </p:spPr>
        <p:txBody>
          <a:bodyPr/>
          <a:lstStyle/>
          <a:p>
            <a:r>
              <a:rPr lang="nl-NL" dirty="0" smtClean="0"/>
              <a:t>Kostenplaatje klas/leerjaar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70053"/>
            <a:ext cx="8229600" cy="51831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 smtClean="0"/>
              <a:t>Mijn situatie: ongeveer 80 leerlingen (3 klassen)</a:t>
            </a:r>
          </a:p>
          <a:p>
            <a:r>
              <a:rPr lang="nl-NL" dirty="0" smtClean="0"/>
              <a:t>Totaal: 22 ecosystemen</a:t>
            </a:r>
          </a:p>
          <a:p>
            <a:endParaRPr lang="nl-NL" dirty="0"/>
          </a:p>
          <a:p>
            <a:r>
              <a:rPr lang="nl-NL" dirty="0" smtClean="0"/>
              <a:t>22 glazen potten </a:t>
            </a:r>
            <a:r>
              <a:rPr lang="nl-NL" dirty="0" smtClean="0">
                <a:solidFill>
                  <a:schemeClr val="accent3">
                    <a:lumMod val="75000"/>
                  </a:schemeClr>
                </a:solidFill>
              </a:rPr>
              <a:t>(lln zelf mee laten nemen)</a:t>
            </a:r>
          </a:p>
          <a:p>
            <a:r>
              <a:rPr lang="nl-NL" dirty="0" smtClean="0"/>
              <a:t>Hydrokorrels </a:t>
            </a:r>
            <a:r>
              <a:rPr lang="nl-NL" dirty="0" smtClean="0">
                <a:solidFill>
                  <a:srgbClr val="77933C"/>
                </a:solidFill>
              </a:rPr>
              <a:t>(zakje 10 liter voor 6,29 euro)</a:t>
            </a:r>
          </a:p>
          <a:p>
            <a:r>
              <a:rPr lang="nl-NL" dirty="0" smtClean="0"/>
              <a:t>Potgrond </a:t>
            </a:r>
            <a:r>
              <a:rPr lang="nl-NL" dirty="0" smtClean="0">
                <a:solidFill>
                  <a:srgbClr val="77933C"/>
                </a:solidFill>
              </a:rPr>
              <a:t>(zak 20 liter, 2,99 euro)</a:t>
            </a:r>
          </a:p>
          <a:p>
            <a:r>
              <a:rPr lang="nl-NL" dirty="0" smtClean="0"/>
              <a:t>Decoratiesteentjes </a:t>
            </a:r>
            <a:r>
              <a:rPr lang="nl-NL" dirty="0" smtClean="0">
                <a:solidFill>
                  <a:srgbClr val="77933C"/>
                </a:solidFill>
              </a:rPr>
              <a:t>(0,99 euro per buisje x 2 bij de Action)</a:t>
            </a:r>
          </a:p>
          <a:p>
            <a:r>
              <a:rPr lang="nl-NL" dirty="0" smtClean="0"/>
              <a:t>Houtsnippers </a:t>
            </a:r>
            <a:r>
              <a:rPr lang="nl-NL" dirty="0" smtClean="0">
                <a:solidFill>
                  <a:srgbClr val="77933C"/>
                </a:solidFill>
              </a:rPr>
              <a:t>(zak 10 liter, 4,50 euro, tuinwinkel)</a:t>
            </a:r>
          </a:p>
          <a:p>
            <a:r>
              <a:rPr lang="nl-NL" dirty="0" smtClean="0"/>
              <a:t>Plantjes: </a:t>
            </a:r>
            <a:r>
              <a:rPr lang="nl-NL" dirty="0" err="1"/>
              <a:t>F</a:t>
            </a:r>
            <a:r>
              <a:rPr lang="nl-NL" dirty="0" err="1" smtClean="0"/>
              <a:t>ittonia</a:t>
            </a:r>
            <a:r>
              <a:rPr lang="nl-NL" dirty="0" smtClean="0"/>
              <a:t> </a:t>
            </a:r>
            <a:r>
              <a:rPr lang="nl-NL" dirty="0" smtClean="0">
                <a:solidFill>
                  <a:srgbClr val="77933C"/>
                </a:solidFill>
              </a:rPr>
              <a:t>(2 x 3,99 euro) </a:t>
            </a:r>
            <a:r>
              <a:rPr lang="nl-NL" dirty="0" smtClean="0"/>
              <a:t>of iets zelf vermeerderen (bijv. graslelie)</a:t>
            </a:r>
          </a:p>
          <a:p>
            <a:r>
              <a:rPr lang="nl-NL" dirty="0" smtClean="0"/>
              <a:t>Mos: uit het gazon van mijn collega.</a:t>
            </a:r>
          </a:p>
          <a:p>
            <a:r>
              <a:rPr lang="nl-NL" i="1" dirty="0" smtClean="0"/>
              <a:t>Tools: 2x 12 kwasten</a:t>
            </a:r>
            <a:r>
              <a:rPr lang="nl-NL" i="1" dirty="0" smtClean="0">
                <a:solidFill>
                  <a:srgbClr val="77933C"/>
                </a:solidFill>
              </a:rPr>
              <a:t> (4 euro) </a:t>
            </a:r>
            <a:r>
              <a:rPr lang="nl-NL" i="1" dirty="0" smtClean="0"/>
              <a:t>en 1x lepels/1x vorkjes </a:t>
            </a:r>
            <a:r>
              <a:rPr lang="nl-NL" i="1" dirty="0" smtClean="0">
                <a:solidFill>
                  <a:srgbClr val="77933C"/>
                </a:solidFill>
              </a:rPr>
              <a:t>(1 euro)</a:t>
            </a:r>
          </a:p>
          <a:p>
            <a:endParaRPr lang="nl-NL" dirty="0"/>
          </a:p>
          <a:p>
            <a:r>
              <a:rPr lang="nl-NL" dirty="0" smtClean="0"/>
              <a:t>Totaal (uitgaande van de </a:t>
            </a:r>
            <a:r>
              <a:rPr lang="nl-NL" dirty="0" err="1" smtClean="0"/>
              <a:t>Fittonia</a:t>
            </a:r>
            <a:r>
              <a:rPr lang="nl-NL" dirty="0" smtClean="0"/>
              <a:t>): </a:t>
            </a:r>
            <a:r>
              <a:rPr lang="nl-NL" dirty="0" smtClean="0">
                <a:solidFill>
                  <a:schemeClr val="accent3">
                    <a:lumMod val="50000"/>
                  </a:schemeClr>
                </a:solidFill>
              </a:rPr>
              <a:t>28,74 euro.</a:t>
            </a:r>
          </a:p>
          <a:p>
            <a:r>
              <a:rPr lang="nl-NL" dirty="0" smtClean="0"/>
              <a:t>Totaal (zelf gestekte plantjes): </a:t>
            </a:r>
            <a:r>
              <a:rPr lang="nl-NL" dirty="0" smtClean="0">
                <a:solidFill>
                  <a:srgbClr val="4F6228"/>
                </a:solidFill>
              </a:rPr>
              <a:t>20,76 euro.</a:t>
            </a:r>
            <a:endParaRPr lang="nl-NL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 smtClean="0"/>
              <a:t>Tips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Stek/vermeerder zelf plantjes (graslelie, </a:t>
            </a:r>
            <a:r>
              <a:rPr lang="nl-NL" dirty="0" err="1" smtClean="0"/>
              <a:t>fittonia</a:t>
            </a:r>
            <a:r>
              <a:rPr lang="nl-NL" dirty="0" smtClean="0"/>
              <a:t>), begin wel op tijd.</a:t>
            </a:r>
          </a:p>
          <a:p>
            <a:r>
              <a:rPr lang="nl-NL" dirty="0" smtClean="0"/>
              <a:t>Gebruik mos van het dak van school/fietsenstalling/eigen huis (niet uit het bos!)</a:t>
            </a:r>
          </a:p>
          <a:p>
            <a:r>
              <a:rPr lang="nl-NL" dirty="0" smtClean="0"/>
              <a:t>Laat leerlingen zelf potten regelen.</a:t>
            </a:r>
          </a:p>
          <a:p>
            <a:r>
              <a:rPr lang="nl-NL" dirty="0" smtClean="0"/>
              <a:t>Zet de ecosystemen niet in direct zonlicht (vergrootglaseffect!)</a:t>
            </a:r>
          </a:p>
          <a:p>
            <a:r>
              <a:rPr lang="nl-NL" dirty="0" smtClean="0"/>
              <a:t>Laat leerlingen meedenken over welke planten/materialen in de pot komen.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411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 smtClean="0"/>
              <a:t>Samenvatting aanpak werkvorm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Start met leerdoel / kerndoel</a:t>
            </a:r>
          </a:p>
          <a:p>
            <a:r>
              <a:rPr lang="nl-NL" dirty="0" smtClean="0"/>
              <a:t>Bekijk de ruimte in je curriculum: hoe uitgebreid ga je de werkvorm maken?</a:t>
            </a:r>
          </a:p>
          <a:p>
            <a:r>
              <a:rPr lang="nl-NL" dirty="0" smtClean="0"/>
              <a:t>Voorbereidingen: alleen of met collega/onderwijsassistent</a:t>
            </a:r>
          </a:p>
          <a:p>
            <a:r>
              <a:rPr lang="nl-NL" dirty="0" smtClean="0"/>
              <a:t>Wees duidelijk in de verwachting naar leerlingen.</a:t>
            </a:r>
          </a:p>
          <a:p>
            <a:r>
              <a:rPr lang="nl-NL" dirty="0" smtClean="0"/>
              <a:t>Stel duurzaam werken centraal (materiaalkeuze)</a:t>
            </a:r>
          </a:p>
          <a:p>
            <a:r>
              <a:rPr lang="nl-NL" dirty="0" smtClean="0"/>
              <a:t>En heb plezier!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452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Voorstellen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nl-NL" dirty="0" smtClean="0"/>
              <a:t>Hoe kwam ik op dit idee?</a:t>
            </a:r>
          </a:p>
          <a:p>
            <a:pPr>
              <a:buFontTx/>
              <a:buChar char="•"/>
            </a:pPr>
            <a:r>
              <a:rPr lang="nl-NL" dirty="0" smtClean="0"/>
              <a:t>Waarom deze manier? </a:t>
            </a:r>
            <a:endParaRPr lang="nl-NL" dirty="0"/>
          </a:p>
          <a:p>
            <a:pPr>
              <a:buFontTx/>
              <a:buChar char="•"/>
            </a:pPr>
            <a:r>
              <a:rPr lang="nl-NL" dirty="0" smtClean="0"/>
              <a:t>Vernieuwend onderwijs: </a:t>
            </a:r>
          </a:p>
          <a:p>
            <a:pPr lvl="1">
              <a:buFontTx/>
              <a:buChar char="•"/>
            </a:pPr>
            <a:r>
              <a:rPr lang="nl-NL" dirty="0" smtClean="0"/>
              <a:t>Gepersonaliseerd leren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0" y="5554837"/>
            <a:ext cx="3411472" cy="102344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870" y="1689770"/>
            <a:ext cx="2817930" cy="375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935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 smtClean="0"/>
              <a:t>Afronding workshop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smtClean="0"/>
              <a:t>Inspiratie gekregen? </a:t>
            </a:r>
          </a:p>
          <a:p>
            <a:r>
              <a:rPr lang="nl-NL" dirty="0" smtClean="0"/>
              <a:t>Welke werkvormen bedachten jullie?</a:t>
            </a:r>
          </a:p>
          <a:p>
            <a:endParaRPr lang="nl-NL" dirty="0"/>
          </a:p>
          <a:p>
            <a:r>
              <a:rPr lang="nl-NL" dirty="0" smtClean="0"/>
              <a:t>- Vergelijken van een ‘nat’ systeem en een ‘droog’ systeem (neem een open systeem en een vetplant bij het ‘droge</a:t>
            </a:r>
            <a:r>
              <a:rPr lang="nl-NL" smtClean="0"/>
              <a:t>’ systeem).</a:t>
            </a:r>
            <a:endParaRPr lang="nl-NL" dirty="0" smtClean="0"/>
          </a:p>
          <a:p>
            <a:r>
              <a:rPr lang="nl-NL" dirty="0" smtClean="0"/>
              <a:t>-</a:t>
            </a:r>
          </a:p>
          <a:p>
            <a:r>
              <a:rPr lang="nl-NL" dirty="0" smtClean="0"/>
              <a:t>-</a:t>
            </a:r>
          </a:p>
          <a:p>
            <a:r>
              <a:rPr lang="nl-NL" dirty="0" smtClean="0"/>
              <a:t>-</a:t>
            </a:r>
          </a:p>
          <a:p>
            <a:r>
              <a:rPr lang="nl-NL" dirty="0" smtClean="0"/>
              <a:t>….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073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5589" y="1645968"/>
            <a:ext cx="8686800" cy="4498343"/>
          </a:xfrm>
        </p:spPr>
        <p:txBody>
          <a:bodyPr>
            <a:normAutofit fontScale="77500" lnSpcReduction="20000"/>
          </a:bodyPr>
          <a:lstStyle/>
          <a:p>
            <a:r>
              <a:rPr lang="nl-NL" dirty="0" smtClean="0"/>
              <a:t>Pabo studenten: Een onderzoek laten doen naar materialen en verschillende variabelen.</a:t>
            </a:r>
          </a:p>
          <a:p>
            <a:r>
              <a:rPr lang="nl-NL" dirty="0" smtClean="0"/>
              <a:t>NWT: kringlopen bespreken.</a:t>
            </a:r>
          </a:p>
          <a:p>
            <a:r>
              <a:rPr lang="nl-NL" dirty="0" smtClean="0"/>
              <a:t>(</a:t>
            </a:r>
            <a:r>
              <a:rPr lang="nl-NL" dirty="0"/>
              <a:t>S</a:t>
            </a:r>
            <a:r>
              <a:rPr lang="nl-NL" dirty="0" smtClean="0"/>
              <a:t>poren van) Paddenstoelen toevoegen in het ecosysteem.</a:t>
            </a:r>
          </a:p>
          <a:p>
            <a:r>
              <a:rPr lang="nl-NL" dirty="0" smtClean="0"/>
              <a:t>Bodembeestjes toevoegen.</a:t>
            </a:r>
          </a:p>
          <a:p>
            <a:r>
              <a:rPr lang="nl-NL" dirty="0" smtClean="0"/>
              <a:t>Onkruidplantjes gebruiken.</a:t>
            </a:r>
          </a:p>
          <a:p>
            <a:r>
              <a:rPr lang="nl-NL" dirty="0" smtClean="0"/>
              <a:t>Bij groep 1 beginnen en het persoonlijke ecosysteem elk jaar mee laten nemen tot en met groep 8 (hiermee een leerlijn vormgeven).</a:t>
            </a:r>
          </a:p>
          <a:p>
            <a:r>
              <a:rPr lang="nl-NL" dirty="0" smtClean="0"/>
              <a:t>Maken tijdens kinderfeestjes.</a:t>
            </a:r>
          </a:p>
          <a:p>
            <a:r>
              <a:rPr lang="nl-NL" dirty="0" smtClean="0"/>
              <a:t>Ouderejaars de jongere </a:t>
            </a:r>
            <a:r>
              <a:rPr lang="nl-NL" dirty="0" err="1" smtClean="0"/>
              <a:t>jaars</a:t>
            </a:r>
            <a:r>
              <a:rPr lang="nl-NL" dirty="0" smtClean="0"/>
              <a:t> laten helpen met het maken van zo’n ecosysteem (denk aan: groep 8 helpt groep 4).</a:t>
            </a: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EBF1D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/>
              <a:t>Ideeën vanuit de workshop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9321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 smtClean="0"/>
              <a:t>Afsluiting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Heb je interesse in de volledige docentenhandleiding voor deze werkvorm-ideeën? Stuur me via mail of </a:t>
            </a:r>
            <a:r>
              <a:rPr lang="nl-NL" dirty="0" err="1" smtClean="0"/>
              <a:t>Linkedin</a:t>
            </a:r>
            <a:r>
              <a:rPr lang="nl-NL" dirty="0" smtClean="0"/>
              <a:t> een bericht!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443" y="3305973"/>
            <a:ext cx="5654357" cy="35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1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9585" y="3067574"/>
            <a:ext cx="5053901" cy="379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0785"/>
            <a:ext cx="822960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 smtClean="0"/>
              <a:t>Hoe pak je dit aan?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Start met het leerdoel/kerndoel </a:t>
            </a:r>
          </a:p>
          <a:p>
            <a:pPr lvl="1"/>
            <a:r>
              <a:rPr lang="nl-NL" dirty="0" smtClean="0"/>
              <a:t>Wat dienen de leerlingen ervan te leren? </a:t>
            </a:r>
          </a:p>
          <a:p>
            <a:pPr lvl="2"/>
            <a:r>
              <a:rPr lang="nl-NL" dirty="0" smtClean="0"/>
              <a:t>Bekijk de kerndoelen van het SLO</a:t>
            </a:r>
          </a:p>
          <a:p>
            <a:endParaRPr lang="nl-NL" dirty="0"/>
          </a:p>
          <a:p>
            <a:pPr marL="0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690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7" y="1931775"/>
            <a:ext cx="6108700" cy="7366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8" y="183071"/>
            <a:ext cx="3601444" cy="16506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21" y="156240"/>
            <a:ext cx="3641011" cy="167749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/>
          <a:srcRect b="82619"/>
          <a:stretch/>
        </p:blipFill>
        <p:spPr>
          <a:xfrm>
            <a:off x="2692399" y="2807323"/>
            <a:ext cx="6451600" cy="11787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/>
          <a:srcRect t="16423" b="70417"/>
          <a:stretch/>
        </p:blipFill>
        <p:spPr>
          <a:xfrm>
            <a:off x="2692400" y="3986079"/>
            <a:ext cx="6451600" cy="89246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t="28233" b="55401"/>
          <a:stretch/>
        </p:blipFill>
        <p:spPr>
          <a:xfrm>
            <a:off x="2692399" y="4878548"/>
            <a:ext cx="6451600" cy="110986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t="44092" b="43085"/>
          <a:stretch/>
        </p:blipFill>
        <p:spPr>
          <a:xfrm>
            <a:off x="2692399" y="5988414"/>
            <a:ext cx="6451600" cy="8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4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35870" b="31929"/>
          <a:stretch/>
        </p:blipFill>
        <p:spPr>
          <a:xfrm>
            <a:off x="-430306" y="4275798"/>
            <a:ext cx="12119146" cy="2825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0116"/>
            <a:ext cx="8229600" cy="1018775"/>
          </a:xfrm>
          <a:solidFill>
            <a:srgbClr val="EBF1DE"/>
          </a:solidFill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Werkvorm mogelijkheden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Talloze manieren!</a:t>
            </a:r>
          </a:p>
          <a:p>
            <a:pPr lvl="1"/>
            <a:r>
              <a:rPr lang="nl-NL" dirty="0" smtClean="0"/>
              <a:t>Zie handleiding</a:t>
            </a:r>
            <a:endParaRPr lang="nl-NL" dirty="0"/>
          </a:p>
          <a:p>
            <a:r>
              <a:rPr lang="nl-NL" dirty="0" smtClean="0"/>
              <a:t>Mijn uitvoering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Voorbeeld: Gemaakt op 15 en 16 april 2019 en sinds die tijd dicht gebleven!</a:t>
            </a:r>
          </a:p>
          <a:p>
            <a:pPr marL="0" indent="0">
              <a:buNone/>
            </a:pPr>
            <a:r>
              <a:rPr lang="nl-NL" dirty="0" smtClean="0"/>
              <a:t>Een impressie van de uitvoering…</a:t>
            </a:r>
          </a:p>
          <a:p>
            <a:pPr lvl="1"/>
            <a:endParaRPr lang="nl-NL" dirty="0" smtClean="0"/>
          </a:p>
          <a:p>
            <a:pPr lvl="1"/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583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7217"/>
          <a:stretch/>
        </p:blipFill>
        <p:spPr>
          <a:xfrm>
            <a:off x="0" y="-1022850"/>
            <a:ext cx="9749450" cy="78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0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</TotalTime>
  <Words>792</Words>
  <Application>Microsoft Macintosh PowerPoint</Application>
  <PresentationFormat>Diavoorstelling (4:3)</PresentationFormat>
  <Paragraphs>126</Paragraphs>
  <Slides>32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3" baseType="lpstr">
      <vt:lpstr>Office-thema</vt:lpstr>
      <vt:lpstr>Over de aarde leren met een mini-ecosysteem</vt:lpstr>
      <vt:lpstr>Inhoud presentatie (11.30-12.45h)</vt:lpstr>
      <vt:lpstr>Voorstellen</vt:lpstr>
      <vt:lpstr>Hoe pak je dit aan?</vt:lpstr>
      <vt:lpstr>PowerPoint-presentatie</vt:lpstr>
      <vt:lpstr> Werkvorm mogelijkheden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Resultaten…</vt:lpstr>
      <vt:lpstr>PowerPoint-presentatie</vt:lpstr>
      <vt:lpstr>PowerPoint-presentatie</vt:lpstr>
      <vt:lpstr>PowerPoint-presentatie</vt:lpstr>
      <vt:lpstr>PowerPoint-presentatie</vt:lpstr>
      <vt:lpstr>Maar ook…</vt:lpstr>
      <vt:lpstr>PowerPoint-presentatie</vt:lpstr>
      <vt:lpstr>PowerPoint-presentatie</vt:lpstr>
      <vt:lpstr>PowerPoint-presentatie</vt:lpstr>
      <vt:lpstr> Werkvorm mogelijkheden </vt:lpstr>
      <vt:lpstr>Hoe pak je dit aan?</vt:lpstr>
      <vt:lpstr>PowerPoint-presentatie</vt:lpstr>
      <vt:lpstr>In de klas</vt:lpstr>
      <vt:lpstr>Aan de slag! (tot 12.45h)</vt:lpstr>
      <vt:lpstr>Kostenplaatje klas/leerjaar</vt:lpstr>
      <vt:lpstr>Tips</vt:lpstr>
      <vt:lpstr>Samenvatting aanpak werkvorm</vt:lpstr>
      <vt:lpstr>Afronding workshop </vt:lpstr>
      <vt:lpstr>PowerPoint-presentatie</vt:lpstr>
      <vt:lpstr>Afsluiting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weg van de zaad- en eicel naspelen</dc:title>
  <dc:creator>Gerdien van der Veer</dc:creator>
  <cp:lastModifiedBy>Gerdien van der Veer</cp:lastModifiedBy>
  <cp:revision>32</cp:revision>
  <dcterms:created xsi:type="dcterms:W3CDTF">2019-05-07T12:49:07Z</dcterms:created>
  <dcterms:modified xsi:type="dcterms:W3CDTF">2019-11-28T22:59:46Z</dcterms:modified>
</cp:coreProperties>
</file>