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29"/>
  </p:notesMasterIdLst>
  <p:sldIdLst>
    <p:sldId id="256" r:id="rId3"/>
    <p:sldId id="258" r:id="rId4"/>
    <p:sldId id="257" r:id="rId5"/>
    <p:sldId id="259" r:id="rId6"/>
    <p:sldId id="260" r:id="rId7"/>
    <p:sldId id="282" r:id="rId8"/>
    <p:sldId id="283" r:id="rId9"/>
    <p:sldId id="261" r:id="rId10"/>
    <p:sldId id="262" r:id="rId11"/>
    <p:sldId id="263" r:id="rId12"/>
    <p:sldId id="264" r:id="rId13"/>
    <p:sldId id="266" r:id="rId14"/>
    <p:sldId id="267" r:id="rId15"/>
    <p:sldId id="284" r:id="rId16"/>
    <p:sldId id="269" r:id="rId17"/>
    <p:sldId id="270" r:id="rId18"/>
    <p:sldId id="271" r:id="rId19"/>
    <p:sldId id="273" r:id="rId20"/>
    <p:sldId id="274" r:id="rId21"/>
    <p:sldId id="275" r:id="rId22"/>
    <p:sldId id="276" r:id="rId23"/>
    <p:sldId id="277" r:id="rId24"/>
    <p:sldId id="285" r:id="rId25"/>
    <p:sldId id="279" r:id="rId26"/>
    <p:sldId id="280" r:id="rId27"/>
    <p:sldId id="286"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6C83E-9CB3-4880-B2FA-41981A15B4A6}" type="datetimeFigureOut">
              <a:rPr lang="nl-NL" smtClean="0"/>
              <a:pPr/>
              <a:t>22-11-2016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D4E7-3B4B-4310-8895-AF5C698E4CAC}"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Ja, kip dus.</a:t>
            </a:r>
          </a:p>
          <a:p>
            <a:r>
              <a:rPr lang="nl-NL" baseline="0" dirty="0" smtClean="0"/>
              <a:t>Wil je </a:t>
            </a:r>
            <a:r>
              <a:rPr lang="nl-NL" baseline="0" dirty="0" err="1" smtClean="0"/>
              <a:t>dino’s</a:t>
            </a:r>
            <a:r>
              <a:rPr lang="nl-NL" baseline="0" dirty="0" smtClean="0"/>
              <a:t> snijden in de klas? Neem kip!</a:t>
            </a:r>
          </a:p>
          <a:p>
            <a:r>
              <a:rPr lang="nl-NL" dirty="0" smtClean="0"/>
              <a:t>Kip kan je overal krijgen, kinderen</a:t>
            </a:r>
            <a:r>
              <a:rPr lang="nl-NL" baseline="0" dirty="0" smtClean="0"/>
              <a:t> eten het. Je kunt het in de klas meenemen zonder al te veel gedoe en regelgeving.</a:t>
            </a:r>
          </a:p>
          <a:p>
            <a:r>
              <a:rPr lang="nl-NL" baseline="0" smtClean="0"/>
              <a:t>(pas wel op: rauwe kip alleen met latex of dunne plastic handschoenen, vanwege bacteriën die op het vlees kunnen zitten)</a:t>
            </a:r>
            <a:endParaRPr lang="nl-NL" smtClean="0"/>
          </a:p>
          <a:p>
            <a:endParaRPr lang="nl-NL"/>
          </a:p>
        </p:txBody>
      </p:sp>
      <p:sp>
        <p:nvSpPr>
          <p:cNvPr id="4" name="Tijdelijke aanduiding voor dianummer 3"/>
          <p:cNvSpPr>
            <a:spLocks noGrp="1"/>
          </p:cNvSpPr>
          <p:nvPr>
            <p:ph type="sldNum" sz="quarter" idx="10"/>
          </p:nvPr>
        </p:nvSpPr>
        <p:spPr/>
        <p:txBody>
          <a:bodyPr/>
          <a:lstStyle/>
          <a:p>
            <a:fld id="{0ACFD4E7-3B4B-4310-8895-AF5C698E4CAC}" type="slidenum">
              <a:rPr lang="nl-NL" smtClean="0"/>
              <a:pPr/>
              <a:t>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mtClean="0"/>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mtClean="0"/>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450450B-ED69-4D51-AD78-D4B0AE2A80A9}" type="datetimeFigureOut">
              <a:rPr lang="nl-NL" smtClean="0"/>
              <a:pPr/>
              <a:t>22-11-2016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B771BE-3FE5-4DB1-90AD-0556CD42C5C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22-11-2016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9F75-C975-4D75-8DB7-D3BFF4125E30}" type="datetimeFigureOut">
              <a:rPr lang="nl-NL" smtClean="0"/>
              <a:pPr/>
              <a:t>22-11-2016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394C2-B0C9-44F8-B875-03D46743C3D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BF734-AF24-4839-82ED-21FB843EFB8A}" type="datetimeFigureOut">
              <a:rPr lang="nl-NL" smtClean="0"/>
              <a:pPr/>
              <a:t>22-11-2016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473F3-81A6-4B43-AFD8-8E4FCA324FCC}" type="slidenum">
              <a:rPr lang="nl-NL" smtClean="0"/>
              <a:pPr/>
              <a:t>‹nr.›</a:t>
            </a:fld>
            <a:endParaRPr lang="nl-NL"/>
          </a:p>
        </p:txBody>
      </p:sp>
      <p:pic>
        <p:nvPicPr>
          <p:cNvPr id="7" name="Afbeelding 6" descr="Banner email-klein.jpg"/>
          <p:cNvPicPr>
            <a:picLocks noChangeAspect="1"/>
          </p:cNvPicPr>
          <p:nvPr/>
        </p:nvPicPr>
        <p:blipFill>
          <a:blip r:embed="rId14" cstate="print"/>
          <a:stretch>
            <a:fillRect/>
          </a:stretch>
        </p:blipFill>
        <p:spPr>
          <a:xfrm>
            <a:off x="1" y="5008880"/>
            <a:ext cx="9143999" cy="18491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hyperlink" Target="http://www.naturalis.nl/media/library/2016/01/Opdracht_Bottenbeest_zonder_antwoordmodel.pdf"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knutselidee.nl/knippen/bewegendehand.htm" TargetMode="Externa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llustratie Teun Baarspul.jpg"/>
          <p:cNvPicPr>
            <a:picLocks noChangeAspect="1"/>
          </p:cNvPicPr>
          <p:nvPr/>
        </p:nvPicPr>
        <p:blipFill>
          <a:blip r:embed="rId2" cstate="print"/>
          <a:stretch>
            <a:fillRect/>
          </a:stretch>
        </p:blipFill>
        <p:spPr>
          <a:xfrm>
            <a:off x="4163955" y="620688"/>
            <a:ext cx="3864429" cy="2898322"/>
          </a:xfrm>
          <a:prstGeom prst="rect">
            <a:avLst/>
          </a:prstGeom>
        </p:spPr>
      </p:pic>
      <p:sp>
        <p:nvSpPr>
          <p:cNvPr id="2" name="Titel 1"/>
          <p:cNvSpPr>
            <a:spLocks noGrp="1"/>
          </p:cNvSpPr>
          <p:nvPr>
            <p:ph type="ctrTitle"/>
          </p:nvPr>
        </p:nvSpPr>
        <p:spPr>
          <a:xfrm>
            <a:off x="683568" y="2492896"/>
            <a:ext cx="7992888" cy="1728192"/>
          </a:xfrm>
        </p:spPr>
        <p:txBody>
          <a:bodyPr>
            <a:noAutofit/>
          </a:bodyPr>
          <a:lstStyle/>
          <a:p>
            <a:pPr algn="l"/>
            <a:r>
              <a:rPr lang="nl-NL" dirty="0" smtClean="0"/>
              <a:t>Verhip, </a:t>
            </a:r>
            <a:br>
              <a:rPr lang="nl-NL" dirty="0" smtClean="0"/>
            </a:br>
            <a:r>
              <a:rPr lang="nl-NL" dirty="0" smtClean="0"/>
              <a:t>Waar zijn de knieën van een kip?</a:t>
            </a:r>
            <a:endParaRPr lang="nl-NL" dirty="0"/>
          </a:p>
        </p:txBody>
      </p:sp>
      <p:sp>
        <p:nvSpPr>
          <p:cNvPr id="3" name="Ondertitel 2"/>
          <p:cNvSpPr>
            <a:spLocks noGrp="1"/>
          </p:cNvSpPr>
          <p:nvPr>
            <p:ph type="subTitle" idx="1"/>
          </p:nvPr>
        </p:nvSpPr>
        <p:spPr>
          <a:xfrm>
            <a:off x="719064" y="4149080"/>
            <a:ext cx="8424936" cy="769640"/>
          </a:xfrm>
        </p:spPr>
        <p:txBody>
          <a:bodyPr/>
          <a:lstStyle/>
          <a:p>
            <a:pPr algn="l"/>
            <a:r>
              <a:rPr lang="nl-NL" dirty="0" smtClean="0"/>
              <a:t>Snijpracticum voor het basisonderwijs</a:t>
            </a:r>
            <a:endParaRPr lang="nl-NL" dirty="0"/>
          </a:p>
        </p:txBody>
      </p:sp>
      <p:sp>
        <p:nvSpPr>
          <p:cNvPr id="5" name="Tekstvak 4"/>
          <p:cNvSpPr txBox="1"/>
          <p:nvPr/>
        </p:nvSpPr>
        <p:spPr>
          <a:xfrm>
            <a:off x="755576" y="4797152"/>
            <a:ext cx="1800200" cy="369332"/>
          </a:xfrm>
          <a:prstGeom prst="rect">
            <a:avLst/>
          </a:prstGeom>
          <a:noFill/>
        </p:spPr>
        <p:txBody>
          <a:bodyPr wrap="square" rtlCol="0">
            <a:spAutoFit/>
          </a:bodyPr>
          <a:lstStyle/>
          <a:p>
            <a:r>
              <a:rPr lang="nl-NL" dirty="0" smtClean="0"/>
              <a:t>Teun Baarspul</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smtClean="0"/>
              <a:t>Dan snijden:</a:t>
            </a:r>
            <a:r>
              <a:rPr lang="nl-NL" sz="2400" dirty="0" smtClean="0"/>
              <a:t> </a:t>
            </a:r>
          </a:p>
          <a:p>
            <a:pPr>
              <a:defRPr/>
            </a:pPr>
            <a:endParaRPr lang="nl-NL" sz="2400" dirty="0" smtClean="0"/>
          </a:p>
          <a:p>
            <a:pPr marL="914400" lvl="1" indent="-457200">
              <a:buFontTx/>
              <a:buAutoNum type="arabicPeriod"/>
              <a:defRPr/>
            </a:pPr>
            <a:r>
              <a:rPr lang="nl-NL" sz="2000" dirty="0" smtClean="0"/>
              <a:t>Snij  en stroop de huid af van de spieren</a:t>
            </a:r>
          </a:p>
          <a:p>
            <a:pPr marL="914400" lvl="1" indent="-457200">
              <a:buFontTx/>
              <a:buAutoNum type="arabicPeriod"/>
              <a:defRPr/>
            </a:pPr>
            <a:endParaRPr lang="nl-NL" sz="2000" dirty="0" smtClean="0"/>
          </a:p>
          <a:p>
            <a:pPr marL="914400" lvl="1" indent="-457200">
              <a:buFontTx/>
              <a:buAutoNum type="arabicPeriod"/>
              <a:defRPr/>
            </a:pPr>
            <a:r>
              <a:rPr lang="nl-NL" sz="2000" dirty="0" smtClean="0"/>
              <a:t>Snij de huid los aan de onderkant (de enkel)</a:t>
            </a:r>
          </a:p>
          <a:p>
            <a:pPr marL="914400" lvl="1" indent="-457200">
              <a:buFontTx/>
              <a:buAutoNum type="arabicPeriod"/>
              <a:defRPr/>
            </a:pPr>
            <a:endParaRPr lang="nl-NL" sz="2000" dirty="0" smtClean="0"/>
          </a:p>
          <a:p>
            <a:pPr marL="914400" lvl="1" indent="-457200">
              <a:defRPr/>
            </a:pPr>
            <a:endParaRPr lang="nl-NL" sz="2000" dirty="0" smtClean="0"/>
          </a:p>
          <a:p>
            <a:pPr marL="914400" lvl="1" indent="-457200">
              <a:buFontTx/>
              <a:buAutoNum type="arabicPeriod"/>
              <a:defRPr/>
            </a:pPr>
            <a:endParaRPr lang="nl-NL" sz="2000" dirty="0" smtClean="0"/>
          </a:p>
          <a:p>
            <a:pPr>
              <a:defRPr/>
            </a:pPr>
            <a:endParaRPr lang="nl-NL" sz="2400" dirty="0"/>
          </a:p>
        </p:txBody>
      </p:sp>
      <p:sp>
        <p:nvSpPr>
          <p:cNvPr id="3" name="Tekstvak 2"/>
          <p:cNvSpPr txBox="1"/>
          <p:nvPr/>
        </p:nvSpPr>
        <p:spPr>
          <a:xfrm rot="20495484">
            <a:off x="6473339" y="2852928"/>
            <a:ext cx="2448272" cy="1037273"/>
          </a:xfrm>
          <a:prstGeom prst="irregularSeal1">
            <a:avLst/>
          </a:prstGeom>
          <a:solidFill>
            <a:srgbClr val="FFFF00"/>
          </a:solidFill>
          <a:ln>
            <a:solidFill>
              <a:schemeClr val="tx1"/>
            </a:solidFill>
          </a:ln>
        </p:spPr>
        <p:txBody>
          <a:bodyPr wrap="square" rtlCol="0">
            <a:spAutoFit/>
          </a:bodyPr>
          <a:lstStyle/>
          <a:p>
            <a:r>
              <a:rPr lang="nl-NL" dirty="0" smtClean="0"/>
              <a:t>Wat zie je?</a:t>
            </a:r>
            <a:endParaRPr lang="nl-NL" dirty="0"/>
          </a:p>
        </p:txBody>
      </p:sp>
      <p:sp>
        <p:nvSpPr>
          <p:cNvPr id="6" name="Tekstvak 5"/>
          <p:cNvSpPr txBox="1"/>
          <p:nvPr/>
        </p:nvSpPr>
        <p:spPr>
          <a:xfrm>
            <a:off x="827584"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Kippenpoot</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786146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458587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smtClean="0"/>
              <a:t>Vragen:</a:t>
            </a:r>
          </a:p>
          <a:p>
            <a:pPr>
              <a:defRPr/>
            </a:pPr>
            <a:endParaRPr lang="nl-NL" sz="2400" smtClean="0"/>
          </a:p>
          <a:p>
            <a:pPr marL="914400" lvl="1" indent="-457200">
              <a:buFontTx/>
              <a:buAutoNum type="arabicPeriod"/>
              <a:defRPr/>
            </a:pPr>
            <a:r>
              <a:rPr lang="nl-NL" sz="2000" smtClean="0"/>
              <a:t>Waar zit de bovenkant?</a:t>
            </a:r>
          </a:p>
          <a:p>
            <a:pPr marL="914400" lvl="1" indent="-457200">
              <a:buFontTx/>
              <a:buAutoNum type="arabicPeriod"/>
              <a:defRPr/>
            </a:pPr>
            <a:endParaRPr lang="nl-NL" sz="2000" smtClean="0"/>
          </a:p>
          <a:p>
            <a:pPr marL="914400" lvl="1" indent="-457200">
              <a:buFontTx/>
              <a:buAutoNum type="arabicPeriod"/>
              <a:defRPr/>
            </a:pPr>
            <a:r>
              <a:rPr lang="nl-NL" sz="2000" smtClean="0"/>
              <a:t>Waar zit de knie, de enkel, het dijbeen, de kuit?</a:t>
            </a:r>
          </a:p>
          <a:p>
            <a:pPr marL="914400" lvl="1" indent="-457200">
              <a:buFontTx/>
              <a:buAutoNum type="arabicPeriod"/>
              <a:defRPr/>
            </a:pPr>
            <a:endParaRPr lang="nl-NL" sz="2000" smtClean="0"/>
          </a:p>
          <a:p>
            <a:pPr marL="914400" lvl="1" indent="-457200">
              <a:buFontTx/>
              <a:buAutoNum type="arabicPeriod"/>
              <a:defRPr/>
            </a:pPr>
            <a:r>
              <a:rPr lang="nl-NL" sz="2000" smtClean="0"/>
              <a:t>Wat is spier en wat is pees?</a:t>
            </a:r>
          </a:p>
          <a:p>
            <a:pPr marL="914400" lvl="1" indent="-457200">
              <a:buFontTx/>
              <a:buAutoNum type="arabicPeriod"/>
              <a:defRPr/>
            </a:pPr>
            <a:endParaRPr lang="nl-NL" sz="2000" smtClean="0"/>
          </a:p>
          <a:p>
            <a:pPr marL="914400" lvl="1" indent="-457200">
              <a:buFontTx/>
              <a:buAutoNum type="arabicPeriod"/>
              <a:defRPr/>
            </a:pPr>
            <a:r>
              <a:rPr lang="nl-NL" sz="2000" smtClean="0"/>
              <a:t>Voel je verschil? Trek er aan!</a:t>
            </a:r>
          </a:p>
          <a:p>
            <a:pPr marL="914400" lvl="1" indent="-457200">
              <a:buFontTx/>
              <a:buAutoNum type="arabicPeriod"/>
              <a:defRPr/>
            </a:pPr>
            <a:endParaRPr lang="nl-NL" sz="2000" smtClean="0"/>
          </a:p>
          <a:p>
            <a:pPr marL="914400" lvl="1" indent="-457200">
              <a:buFontTx/>
              <a:buAutoNum type="arabicPeriod"/>
              <a:defRPr/>
            </a:pPr>
            <a:r>
              <a:rPr lang="nl-NL" sz="2000" smtClean="0"/>
              <a:t>Waar zitten de pezen aan vast?</a:t>
            </a:r>
          </a:p>
          <a:p>
            <a:pPr marL="914400" lvl="1" indent="-457200">
              <a:buFontTx/>
              <a:buAutoNum type="arabicPeriod"/>
              <a:defRPr/>
            </a:pPr>
            <a:endParaRPr lang="nl-NL" sz="2000" smtClean="0"/>
          </a:p>
          <a:p>
            <a:pPr marL="914400" lvl="1" indent="-457200">
              <a:buFontTx/>
              <a:buAutoNum type="arabicPeriod"/>
              <a:defRPr/>
            </a:pPr>
            <a:r>
              <a:rPr lang="nl-NL" sz="2000" smtClean="0"/>
              <a:t>Wat gebeurt er aanvast?</a:t>
            </a:r>
          </a:p>
          <a:p>
            <a:pPr>
              <a:defRPr/>
            </a:pPr>
            <a:endParaRPr lang="nl-NL" sz="2400"/>
          </a:p>
        </p:txBody>
      </p:sp>
      <p:sp>
        <p:nvSpPr>
          <p:cNvPr id="5" name="Tekstvak 4"/>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Kippenpoot</a:t>
            </a:r>
            <a:endParaRPr lang="nl-NL" sz="4400" b="0">
              <a:solidFill>
                <a:schemeClr val="tx1"/>
              </a:solidFill>
              <a:latin typeface="+mj-lt"/>
              <a:ea typeface="+mj-ea"/>
              <a:cs typeface="+mj-cs"/>
            </a:endParaRPr>
          </a:p>
        </p:txBody>
      </p:sp>
    </p:spTree>
    <p:extLst>
      <p:ext uri="{BB962C8B-B14F-4D97-AF65-F5344CB8AC3E}">
        <p14:creationId xmlns:p14="http://schemas.microsoft.com/office/powerpoint/2010/main" xmlns="" val="655762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Verder snijden:</a:t>
            </a:r>
            <a:r>
              <a:rPr lang="nl-NL" sz="2400" smtClean="0"/>
              <a:t> </a:t>
            </a:r>
          </a:p>
          <a:p>
            <a:pPr>
              <a:defRPr/>
            </a:pPr>
            <a:endParaRPr lang="nl-NL" sz="2400" smtClean="0"/>
          </a:p>
          <a:p>
            <a:pPr marL="914400" lvl="1" indent="-457200">
              <a:buFontTx/>
              <a:buAutoNum type="arabicPeriod"/>
              <a:defRPr/>
            </a:pPr>
            <a:r>
              <a:rPr lang="nl-NL" sz="2000" smtClean="0"/>
              <a:t>Snij de spieren los van het bot</a:t>
            </a:r>
          </a:p>
          <a:p>
            <a:pPr marL="914400" lvl="1" indent="-457200">
              <a:buFontTx/>
              <a:buAutoNum type="arabicPeriod"/>
              <a:defRPr/>
            </a:pPr>
            <a:endParaRPr lang="nl-NL" sz="2000" smtClean="0"/>
          </a:p>
          <a:p>
            <a:pPr marL="914400" lvl="1" indent="-457200">
              <a:buFontTx/>
              <a:buAutoNum type="arabicPeriod"/>
              <a:defRPr/>
            </a:pPr>
            <a:r>
              <a:rPr lang="nl-NL" sz="2000" smtClean="0"/>
              <a:t>Schraap het bot helemaal schoon</a:t>
            </a:r>
          </a:p>
          <a:p>
            <a:pPr marL="914400" lvl="1" indent="-457200">
              <a:buFontTx/>
              <a:buAutoNum type="arabicPeriod"/>
              <a:defRPr/>
            </a:pPr>
            <a:endParaRPr lang="nl-NL" sz="2000" smtClean="0"/>
          </a:p>
          <a:p>
            <a:pPr marL="914400" lvl="1" indent="-457200">
              <a:defRPr/>
            </a:pPr>
            <a:endParaRPr lang="nl-NL" sz="2000" smtClean="0"/>
          </a:p>
          <a:p>
            <a:pPr marL="914400" lvl="1" indent="-457200">
              <a:buFontTx/>
              <a:buAutoNum type="arabicPeriod"/>
              <a:defRPr/>
            </a:pPr>
            <a:endParaRPr lang="nl-NL" sz="2000" smtClean="0"/>
          </a:p>
          <a:p>
            <a:pPr>
              <a:defRPr/>
            </a:pPr>
            <a:endParaRPr lang="nl-NL" sz="2400"/>
          </a:p>
        </p:txBody>
      </p:sp>
      <p:sp>
        <p:nvSpPr>
          <p:cNvPr id="4" name="Tekstvak 3"/>
          <p:cNvSpPr txBox="1"/>
          <p:nvPr/>
        </p:nvSpPr>
        <p:spPr>
          <a:xfrm rot="20495484">
            <a:off x="5465228" y="2924937"/>
            <a:ext cx="2448272" cy="1037273"/>
          </a:xfrm>
          <a:prstGeom prst="irregularSeal1">
            <a:avLst/>
          </a:prstGeom>
          <a:solidFill>
            <a:srgbClr val="FFFF00"/>
          </a:solidFill>
          <a:ln>
            <a:solidFill>
              <a:schemeClr val="tx1"/>
            </a:solidFill>
          </a:ln>
        </p:spPr>
        <p:txBody>
          <a:bodyPr wrap="square" rtlCol="0">
            <a:spAutoFit/>
          </a:bodyPr>
          <a:lstStyle/>
          <a:p>
            <a:r>
              <a:rPr lang="nl-NL" dirty="0" smtClean="0"/>
              <a:t>Wat zie je?</a:t>
            </a:r>
            <a:endParaRPr lang="nl-NL" dirty="0"/>
          </a:p>
        </p:txBody>
      </p:sp>
      <p:sp>
        <p:nvSpPr>
          <p:cNvPr id="7" name="Tekstvak 6"/>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Kippenpoot</a:t>
            </a:r>
            <a:endParaRPr lang="nl-NL" sz="4400" b="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Kijken:</a:t>
            </a:r>
            <a:r>
              <a:rPr lang="nl-NL" sz="2400" smtClean="0"/>
              <a:t> </a:t>
            </a:r>
          </a:p>
          <a:p>
            <a:pPr>
              <a:defRPr/>
            </a:pPr>
            <a:endParaRPr lang="nl-NL" sz="2400" smtClean="0"/>
          </a:p>
          <a:p>
            <a:pPr marL="914400" lvl="1" indent="-457200">
              <a:buFontTx/>
              <a:buAutoNum type="arabicPeriod"/>
              <a:defRPr/>
            </a:pPr>
            <a:r>
              <a:rPr lang="nl-NL" sz="2000" smtClean="0"/>
              <a:t>Wat valt je op?</a:t>
            </a:r>
          </a:p>
          <a:p>
            <a:pPr marL="914400" lvl="1" indent="-457200">
              <a:buFontTx/>
              <a:buAutoNum type="arabicPeriod"/>
              <a:defRPr/>
            </a:pPr>
            <a:endParaRPr lang="nl-NL" sz="2000" smtClean="0"/>
          </a:p>
          <a:p>
            <a:pPr marL="914400" lvl="1" indent="-457200">
              <a:buFontTx/>
              <a:buAutoNum type="arabicPeriod"/>
              <a:defRPr/>
            </a:pPr>
            <a:r>
              <a:rPr lang="nl-NL" sz="2000" smtClean="0"/>
              <a:t>Vergelijk de botten met die van een mens</a:t>
            </a:r>
          </a:p>
          <a:p>
            <a:pPr marL="914400" lvl="1" indent="-457200">
              <a:buFontTx/>
              <a:buAutoNum type="arabicPeriod"/>
              <a:defRPr/>
            </a:pPr>
            <a:endParaRPr lang="nl-NL" sz="2000" smtClean="0"/>
          </a:p>
          <a:p>
            <a:pPr marL="914400" lvl="1" indent="-457200">
              <a:buFontTx/>
              <a:buAutoNum type="arabicPeriod"/>
              <a:defRPr/>
            </a:pPr>
            <a:r>
              <a:rPr lang="nl-NL" sz="2000" smtClean="0"/>
              <a:t>Wat is hetzelfde en wat is verschillend?</a:t>
            </a:r>
          </a:p>
          <a:p>
            <a:pPr marL="914400" lvl="1" indent="-457200">
              <a:buFontTx/>
              <a:buAutoNum type="arabicPeriod"/>
              <a:defRPr/>
            </a:pPr>
            <a:endParaRPr lang="nl-NL" sz="2000" smtClean="0"/>
          </a:p>
          <a:p>
            <a:pPr marL="914400" lvl="1" indent="-457200">
              <a:defRPr/>
            </a:pPr>
            <a:endParaRPr lang="nl-NL" sz="2000" smtClean="0"/>
          </a:p>
          <a:p>
            <a:pPr marL="914400" lvl="1" indent="-457200">
              <a:defRPr/>
            </a:pPr>
            <a:endParaRPr lang="nl-NL" sz="2000" smtClean="0"/>
          </a:p>
          <a:p>
            <a:pPr marL="914400" lvl="1" indent="-457200">
              <a:buFontTx/>
              <a:buAutoNum type="arabicPeriod"/>
              <a:defRPr/>
            </a:pPr>
            <a:endParaRPr lang="nl-NL" sz="2000" smtClean="0"/>
          </a:p>
          <a:p>
            <a:pPr>
              <a:defRPr/>
            </a:pPr>
            <a:endParaRPr lang="nl-NL" sz="2400"/>
          </a:p>
        </p:txBody>
      </p:sp>
      <p:sp>
        <p:nvSpPr>
          <p:cNvPr id="4" name="Tekstvak 3"/>
          <p:cNvSpPr txBox="1"/>
          <p:nvPr/>
        </p:nvSpPr>
        <p:spPr>
          <a:xfrm rot="20495484">
            <a:off x="5897275" y="1484777"/>
            <a:ext cx="2448272" cy="1037273"/>
          </a:xfrm>
          <a:prstGeom prst="irregularSeal1">
            <a:avLst/>
          </a:prstGeom>
          <a:solidFill>
            <a:srgbClr val="FFFF00"/>
          </a:solidFill>
          <a:ln>
            <a:solidFill>
              <a:schemeClr val="tx1"/>
            </a:solidFill>
          </a:ln>
        </p:spPr>
        <p:txBody>
          <a:bodyPr wrap="square" rtlCol="0">
            <a:spAutoFit/>
          </a:bodyPr>
          <a:lstStyle/>
          <a:p>
            <a:r>
              <a:rPr lang="nl-NL" dirty="0" smtClean="0"/>
              <a:t>Wat zie je?</a:t>
            </a:r>
            <a:endParaRPr lang="nl-NL" dirty="0"/>
          </a:p>
        </p:txBody>
      </p:sp>
      <p:sp>
        <p:nvSpPr>
          <p:cNvPr id="7" name="Tekstvak 6"/>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Kippenpoot</a:t>
            </a:r>
            <a:endParaRPr lang="nl-NL" sz="4400" b="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Vergelijk met jezelf...</a:t>
            </a:r>
            <a:endParaRPr lang="nl-NL" dirty="0"/>
          </a:p>
        </p:txBody>
      </p:sp>
      <p:pic>
        <p:nvPicPr>
          <p:cNvPr id="4" name="Afbeelding 3" descr="Vergelijking mens-kip poot.jpg"/>
          <p:cNvPicPr>
            <a:picLocks noChangeAspect="1"/>
          </p:cNvPicPr>
          <p:nvPr/>
        </p:nvPicPr>
        <p:blipFill>
          <a:blip r:embed="rId2" cstate="print"/>
          <a:stretch>
            <a:fillRect/>
          </a:stretch>
        </p:blipFill>
        <p:spPr>
          <a:xfrm>
            <a:off x="611560" y="1268760"/>
            <a:ext cx="6120680" cy="3983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422643"/>
            <a:ext cx="6552728" cy="366254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smtClean="0"/>
              <a:t>Eerst kijken:</a:t>
            </a:r>
            <a:r>
              <a:rPr lang="nl-NL" sz="2400" dirty="0" smtClean="0"/>
              <a:t> </a:t>
            </a:r>
          </a:p>
          <a:p>
            <a:pPr>
              <a:defRPr/>
            </a:pPr>
            <a:endParaRPr lang="nl-NL" sz="2400" dirty="0" smtClean="0"/>
          </a:p>
          <a:p>
            <a:pPr marL="914400" lvl="1" indent="-457200">
              <a:buFontTx/>
              <a:buAutoNum type="arabicPeriod"/>
              <a:defRPr/>
            </a:pPr>
            <a:r>
              <a:rPr lang="nl-NL" sz="2000" dirty="0" smtClean="0"/>
              <a:t>Beschrijf wat je ziet.</a:t>
            </a:r>
          </a:p>
          <a:p>
            <a:pPr marL="914400" lvl="1" indent="-457200">
              <a:buFontTx/>
              <a:buAutoNum type="arabicPeriod"/>
              <a:defRPr/>
            </a:pPr>
            <a:endParaRPr lang="nl-NL" sz="2000" dirty="0" smtClean="0"/>
          </a:p>
          <a:p>
            <a:pPr marL="914400" lvl="1" indent="-457200">
              <a:buFontTx/>
              <a:buAutoNum type="arabicPeriod"/>
              <a:defRPr/>
            </a:pPr>
            <a:r>
              <a:rPr lang="nl-NL" sz="2000" dirty="0" smtClean="0"/>
              <a:t>Bepaal welk deel aan het lichaam zit</a:t>
            </a:r>
          </a:p>
          <a:p>
            <a:pPr marL="914400" lvl="1" indent="-457200">
              <a:buFontTx/>
              <a:buAutoNum type="arabicPeriod"/>
              <a:defRPr/>
            </a:pPr>
            <a:endParaRPr lang="nl-NL" sz="2000" dirty="0" smtClean="0"/>
          </a:p>
          <a:p>
            <a:pPr marL="914400" lvl="1" indent="-457200">
              <a:buFontTx/>
              <a:buAutoNum type="arabicPeriod"/>
              <a:defRPr/>
            </a:pPr>
            <a:r>
              <a:rPr lang="nl-NL" sz="2000" dirty="0" smtClean="0"/>
              <a:t>Vergelijk de vleugel met je eigen arm</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is hetzelfde? Wat verschilt?</a:t>
            </a:r>
          </a:p>
          <a:p>
            <a:pPr marL="914400" lvl="1" indent="-457200">
              <a:buFontTx/>
              <a:buAutoNum type="arabicPeriod"/>
              <a:defRPr/>
            </a:pPr>
            <a:endParaRPr lang="nl-NL" sz="2000" dirty="0" smtClean="0"/>
          </a:p>
          <a:p>
            <a:pPr>
              <a:defRPr/>
            </a:pPr>
            <a:endParaRPr lang="nl-NL" sz="2400"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Dan snijden:</a:t>
            </a:r>
            <a:r>
              <a:rPr lang="nl-NL" sz="2400" smtClean="0"/>
              <a:t> </a:t>
            </a:r>
          </a:p>
          <a:p>
            <a:pPr>
              <a:defRPr/>
            </a:pPr>
            <a:endParaRPr lang="nl-NL" sz="2400" smtClean="0"/>
          </a:p>
          <a:p>
            <a:pPr marL="914400" lvl="1" indent="-457200">
              <a:buFontTx/>
              <a:buAutoNum type="arabicPeriod"/>
              <a:defRPr/>
            </a:pPr>
            <a:r>
              <a:rPr lang="nl-NL" sz="2000" smtClean="0"/>
              <a:t>Snij de huid los van de spieren</a:t>
            </a:r>
          </a:p>
          <a:p>
            <a:pPr marL="914400" lvl="1" indent="-457200">
              <a:defRPr/>
            </a:pPr>
            <a:r>
              <a:rPr lang="nl-NL" sz="2000" smtClean="0"/>
              <a:t>	(van de schouder naar de vleugelpunt)</a:t>
            </a:r>
          </a:p>
          <a:p>
            <a:pPr marL="914400" lvl="1" indent="-457200">
              <a:buFontTx/>
              <a:buAutoNum type="arabicPeriod"/>
              <a:defRPr/>
            </a:pPr>
            <a:endParaRPr lang="nl-NL" sz="2000" smtClean="0"/>
          </a:p>
          <a:p>
            <a:pPr marL="914400" lvl="1" indent="-457200">
              <a:buFont typeface="+mj-lt"/>
              <a:buAutoNum type="arabicPeriod" startAt="2"/>
              <a:defRPr/>
            </a:pPr>
            <a:r>
              <a:rPr lang="nl-NL" sz="2000" smtClean="0"/>
              <a:t>Stroop de huid af van de spieren</a:t>
            </a:r>
          </a:p>
          <a:p>
            <a:pPr marL="914400" lvl="1" indent="-457200">
              <a:buFontTx/>
              <a:buAutoNum type="arabicPeriod" startAt="2"/>
              <a:defRPr/>
            </a:pPr>
            <a:endParaRPr lang="nl-NL" sz="2000" smtClean="0"/>
          </a:p>
          <a:p>
            <a:pPr marL="914400" lvl="1" indent="-457200">
              <a:buFontTx/>
              <a:buAutoNum type="arabicPeriod" startAt="2"/>
              <a:defRPr/>
            </a:pPr>
            <a:r>
              <a:rPr lang="nl-NL" sz="2000" smtClean="0"/>
              <a:t>Bekijk het resultaat.</a:t>
            </a:r>
          </a:p>
          <a:p>
            <a:pPr>
              <a:defRPr/>
            </a:pPr>
            <a:endParaRPr lang="nl-NL" sz="2400"/>
          </a:p>
        </p:txBody>
      </p:sp>
      <p:sp>
        <p:nvSpPr>
          <p:cNvPr id="3" name="Tekstvak 2"/>
          <p:cNvSpPr txBox="1"/>
          <p:nvPr/>
        </p:nvSpPr>
        <p:spPr>
          <a:xfrm rot="20495484">
            <a:off x="6473339" y="2852928"/>
            <a:ext cx="2448272" cy="1037273"/>
          </a:xfrm>
          <a:prstGeom prst="irregularSeal1">
            <a:avLst/>
          </a:prstGeom>
          <a:solidFill>
            <a:srgbClr val="FFFF00"/>
          </a:solidFill>
          <a:ln>
            <a:solidFill>
              <a:schemeClr val="tx1"/>
            </a:solidFill>
          </a:ln>
        </p:spPr>
        <p:txBody>
          <a:bodyPr wrap="square" rtlCol="0">
            <a:spAutoFit/>
          </a:bodyPr>
          <a:lstStyle/>
          <a:p>
            <a:r>
              <a:rPr lang="nl-NL" dirty="0" smtClean="0"/>
              <a:t>Wat zie je?</a:t>
            </a:r>
            <a:endParaRPr lang="nl-NL" dirty="0"/>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78614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827584" y="1052736"/>
            <a:ext cx="6487690" cy="3908762"/>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smtClean="0"/>
              <a:t>Vragen:</a:t>
            </a:r>
          </a:p>
          <a:p>
            <a:pPr>
              <a:defRPr/>
            </a:pPr>
            <a:endParaRPr lang="nl-NL" sz="2400" smtClean="0"/>
          </a:p>
          <a:p>
            <a:pPr marL="914400" lvl="1" indent="-457200">
              <a:buFontTx/>
              <a:buAutoNum type="arabicPeriod"/>
              <a:defRPr/>
            </a:pPr>
            <a:r>
              <a:rPr lang="nl-NL" sz="2000" smtClean="0"/>
              <a:t>Waar zit de bovenkant?</a:t>
            </a:r>
          </a:p>
          <a:p>
            <a:pPr marL="914400" lvl="1" indent="-457200">
              <a:buFontTx/>
              <a:buAutoNum type="arabicPeriod"/>
              <a:defRPr/>
            </a:pPr>
            <a:endParaRPr lang="nl-NL" sz="2000" smtClean="0"/>
          </a:p>
          <a:p>
            <a:pPr marL="914400" lvl="1" indent="-457200">
              <a:buFontTx/>
              <a:buAutoNum type="arabicPeriod"/>
              <a:defRPr/>
            </a:pPr>
            <a:r>
              <a:rPr lang="nl-NL" sz="2000" smtClean="0"/>
              <a:t>Waar zit de elleboog, de pols?</a:t>
            </a:r>
          </a:p>
          <a:p>
            <a:pPr marL="914400" lvl="1" indent="-457200">
              <a:buFontTx/>
              <a:buAutoNum type="arabicPeriod"/>
              <a:defRPr/>
            </a:pPr>
            <a:endParaRPr lang="nl-NL" sz="2000" smtClean="0"/>
          </a:p>
          <a:p>
            <a:pPr marL="914400" lvl="1" indent="-457200">
              <a:buFontTx/>
              <a:buAutoNum type="arabicPeriod"/>
              <a:defRPr/>
            </a:pPr>
            <a:r>
              <a:rPr lang="nl-NL" sz="2000" smtClean="0"/>
              <a:t>Waar zitten de triceps en de bicep?</a:t>
            </a:r>
          </a:p>
          <a:p>
            <a:pPr marL="914400" lvl="1" indent="-457200">
              <a:buFontTx/>
              <a:buAutoNum type="arabicPeriod"/>
              <a:defRPr/>
            </a:pPr>
            <a:endParaRPr lang="nl-NL" sz="2000" smtClean="0"/>
          </a:p>
          <a:p>
            <a:pPr marL="914400" lvl="1" indent="-457200">
              <a:buFontTx/>
              <a:buAutoNum type="arabicPeriod"/>
              <a:defRPr/>
            </a:pPr>
            <a:r>
              <a:rPr lang="nl-NL" sz="2000" smtClean="0"/>
              <a:t>Welke spieren helpen bij het strekken?</a:t>
            </a:r>
          </a:p>
          <a:p>
            <a:pPr marL="914400" lvl="1" indent="-457200">
              <a:buFontTx/>
              <a:buAutoNum type="arabicPeriod"/>
              <a:defRPr/>
            </a:pPr>
            <a:endParaRPr lang="nl-NL" sz="2000" smtClean="0"/>
          </a:p>
          <a:p>
            <a:pPr marL="914400" lvl="1" indent="-457200">
              <a:buFontTx/>
              <a:buAutoNum type="arabicPeriod"/>
              <a:defRPr/>
            </a:pPr>
            <a:r>
              <a:rPr lang="nl-NL" sz="2000" smtClean="0"/>
              <a:t>Welke spieren helpen bij het buigen?</a:t>
            </a:r>
          </a:p>
          <a:p>
            <a:pPr marL="914400" lvl="1" indent="-457200">
              <a:buFontTx/>
              <a:buAutoNum type="arabicPeriod"/>
              <a:defRPr/>
            </a:pPr>
            <a:endParaRPr lang="nl-NL" sz="2000"/>
          </a:p>
        </p:txBody>
      </p:sp>
      <p:sp>
        <p:nvSpPr>
          <p:cNvPr id="3" name="Tekstvak 2"/>
          <p:cNvSpPr txBox="1"/>
          <p:nvPr/>
        </p:nvSpPr>
        <p:spPr>
          <a:xfrm rot="20495484">
            <a:off x="5614977" y="3248740"/>
            <a:ext cx="3382992" cy="2593181"/>
          </a:xfrm>
          <a:prstGeom prst="irregularSeal1">
            <a:avLst/>
          </a:prstGeom>
          <a:solidFill>
            <a:srgbClr val="FFFF00"/>
          </a:solidFill>
          <a:ln>
            <a:solidFill>
              <a:schemeClr val="tx1"/>
            </a:solidFill>
          </a:ln>
        </p:spPr>
        <p:txBody>
          <a:bodyPr wrap="square" rtlCol="0">
            <a:spAutoFit/>
          </a:bodyPr>
          <a:lstStyle/>
          <a:p>
            <a:r>
              <a:rPr lang="nl-NL" dirty="0" smtClean="0"/>
              <a:t>Trek aan de spieren en kijk wat er gebeurt!</a:t>
            </a:r>
            <a:endParaRPr lang="nl-NL" dirty="0"/>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65576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Verder snijden:</a:t>
            </a:r>
            <a:r>
              <a:rPr lang="nl-NL" sz="2400" smtClean="0"/>
              <a:t> </a:t>
            </a:r>
          </a:p>
          <a:p>
            <a:pPr>
              <a:defRPr/>
            </a:pPr>
            <a:endParaRPr lang="nl-NL" sz="2400" smtClean="0"/>
          </a:p>
          <a:p>
            <a:pPr marL="914400" lvl="1" indent="-457200">
              <a:buFontTx/>
              <a:buAutoNum type="arabicPeriod"/>
              <a:defRPr/>
            </a:pPr>
            <a:r>
              <a:rPr lang="nl-NL" sz="2000" smtClean="0"/>
              <a:t>Snij  de spieren los van de botten</a:t>
            </a:r>
          </a:p>
          <a:p>
            <a:pPr marL="914400" lvl="1" indent="-457200">
              <a:buFontTx/>
              <a:buAutoNum type="arabicPeriod"/>
              <a:defRPr/>
            </a:pPr>
            <a:endParaRPr lang="nl-NL" sz="2000" smtClean="0"/>
          </a:p>
          <a:p>
            <a:pPr marL="914400" lvl="1" indent="-457200">
              <a:buFontTx/>
              <a:buAutoNum type="arabicPeriod"/>
              <a:defRPr/>
            </a:pPr>
            <a:r>
              <a:rPr lang="nl-NL" sz="2000" smtClean="0"/>
              <a:t>Schraap de botten helemaal schoon</a:t>
            </a:r>
          </a:p>
          <a:p>
            <a:pPr marL="914400" lvl="1" indent="-457200">
              <a:buFontTx/>
              <a:buAutoNum type="arabicPeriod"/>
              <a:defRPr/>
            </a:pPr>
            <a:endParaRPr lang="nl-NL" sz="2000" smtClean="0"/>
          </a:p>
          <a:p>
            <a:pPr marL="914400" lvl="1" indent="-457200">
              <a:buFontTx/>
              <a:buAutoNum type="arabicPeriod"/>
              <a:defRPr/>
            </a:pPr>
            <a:r>
              <a:rPr lang="nl-NL" sz="2000" smtClean="0"/>
              <a:t>Beweeg de botten en kijk hoe ze scharnieren</a:t>
            </a:r>
          </a:p>
          <a:p>
            <a:pPr marL="914400" lvl="1" indent="-457200">
              <a:buFontTx/>
              <a:buAutoNum type="arabicPeriod"/>
              <a:defRPr/>
            </a:pPr>
            <a:endParaRPr lang="nl-NL" sz="2000" smtClean="0"/>
          </a:p>
          <a:p>
            <a:pPr marL="914400" lvl="1" indent="-457200">
              <a:defRPr/>
            </a:pPr>
            <a:endParaRPr lang="nl-NL" sz="2000" smtClean="0"/>
          </a:p>
          <a:p>
            <a:pPr marL="914400" lvl="1" indent="-457200">
              <a:defRPr/>
            </a:pPr>
            <a:endParaRPr lang="nl-NL" sz="2000" smtClean="0"/>
          </a:p>
          <a:p>
            <a:pPr marL="914400" lvl="1" indent="-457200">
              <a:buFontTx/>
              <a:buAutoNum type="arabicPeriod"/>
              <a:defRPr/>
            </a:pPr>
            <a:endParaRPr lang="nl-NL" sz="2000" smtClean="0"/>
          </a:p>
          <a:p>
            <a:pPr>
              <a:defRPr/>
            </a:pPr>
            <a:endParaRPr lang="nl-NL" sz="2400"/>
          </a:p>
        </p:txBody>
      </p:sp>
      <p:sp>
        <p:nvSpPr>
          <p:cNvPr id="6" name="Tekstvak 5"/>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Kijken:</a:t>
            </a:r>
            <a:r>
              <a:rPr lang="nl-NL" sz="2400" smtClean="0"/>
              <a:t> </a:t>
            </a:r>
          </a:p>
          <a:p>
            <a:pPr>
              <a:defRPr/>
            </a:pPr>
            <a:endParaRPr lang="nl-NL" sz="2400" smtClean="0"/>
          </a:p>
          <a:p>
            <a:pPr marL="914400" lvl="1" indent="-457200">
              <a:buFontTx/>
              <a:buAutoNum type="arabicPeriod"/>
              <a:defRPr/>
            </a:pPr>
            <a:r>
              <a:rPr lang="nl-NL" sz="2000" smtClean="0"/>
              <a:t>Wat valt je op?</a:t>
            </a:r>
          </a:p>
          <a:p>
            <a:pPr marL="914400" lvl="1" indent="-457200">
              <a:buFontTx/>
              <a:buAutoNum type="arabicPeriod"/>
              <a:defRPr/>
            </a:pPr>
            <a:endParaRPr lang="nl-NL" sz="2000" smtClean="0"/>
          </a:p>
          <a:p>
            <a:pPr marL="914400" lvl="1" indent="-457200">
              <a:buFontTx/>
              <a:buAutoNum type="arabicPeriod"/>
              <a:defRPr/>
            </a:pPr>
            <a:r>
              <a:rPr lang="nl-NL" sz="2000" smtClean="0"/>
              <a:t>Vergelijk de botten met die van een mens</a:t>
            </a:r>
          </a:p>
          <a:p>
            <a:pPr marL="914400" lvl="1" indent="-457200">
              <a:buFontTx/>
              <a:buAutoNum type="arabicPeriod"/>
              <a:defRPr/>
            </a:pPr>
            <a:endParaRPr lang="nl-NL" sz="2000" smtClean="0"/>
          </a:p>
          <a:p>
            <a:pPr marL="914400" lvl="1" indent="-457200">
              <a:buFontTx/>
              <a:buAutoNum type="arabicPeriod"/>
              <a:defRPr/>
            </a:pPr>
            <a:r>
              <a:rPr lang="nl-NL" sz="2000" smtClean="0"/>
              <a:t>Wat is hetzelfde en wat is verschillend?</a:t>
            </a:r>
          </a:p>
          <a:p>
            <a:pPr marL="914400" lvl="1" indent="-457200">
              <a:buFontTx/>
              <a:buAutoNum type="arabicPeriod"/>
              <a:defRPr/>
            </a:pPr>
            <a:endParaRPr lang="nl-NL" sz="2000" smtClean="0"/>
          </a:p>
          <a:p>
            <a:pPr marL="914400" lvl="1" indent="-457200">
              <a:defRPr/>
            </a:pPr>
            <a:endParaRPr lang="nl-NL" sz="2000" smtClean="0"/>
          </a:p>
          <a:p>
            <a:pPr marL="914400" lvl="1" indent="-457200">
              <a:defRPr/>
            </a:pPr>
            <a:endParaRPr lang="nl-NL" sz="2000" smtClean="0"/>
          </a:p>
          <a:p>
            <a:pPr marL="914400" lvl="1" indent="-457200">
              <a:buFontTx/>
              <a:buAutoNum type="arabicPeriod"/>
              <a:defRPr/>
            </a:pPr>
            <a:endParaRPr lang="nl-NL" sz="2000" smtClean="0"/>
          </a:p>
          <a:p>
            <a:pPr>
              <a:defRPr/>
            </a:pPr>
            <a:endParaRPr lang="nl-NL" sz="2400"/>
          </a:p>
        </p:txBody>
      </p:sp>
      <p:sp>
        <p:nvSpPr>
          <p:cNvPr id="4" name="Tekstvak 3"/>
          <p:cNvSpPr txBox="1"/>
          <p:nvPr/>
        </p:nvSpPr>
        <p:spPr>
          <a:xfrm rot="20495484">
            <a:off x="5897275" y="1484777"/>
            <a:ext cx="2448272" cy="1037273"/>
          </a:xfrm>
          <a:prstGeom prst="irregularSeal1">
            <a:avLst/>
          </a:prstGeom>
          <a:solidFill>
            <a:srgbClr val="FFFF00"/>
          </a:solidFill>
          <a:ln>
            <a:solidFill>
              <a:schemeClr val="tx1"/>
            </a:solidFill>
          </a:ln>
        </p:spPr>
        <p:txBody>
          <a:bodyPr wrap="square" rtlCol="0">
            <a:spAutoFit/>
          </a:bodyPr>
          <a:lstStyle/>
          <a:p>
            <a:r>
              <a:rPr lang="nl-NL" dirty="0" smtClean="0"/>
              <a:t>Wat zie je?</a:t>
            </a:r>
            <a:endParaRPr lang="nl-NL"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87624" y="1124744"/>
            <a:ext cx="6408712" cy="298543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514350" indent="-514350" fontAlgn="auto">
              <a:spcBef>
                <a:spcPts val="0"/>
              </a:spcBef>
              <a:spcAft>
                <a:spcPts val="0"/>
              </a:spcAft>
              <a:buFont typeface="+mj-lt"/>
              <a:buAutoNum type="arabicPeriod"/>
              <a:defRPr/>
            </a:pPr>
            <a:endParaRPr lang="nl-NL" sz="2800" smtClean="0"/>
          </a:p>
          <a:p>
            <a:pPr marL="514350" indent="-514350" fontAlgn="auto">
              <a:spcBef>
                <a:spcPts val="0"/>
              </a:spcBef>
              <a:spcAft>
                <a:spcPts val="0"/>
              </a:spcAft>
              <a:buFont typeface="+mj-lt"/>
              <a:buAutoNum type="arabicPeriod"/>
              <a:defRPr/>
            </a:pPr>
            <a:r>
              <a:rPr lang="nl-NL" sz="2000" smtClean="0"/>
              <a:t>Introductie</a:t>
            </a:r>
          </a:p>
          <a:p>
            <a:pPr marL="514350" indent="-514350" fontAlgn="auto">
              <a:spcBef>
                <a:spcPts val="0"/>
              </a:spcBef>
              <a:spcAft>
                <a:spcPts val="0"/>
              </a:spcAft>
              <a:buFont typeface="+mj-lt"/>
              <a:buAutoNum type="arabicPeriod"/>
              <a:defRPr/>
            </a:pPr>
            <a:endParaRPr lang="nl-NL" sz="2000" smtClean="0"/>
          </a:p>
          <a:p>
            <a:pPr marL="514350" indent="-514350" fontAlgn="auto">
              <a:spcBef>
                <a:spcPts val="0"/>
              </a:spcBef>
              <a:spcAft>
                <a:spcPts val="0"/>
              </a:spcAft>
              <a:buFont typeface="+mj-lt"/>
              <a:buAutoNum type="arabicPeriod"/>
              <a:defRPr/>
            </a:pPr>
            <a:r>
              <a:rPr lang="nl-NL" sz="2000" smtClean="0"/>
              <a:t>Zelf snijden</a:t>
            </a:r>
          </a:p>
          <a:p>
            <a:pPr marL="514350" indent="-514350" fontAlgn="auto">
              <a:spcBef>
                <a:spcPts val="0"/>
              </a:spcBef>
              <a:spcAft>
                <a:spcPts val="0"/>
              </a:spcAft>
              <a:buFont typeface="+mj-lt"/>
              <a:buAutoNum type="arabicPeriod"/>
              <a:defRPr/>
            </a:pPr>
            <a:endParaRPr lang="nl-NL" sz="2000" smtClean="0"/>
          </a:p>
          <a:p>
            <a:pPr marL="514350" indent="-514350" fontAlgn="auto">
              <a:spcBef>
                <a:spcPts val="0"/>
              </a:spcBef>
              <a:spcAft>
                <a:spcPts val="0"/>
              </a:spcAft>
              <a:buFont typeface="+mj-lt"/>
              <a:buAutoNum type="arabicPeriod"/>
              <a:defRPr/>
            </a:pPr>
            <a:r>
              <a:rPr lang="nl-NL" sz="2000" smtClean="0"/>
              <a:t>Evalueren</a:t>
            </a:r>
          </a:p>
          <a:p>
            <a:pPr marL="514350" indent="-514350" fontAlgn="auto">
              <a:spcBef>
                <a:spcPts val="0"/>
              </a:spcBef>
              <a:spcAft>
                <a:spcPts val="0"/>
              </a:spcAft>
              <a:buFont typeface="+mj-lt"/>
              <a:buAutoNum type="arabicPeriod"/>
              <a:defRPr/>
            </a:pPr>
            <a:endParaRPr lang="nl-NL" sz="2000" smtClean="0"/>
          </a:p>
          <a:p>
            <a:pPr marL="514350" indent="-514350" fontAlgn="auto">
              <a:spcBef>
                <a:spcPts val="0"/>
              </a:spcBef>
              <a:spcAft>
                <a:spcPts val="0"/>
              </a:spcAft>
              <a:buFont typeface="+mj-lt"/>
              <a:buAutoNum type="arabicPeriod"/>
              <a:defRPr/>
            </a:pPr>
            <a:r>
              <a:rPr lang="nl-NL" sz="2000" smtClean="0"/>
              <a:t>Afsluiting </a:t>
            </a:r>
            <a:endParaRPr lang="nl-NL" sz="2000"/>
          </a:p>
          <a:p>
            <a:pPr marL="514350" indent="-514350" fontAlgn="auto">
              <a:spcBef>
                <a:spcPts val="0"/>
              </a:spcBef>
              <a:spcAft>
                <a:spcPts val="0"/>
              </a:spcAft>
              <a:defRPr/>
            </a:pPr>
            <a:endParaRPr lang="nl-NL"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MENS ARM-vrij met kleur.png"/>
          <p:cNvPicPr>
            <a:picLocks noChangeAspect="1"/>
          </p:cNvPicPr>
          <p:nvPr/>
        </p:nvPicPr>
        <p:blipFill>
          <a:blip r:embed="rId2" cstate="print"/>
          <a:stretch>
            <a:fillRect/>
          </a:stretch>
        </p:blipFill>
        <p:spPr>
          <a:xfrm rot="16200000">
            <a:off x="3337992" y="-1097632"/>
            <a:ext cx="2243333" cy="6544069"/>
          </a:xfrm>
          <a:prstGeom prst="rect">
            <a:avLst/>
          </a:prstGeom>
        </p:spPr>
      </p:pic>
      <p:pic>
        <p:nvPicPr>
          <p:cNvPr id="4" name="Afbeelding 3" descr="Object 11-rotsduif vleugel-recht-kleur.jpg"/>
          <p:cNvPicPr>
            <a:picLocks noChangeAspect="1"/>
          </p:cNvPicPr>
          <p:nvPr/>
        </p:nvPicPr>
        <p:blipFill>
          <a:blip r:embed="rId3" cstate="print"/>
          <a:stretch>
            <a:fillRect/>
          </a:stretch>
        </p:blipFill>
        <p:spPr>
          <a:xfrm>
            <a:off x="971600" y="2780928"/>
            <a:ext cx="6935724" cy="2148840"/>
          </a:xfrm>
          <a:prstGeom prst="rect">
            <a:avLst/>
          </a:prstGeom>
        </p:spPr>
      </p:pic>
      <p:sp>
        <p:nvSpPr>
          <p:cNvPr id="6" name="Tekstvak 5"/>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Vergelijk met jezelf</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059832" y="1844824"/>
            <a:ext cx="2880320" cy="295232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a:prstTxWarp prst="textPlain">
              <a:avLst>
                <a:gd name="adj" fmla="val 50397"/>
              </a:avLst>
            </a:prstTxWarp>
            <a:spAutoFit/>
          </a:bodyPr>
          <a:lstStyle/>
          <a:p>
            <a:pPr algn="ctr">
              <a:defRPr/>
            </a:pP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Nog vragen...?</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76583" y="1340768"/>
            <a:ext cx="6912768" cy="249299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Via de email:</a:t>
            </a:r>
          </a:p>
          <a:p>
            <a:pPr>
              <a:defRPr/>
            </a:pPr>
            <a:endParaRPr lang="nl-NL" sz="2400" smtClean="0"/>
          </a:p>
          <a:p>
            <a:pPr marL="800100" lvl="1" indent="-342900">
              <a:buFont typeface="Arial" panose="020B0604020202020204" pitchFamily="34" charset="0"/>
              <a:buChar char="•"/>
              <a:defRPr/>
            </a:pPr>
            <a:r>
              <a:rPr lang="nl-NL" sz="2000" smtClean="0"/>
              <a:t>Pdf snijvoorbeelden</a:t>
            </a:r>
          </a:p>
          <a:p>
            <a:pPr marL="800100" lvl="1" indent="-342900">
              <a:buFont typeface="Arial" panose="020B0604020202020204" pitchFamily="34" charset="0"/>
              <a:buChar char="•"/>
              <a:defRPr/>
            </a:pPr>
            <a:endParaRPr lang="nl-NL" sz="2000" smtClean="0"/>
          </a:p>
          <a:p>
            <a:pPr marL="800100" lvl="1" indent="-342900">
              <a:buFont typeface="Arial" panose="020B0604020202020204" pitchFamily="34" charset="0"/>
              <a:buChar char="•"/>
              <a:defRPr/>
            </a:pPr>
            <a:r>
              <a:rPr lang="nl-NL" sz="2000" smtClean="0"/>
              <a:t>Pdf vergelijkende anatomie</a:t>
            </a:r>
          </a:p>
          <a:p>
            <a:pPr lvl="1">
              <a:defRPr/>
            </a:pPr>
            <a:endParaRPr lang="nl-NL" sz="2400" smtClean="0"/>
          </a:p>
          <a:p>
            <a:pPr>
              <a:buFont typeface="Arial" pitchFamily="34" charset="0"/>
              <a:buChar char="•"/>
              <a:defRPr/>
            </a:pPr>
            <a:endParaRPr lang="nl-NL" sz="2400"/>
          </a:p>
        </p:txBody>
      </p:sp>
      <p:sp>
        <p:nvSpPr>
          <p:cNvPr id="4" name="Tekstvak 3"/>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Voor straks op school...</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Andere lesideeën</a:t>
            </a:r>
            <a:endParaRPr lang="nl-NL" dirty="0"/>
          </a:p>
        </p:txBody>
      </p:sp>
      <p:sp>
        <p:nvSpPr>
          <p:cNvPr id="3" name="Tijdelijke aanduiding voor inhoud 2"/>
          <p:cNvSpPr>
            <a:spLocks noGrp="1"/>
          </p:cNvSpPr>
          <p:nvPr>
            <p:ph idx="1"/>
          </p:nvPr>
        </p:nvSpPr>
        <p:spPr/>
        <p:txBody>
          <a:bodyPr/>
          <a:lstStyle/>
          <a:p>
            <a:r>
              <a:rPr lang="nl-NL" dirty="0" smtClean="0"/>
              <a:t>Bottenbeest</a:t>
            </a:r>
          </a:p>
          <a:p>
            <a:r>
              <a:rPr lang="nl-NL" dirty="0" smtClean="0"/>
              <a:t>Bewegende hand</a:t>
            </a:r>
            <a:endParaRPr lang="nl-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chor="t">
            <a:normAutofit fontScale="90000"/>
          </a:bodyPr>
          <a:lstStyle/>
          <a:p>
            <a:pPr algn="l"/>
            <a:r>
              <a:rPr lang="nl-NL" dirty="0" smtClean="0"/>
              <a:t>Bottenbeest</a:t>
            </a:r>
            <a:endParaRPr lang="nl-NL" dirty="0"/>
          </a:p>
        </p:txBody>
      </p:sp>
      <p:pic>
        <p:nvPicPr>
          <p:cNvPr id="4" name="Tijdelijke aanduiding voor inhoud 3" descr="Bouwplaat Coloborhynchus spielbergi Leen Zuydgeest_Page_3.jpg"/>
          <p:cNvPicPr>
            <a:picLocks noGrp="1" noChangeAspect="1"/>
          </p:cNvPicPr>
          <p:nvPr>
            <p:ph idx="1"/>
          </p:nvPr>
        </p:nvPicPr>
        <p:blipFill>
          <a:blip r:embed="rId2" cstate="print"/>
          <a:stretch>
            <a:fillRect/>
          </a:stretch>
        </p:blipFill>
        <p:spPr>
          <a:xfrm>
            <a:off x="539552" y="1196752"/>
            <a:ext cx="3143518" cy="2222090"/>
          </a:xfrm>
          <a:ln>
            <a:solidFill>
              <a:schemeClr val="tx1"/>
            </a:solidFill>
          </a:ln>
        </p:spPr>
      </p:pic>
      <p:pic>
        <p:nvPicPr>
          <p:cNvPr id="5" name="Afbeelding 4" descr="Bouwplaat Coloborhynchus spielbergi Leen Zuydgeest_Page_1.jpg"/>
          <p:cNvPicPr>
            <a:picLocks noChangeAspect="1"/>
          </p:cNvPicPr>
          <p:nvPr/>
        </p:nvPicPr>
        <p:blipFill>
          <a:blip r:embed="rId3" cstate="print"/>
          <a:stretch>
            <a:fillRect/>
          </a:stretch>
        </p:blipFill>
        <p:spPr>
          <a:xfrm>
            <a:off x="2987824" y="1628800"/>
            <a:ext cx="3159372" cy="2232248"/>
          </a:xfrm>
          <a:prstGeom prst="rect">
            <a:avLst/>
          </a:prstGeom>
          <a:ln>
            <a:solidFill>
              <a:schemeClr val="tx1"/>
            </a:solidFill>
          </a:ln>
        </p:spPr>
      </p:pic>
      <p:pic>
        <p:nvPicPr>
          <p:cNvPr id="6" name="Afbeelding 5" descr="Bouwplaat Coloborhynchus spielbergi Leen Zuydgeest_Page_2.jpg"/>
          <p:cNvPicPr>
            <a:picLocks noChangeAspect="1"/>
          </p:cNvPicPr>
          <p:nvPr/>
        </p:nvPicPr>
        <p:blipFill>
          <a:blip r:embed="rId4" cstate="print"/>
          <a:stretch>
            <a:fillRect/>
          </a:stretch>
        </p:blipFill>
        <p:spPr>
          <a:xfrm>
            <a:off x="5292080" y="2204864"/>
            <a:ext cx="3156420" cy="2232248"/>
          </a:xfrm>
          <a:prstGeom prst="rect">
            <a:avLst/>
          </a:prstGeom>
          <a:ln>
            <a:solidFill>
              <a:schemeClr val="tx1"/>
            </a:solidFill>
          </a:ln>
        </p:spPr>
      </p:pic>
      <p:sp>
        <p:nvSpPr>
          <p:cNvPr id="7" name="Tekstvak 6"/>
          <p:cNvSpPr txBox="1"/>
          <p:nvPr/>
        </p:nvSpPr>
        <p:spPr>
          <a:xfrm>
            <a:off x="539552" y="4653136"/>
            <a:ext cx="8208912" cy="1200329"/>
          </a:xfrm>
          <a:prstGeom prst="rect">
            <a:avLst/>
          </a:prstGeom>
          <a:noFill/>
        </p:spPr>
        <p:txBody>
          <a:bodyPr wrap="square" rtlCol="0">
            <a:spAutoFit/>
          </a:bodyPr>
          <a:lstStyle/>
          <a:p>
            <a:r>
              <a:rPr lang="nl-NL" sz="2400" dirty="0" smtClean="0">
                <a:hlinkClick r:id="rId5"/>
              </a:rPr>
              <a:t>http://www.naturalis.nl/media/library/2016/01/</a:t>
            </a:r>
          </a:p>
          <a:p>
            <a:r>
              <a:rPr lang="nl-NL" sz="2400" dirty="0" smtClean="0">
                <a:hlinkClick r:id="rId5"/>
              </a:rPr>
              <a:t>Opdracht_Bottenbeest_zonder_</a:t>
            </a:r>
            <a:r>
              <a:rPr lang="nl-NL" sz="2400" dirty="0" err="1" smtClean="0">
                <a:hlinkClick r:id="rId5"/>
              </a:rPr>
              <a:t>antwoordmodel.pdf</a:t>
            </a:r>
            <a:endParaRPr lang="nl-NL" sz="2400" dirty="0" smtClean="0"/>
          </a:p>
          <a:p>
            <a:endParaRPr lang="nl-NL"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IMG_0663.JPG"/>
          <p:cNvPicPr>
            <a:picLocks noChangeAspect="1"/>
          </p:cNvPicPr>
          <p:nvPr/>
        </p:nvPicPr>
        <p:blipFill>
          <a:blip r:embed="rId2" cstate="print"/>
          <a:stretch>
            <a:fillRect/>
          </a:stretch>
        </p:blipFill>
        <p:spPr>
          <a:xfrm rot="16200000">
            <a:off x="476545" y="1763815"/>
            <a:ext cx="3384377" cy="2538283"/>
          </a:xfrm>
          <a:prstGeom prst="rect">
            <a:avLst/>
          </a:prstGeom>
        </p:spPr>
      </p:pic>
      <p:sp>
        <p:nvSpPr>
          <p:cNvPr id="2" name="Titel 1"/>
          <p:cNvSpPr>
            <a:spLocks noGrp="1"/>
          </p:cNvSpPr>
          <p:nvPr>
            <p:ph type="title"/>
          </p:nvPr>
        </p:nvSpPr>
        <p:spPr>
          <a:xfrm>
            <a:off x="457200" y="274638"/>
            <a:ext cx="8229600" cy="706090"/>
          </a:xfrm>
        </p:spPr>
        <p:txBody>
          <a:bodyPr anchor="t">
            <a:normAutofit fontScale="90000"/>
          </a:bodyPr>
          <a:lstStyle/>
          <a:p>
            <a:pPr algn="l"/>
            <a:r>
              <a:rPr lang="nl-NL" dirty="0" smtClean="0"/>
              <a:t>Resultaten</a:t>
            </a:r>
            <a:endParaRPr lang="nl-NL" dirty="0"/>
          </a:p>
        </p:txBody>
      </p:sp>
      <p:pic>
        <p:nvPicPr>
          <p:cNvPr id="4" name="Tijdelijke aanduiding voor inhoud 3" descr="IMG_0666.JPG"/>
          <p:cNvPicPr>
            <a:picLocks noGrp="1" noChangeAspect="1"/>
          </p:cNvPicPr>
          <p:nvPr>
            <p:ph idx="1"/>
          </p:nvPr>
        </p:nvPicPr>
        <p:blipFill>
          <a:blip r:embed="rId3" cstate="print"/>
          <a:stretch>
            <a:fillRect/>
          </a:stretch>
        </p:blipFill>
        <p:spPr>
          <a:xfrm rot="16200000">
            <a:off x="2636787" y="2051847"/>
            <a:ext cx="3384375" cy="2538282"/>
          </a:xfrm>
        </p:spPr>
      </p:pic>
      <p:pic>
        <p:nvPicPr>
          <p:cNvPr id="5" name="Afbeelding 4" descr="IMG_0665.JPG"/>
          <p:cNvPicPr>
            <a:picLocks noChangeAspect="1"/>
          </p:cNvPicPr>
          <p:nvPr/>
        </p:nvPicPr>
        <p:blipFill>
          <a:blip r:embed="rId4" cstate="print"/>
          <a:stretch>
            <a:fillRect/>
          </a:stretch>
        </p:blipFill>
        <p:spPr>
          <a:xfrm>
            <a:off x="5148064" y="1916832"/>
            <a:ext cx="2538282" cy="338437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chor="t"/>
          <a:lstStyle/>
          <a:p>
            <a:pPr algn="l"/>
            <a:r>
              <a:rPr lang="nl-NL" dirty="0" smtClean="0"/>
              <a:t>Bewegende hand</a:t>
            </a:r>
            <a:endParaRPr lang="nl-NL" dirty="0"/>
          </a:p>
        </p:txBody>
      </p:sp>
      <p:sp>
        <p:nvSpPr>
          <p:cNvPr id="3" name="Tijdelijke aanduiding voor inhoud 2"/>
          <p:cNvSpPr>
            <a:spLocks noGrp="1"/>
          </p:cNvSpPr>
          <p:nvPr>
            <p:ph idx="1"/>
          </p:nvPr>
        </p:nvSpPr>
        <p:spPr>
          <a:xfrm>
            <a:off x="467544" y="4725144"/>
            <a:ext cx="8229600" cy="720080"/>
          </a:xfrm>
        </p:spPr>
        <p:txBody>
          <a:bodyPr/>
          <a:lstStyle/>
          <a:p>
            <a:pPr>
              <a:buNone/>
            </a:pPr>
            <a:r>
              <a:rPr lang="nl-NL" sz="2400" dirty="0" smtClean="0">
                <a:hlinkClick r:id="rId2"/>
              </a:rPr>
              <a:t>http://www.knutselidee.nl/knippen/bewegendehand.htm</a:t>
            </a:r>
            <a:endParaRPr lang="nl-NL" sz="2400" dirty="0" smtClean="0"/>
          </a:p>
          <a:p>
            <a:pPr>
              <a:buNone/>
            </a:pPr>
            <a:endParaRPr lang="nl-NL" sz="2400" dirty="0"/>
          </a:p>
        </p:txBody>
      </p:sp>
      <p:pic>
        <p:nvPicPr>
          <p:cNvPr id="4" name="Afbeelding 3" descr="bewegendehand1.jpg"/>
          <p:cNvPicPr>
            <a:picLocks noChangeAspect="1"/>
          </p:cNvPicPr>
          <p:nvPr/>
        </p:nvPicPr>
        <p:blipFill>
          <a:blip r:embed="rId3" cstate="print"/>
          <a:stretch>
            <a:fillRect/>
          </a:stretch>
        </p:blipFill>
        <p:spPr>
          <a:xfrm>
            <a:off x="5580112" y="1124744"/>
            <a:ext cx="2160240" cy="3276364"/>
          </a:xfrm>
          <a:prstGeom prst="rect">
            <a:avLst/>
          </a:prstGeom>
        </p:spPr>
      </p:pic>
      <p:pic>
        <p:nvPicPr>
          <p:cNvPr id="5" name="Afbeelding 4" descr="bewegendehand2.jpg"/>
          <p:cNvPicPr>
            <a:picLocks noChangeAspect="1"/>
          </p:cNvPicPr>
          <p:nvPr/>
        </p:nvPicPr>
        <p:blipFill>
          <a:blip r:embed="rId4" cstate="print"/>
          <a:stretch>
            <a:fillRect/>
          </a:stretch>
        </p:blipFill>
        <p:spPr>
          <a:xfrm>
            <a:off x="539552" y="1124744"/>
            <a:ext cx="4778225" cy="32901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Even voorstellen...</a:t>
            </a:r>
            <a:endParaRPr lang="nl-NL" dirty="0"/>
          </a:p>
        </p:txBody>
      </p:sp>
      <p:pic>
        <p:nvPicPr>
          <p:cNvPr id="7" name="Tijdelijke aanduiding voor inhoud 6" descr="teun-groep2-3 in AWD.jpg"/>
          <p:cNvPicPr>
            <a:picLocks noGrp="1" noChangeAspect="1"/>
          </p:cNvPicPr>
          <p:nvPr>
            <p:ph idx="1"/>
          </p:nvPr>
        </p:nvPicPr>
        <p:blipFill>
          <a:blip r:embed="rId2" cstate="print"/>
          <a:stretch>
            <a:fillRect/>
          </a:stretch>
        </p:blipFill>
        <p:spPr>
          <a:xfrm>
            <a:off x="539552" y="1340768"/>
            <a:ext cx="4572000" cy="3657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55576" y="404664"/>
            <a:ext cx="7200000" cy="957600"/>
          </a:xfrm>
        </p:spPr>
        <p:txBody>
          <a:bodyPr/>
          <a:lstStyle/>
          <a:p>
            <a:pPr algn="l"/>
            <a:r>
              <a:rPr lang="nl-NL" dirty="0" smtClean="0"/>
              <a:t>Kip, het meest veelzijdige...</a:t>
            </a:r>
            <a:endParaRPr lang="nl-NL" dirty="0"/>
          </a:p>
        </p:txBody>
      </p:sp>
      <p:pic>
        <p:nvPicPr>
          <p:cNvPr id="5" name="Tijdelijke aanduiding voor inhoud 3" descr="Kip-body-juist.jpg"/>
          <p:cNvPicPr>
            <a:picLocks noGrp="1" noChangeAspect="1"/>
          </p:cNvPicPr>
          <p:nvPr>
            <p:ph idx="1"/>
          </p:nvPr>
        </p:nvPicPr>
        <p:blipFill>
          <a:blip r:embed="rId3" cstate="print"/>
          <a:stretch>
            <a:fillRect/>
          </a:stretch>
        </p:blipFill>
        <p:spPr>
          <a:xfrm>
            <a:off x="611560" y="1484784"/>
            <a:ext cx="3096344" cy="3096344"/>
          </a:xfrm>
        </p:spPr>
      </p:pic>
      <p:sp>
        <p:nvSpPr>
          <p:cNvPr id="6" name="Tekstvak 5"/>
          <p:cNvSpPr txBox="1"/>
          <p:nvPr/>
        </p:nvSpPr>
        <p:spPr>
          <a:xfrm>
            <a:off x="4572000" y="1844824"/>
            <a:ext cx="1728192" cy="510778"/>
          </a:xfrm>
          <a:prstGeom prst="wedgeRoundRectCallout">
            <a:avLst>
              <a:gd name="adj1" fmla="val -118277"/>
              <a:gd name="adj2" fmla="val 556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smtClean="0"/>
              <a:t>Why me?</a:t>
            </a: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0768"/>
            <a:ext cx="7488832" cy="369331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smtClean="0"/>
              <a:t>Wereldorientatie: </a:t>
            </a:r>
          </a:p>
          <a:p>
            <a:pPr>
              <a:defRPr/>
            </a:pPr>
            <a:endParaRPr lang="nl-NL" sz="2400" smtClean="0"/>
          </a:p>
          <a:p>
            <a:pPr marL="800100" lvl="1" indent="-342900">
              <a:lnSpc>
                <a:spcPct val="150000"/>
              </a:lnSpc>
              <a:buFont typeface="Arial" panose="020B0604020202020204" pitchFamily="34" charset="0"/>
              <a:buChar char="•"/>
              <a:defRPr/>
            </a:pPr>
            <a:r>
              <a:rPr lang="nl-NL" sz="2000" smtClean="0"/>
              <a:t>Verwondering (39, mens en samenleving)</a:t>
            </a:r>
            <a:endParaRPr lang="nl-NL" sz="1200" smtClean="0"/>
          </a:p>
          <a:p>
            <a:pPr marL="800100" lvl="1" indent="-342900">
              <a:lnSpc>
                <a:spcPct val="150000"/>
              </a:lnSpc>
              <a:buFont typeface="Arial" panose="020B0604020202020204" pitchFamily="34" charset="0"/>
              <a:buChar char="•"/>
              <a:defRPr/>
            </a:pPr>
            <a:endParaRPr lang="nl-NL" sz="1200" smtClean="0"/>
          </a:p>
          <a:p>
            <a:pPr marL="800100" lvl="1" indent="-342900">
              <a:lnSpc>
                <a:spcPct val="150000"/>
              </a:lnSpc>
              <a:buFont typeface="Arial" panose="020B0604020202020204" pitchFamily="34" charset="0"/>
              <a:buChar char="•"/>
              <a:defRPr/>
            </a:pPr>
            <a:r>
              <a:rPr lang="nl-NL" sz="2000" smtClean="0"/>
              <a:t>Vorm en functie (41, natuur en techniek)</a:t>
            </a:r>
          </a:p>
          <a:p>
            <a:pPr marL="1200150" lvl="2" indent="-285750">
              <a:lnSpc>
                <a:spcPct val="150000"/>
              </a:lnSpc>
              <a:buFont typeface="Courier New" panose="02070309020205020404" pitchFamily="49" charset="0"/>
              <a:buChar char="o"/>
            </a:pPr>
            <a:r>
              <a:rPr lang="nl-NL" smtClean="0"/>
              <a:t>bouw </a:t>
            </a:r>
            <a:r>
              <a:rPr lang="nl-NL"/>
              <a:t>en functie van het skelet</a:t>
            </a:r>
          </a:p>
          <a:p>
            <a:pPr marL="1200150" lvl="2" indent="-285750">
              <a:lnSpc>
                <a:spcPct val="150000"/>
              </a:lnSpc>
              <a:buFont typeface="Courier New" panose="02070309020205020404" pitchFamily="49" charset="0"/>
              <a:buChar char="o"/>
            </a:pPr>
            <a:r>
              <a:rPr lang="nl-NL" smtClean="0"/>
              <a:t>overeenkomsten </a:t>
            </a:r>
            <a:r>
              <a:rPr lang="nl-NL"/>
              <a:t>en verschillen in bouw van mens en (zoog)dier</a:t>
            </a:r>
          </a:p>
          <a:p>
            <a:pPr marL="1200150" lvl="2" indent="-285750">
              <a:lnSpc>
                <a:spcPct val="150000"/>
              </a:lnSpc>
              <a:buFont typeface="Courier New" panose="02070309020205020404" pitchFamily="49" charset="0"/>
              <a:buChar char="o"/>
            </a:pPr>
            <a:r>
              <a:rPr lang="nl-NL"/>
              <a:t>verschillen tussen mens en (zoog)dier in </a:t>
            </a:r>
            <a:r>
              <a:rPr lang="nl-NL" smtClean="0"/>
              <a:t>voortbeweging</a:t>
            </a:r>
            <a:endParaRPr lang="nl-NL" sz="2400" smtClean="0"/>
          </a:p>
          <a:p>
            <a:pPr marL="1200150" lvl="2" indent="-285750">
              <a:lnSpc>
                <a:spcPct val="150000"/>
              </a:lnSpc>
            </a:pPr>
            <a:endParaRPr lang="nl-NL" smtClean="0"/>
          </a:p>
        </p:txBody>
      </p:sp>
      <p:sp>
        <p:nvSpPr>
          <p:cNvPr id="6" name="Tekstvak 5"/>
          <p:cNvSpPr txBox="1"/>
          <p:nvPr/>
        </p:nvSpPr>
        <p:spPr>
          <a:xfrm>
            <a:off x="754804" y="371428"/>
            <a:ext cx="7345587"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en-US" sz="4400" b="0" dirty="0" smtClean="0">
                <a:solidFill>
                  <a:schemeClr val="tx1"/>
                </a:solidFill>
                <a:latin typeface="+mj-lt"/>
                <a:ea typeface="+mj-ea"/>
                <a:cs typeface="+mj-cs"/>
              </a:rPr>
              <a:t>Kip… in </a:t>
            </a:r>
            <a:r>
              <a:rPr lang="en-US" sz="4400" b="0" dirty="0" err="1" smtClean="0">
                <a:solidFill>
                  <a:schemeClr val="tx1"/>
                </a:solidFill>
                <a:latin typeface="+mj-lt"/>
                <a:ea typeface="+mj-ea"/>
                <a:cs typeface="+mj-cs"/>
              </a:rPr>
              <a:t>mijn</a:t>
            </a:r>
            <a:r>
              <a:rPr lang="en-US" sz="4400" b="0" dirty="0" smtClean="0">
                <a:solidFill>
                  <a:schemeClr val="tx1"/>
                </a:solidFill>
                <a:latin typeface="+mj-lt"/>
                <a:ea typeface="+mj-ea"/>
                <a:cs typeface="+mj-cs"/>
              </a:rPr>
              <a:t> </a:t>
            </a:r>
            <a:r>
              <a:rPr lang="en-US" sz="4400" b="0" dirty="0" err="1" smtClean="0">
                <a:solidFill>
                  <a:schemeClr val="tx1"/>
                </a:solidFill>
                <a:latin typeface="+mj-lt"/>
                <a:ea typeface="+mj-ea"/>
                <a:cs typeface="+mj-cs"/>
              </a:rPr>
              <a:t>lesprogramma</a:t>
            </a:r>
            <a:r>
              <a:rPr lang="en-US" sz="4400" b="0" dirty="0" smtClean="0">
                <a:solidFill>
                  <a:schemeClr val="tx1"/>
                </a:solidFill>
                <a:latin typeface="+mj-lt"/>
                <a:ea typeface="+mj-ea"/>
                <a:cs typeface="+mj-cs"/>
              </a:rPr>
              <a:t>?</a:t>
            </a:r>
            <a:endParaRPr lang="nl-NL" sz="4400" b="0" dirty="0" err="1" smtClean="0">
              <a:solidFill>
                <a:schemeClr val="tx1"/>
              </a:solidFill>
              <a:latin typeface="+mj-lt"/>
              <a:ea typeface="+mj-ea"/>
              <a:cs typeface="+mj-cs"/>
            </a:endParaRPr>
          </a:p>
        </p:txBody>
      </p:sp>
      <p:pic>
        <p:nvPicPr>
          <p:cNvPr id="7" name="Afbeelding 6" descr="SLO_logo horizontaal totaal.jpg"/>
          <p:cNvPicPr>
            <a:picLocks noChangeAspect="1"/>
          </p:cNvPicPr>
          <p:nvPr/>
        </p:nvPicPr>
        <p:blipFill>
          <a:blip r:embed="rId2" cstate="print"/>
          <a:stretch>
            <a:fillRect/>
          </a:stretch>
        </p:blipFill>
        <p:spPr>
          <a:xfrm rot="492864">
            <a:off x="5032375" y="1327150"/>
            <a:ext cx="2881313" cy="61436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4804" y="371428"/>
            <a:ext cx="7633619"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en-US" sz="4400" b="0" dirty="0" smtClean="0">
                <a:solidFill>
                  <a:schemeClr val="tx1"/>
                </a:solidFill>
                <a:latin typeface="+mj-lt"/>
                <a:ea typeface="+mj-ea"/>
                <a:cs typeface="+mj-cs"/>
              </a:rPr>
              <a:t>Kip… </a:t>
            </a:r>
            <a:r>
              <a:rPr lang="en-US" sz="4400" b="0" dirty="0">
                <a:solidFill>
                  <a:schemeClr val="tx1"/>
                </a:solidFill>
                <a:latin typeface="+mj-lt"/>
                <a:ea typeface="+mj-ea"/>
                <a:cs typeface="+mj-cs"/>
              </a:rPr>
              <a:t>in </a:t>
            </a:r>
            <a:r>
              <a:rPr lang="en-US" sz="4400" b="0" dirty="0" err="1">
                <a:solidFill>
                  <a:schemeClr val="tx1"/>
                </a:solidFill>
                <a:latin typeface="+mj-lt"/>
                <a:ea typeface="+mj-ea"/>
                <a:cs typeface="+mj-cs"/>
              </a:rPr>
              <a:t>mijn</a:t>
            </a:r>
            <a:r>
              <a:rPr lang="en-US" sz="4400" b="0" dirty="0">
                <a:solidFill>
                  <a:schemeClr val="tx1"/>
                </a:solidFill>
                <a:latin typeface="+mj-lt"/>
                <a:ea typeface="+mj-ea"/>
                <a:cs typeface="+mj-cs"/>
              </a:rPr>
              <a:t> </a:t>
            </a:r>
            <a:r>
              <a:rPr lang="en-US" sz="4400" b="0" dirty="0" err="1">
                <a:solidFill>
                  <a:schemeClr val="tx1"/>
                </a:solidFill>
                <a:latin typeface="+mj-lt"/>
                <a:ea typeface="+mj-ea"/>
                <a:cs typeface="+mj-cs"/>
              </a:rPr>
              <a:t>lesprogramma</a:t>
            </a:r>
            <a:r>
              <a:rPr lang="en-US" sz="4400" b="0" dirty="0">
                <a:solidFill>
                  <a:schemeClr val="tx1"/>
                </a:solidFill>
                <a:latin typeface="+mj-lt"/>
                <a:ea typeface="+mj-ea"/>
                <a:cs typeface="+mj-cs"/>
              </a:rPr>
              <a:t>?</a:t>
            </a:r>
            <a:endParaRPr lang="nl-NL" sz="4400" b="0" dirty="0" err="1">
              <a:solidFill>
                <a:schemeClr val="tx1"/>
              </a:solidFill>
              <a:latin typeface="+mj-lt"/>
              <a:ea typeface="+mj-ea"/>
              <a:cs typeface="+mj-cs"/>
            </a:endParaRPr>
          </a:p>
        </p:txBody>
      </p:sp>
      <p:sp>
        <p:nvSpPr>
          <p:cNvPr id="10" name="Tekstvak 9"/>
          <p:cNvSpPr txBox="1"/>
          <p:nvPr/>
        </p:nvSpPr>
        <p:spPr>
          <a:xfrm>
            <a:off x="755576" y="1340768"/>
            <a:ext cx="6984776" cy="200054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dirty="0"/>
              <a:t>Natuur &amp; Duurzaamheid:</a:t>
            </a:r>
          </a:p>
          <a:p>
            <a:pPr>
              <a:defRPr/>
            </a:pPr>
            <a:endParaRPr lang="nl-NL" sz="2000" dirty="0"/>
          </a:p>
          <a:p>
            <a:pPr marL="914400" lvl="1" indent="-457200">
              <a:buFont typeface="+mj-lt"/>
              <a:buAutoNum type="arabicPeriod"/>
              <a:defRPr/>
            </a:pPr>
            <a:r>
              <a:rPr lang="nl-NL" sz="2000" dirty="0"/>
              <a:t>Beweging </a:t>
            </a:r>
            <a:r>
              <a:rPr lang="nl-NL" sz="2000" dirty="0" smtClean="0"/>
              <a:t>(71)</a:t>
            </a:r>
            <a:endParaRPr lang="nl-NL" sz="2000" dirty="0"/>
          </a:p>
          <a:p>
            <a:pPr marL="914400" lvl="1" indent="-457200">
              <a:buFont typeface="+mj-lt"/>
              <a:buAutoNum type="arabicPeriod"/>
              <a:defRPr/>
            </a:pPr>
            <a:endParaRPr lang="nl-NL" sz="2000" dirty="0"/>
          </a:p>
          <a:p>
            <a:pPr marL="914400" lvl="1" indent="-457200">
              <a:buFont typeface="+mj-lt"/>
              <a:buAutoNum type="arabicPeriod"/>
              <a:defRPr/>
            </a:pPr>
            <a:r>
              <a:rPr lang="nl-NL" sz="2000" dirty="0" smtClean="0"/>
              <a:t>Vorm </a:t>
            </a:r>
            <a:r>
              <a:rPr lang="nl-NL" sz="2000" dirty="0"/>
              <a:t>en functie </a:t>
            </a:r>
            <a:r>
              <a:rPr lang="nl-NL" sz="2000" dirty="0" smtClean="0"/>
              <a:t>(137, 138, 140)</a:t>
            </a:r>
            <a:endParaRPr lang="nl-NL" sz="2000" dirty="0"/>
          </a:p>
          <a:p>
            <a:pPr marL="914400" lvl="1" indent="-457200">
              <a:buFont typeface="+mj-lt"/>
              <a:buAutoNum type="arabicPeriod"/>
              <a:defRPr/>
            </a:pPr>
            <a:endParaRPr lang="nl-NL" sz="2000" dirty="0"/>
          </a:p>
        </p:txBody>
      </p:sp>
      <p:pic>
        <p:nvPicPr>
          <p:cNvPr id="12" name="Afbeelding 11" descr="Biologie-Plus-School-2-300x74.jpg"/>
          <p:cNvPicPr>
            <a:picLocks noChangeAspect="1"/>
          </p:cNvPicPr>
          <p:nvPr/>
        </p:nvPicPr>
        <p:blipFill>
          <a:blip r:embed="rId2" cstate="print"/>
          <a:stretch>
            <a:fillRect/>
          </a:stretch>
        </p:blipFill>
        <p:spPr>
          <a:xfrm rot="902717">
            <a:off x="4910138" y="1335088"/>
            <a:ext cx="3395662" cy="836612"/>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4804" y="371428"/>
            <a:ext cx="748960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 in mijn lesprogramma?</a:t>
            </a:r>
            <a:endParaRPr lang="nl-NL" sz="4400" b="0">
              <a:solidFill>
                <a:schemeClr val="tx1"/>
              </a:solidFill>
              <a:latin typeface="+mj-lt"/>
              <a:ea typeface="+mj-ea"/>
              <a:cs typeface="+mj-cs"/>
            </a:endParaRPr>
          </a:p>
        </p:txBody>
      </p:sp>
      <p:sp>
        <p:nvSpPr>
          <p:cNvPr id="10" name="Tekstvak 9"/>
          <p:cNvSpPr txBox="1"/>
          <p:nvPr/>
        </p:nvSpPr>
        <p:spPr>
          <a:xfrm>
            <a:off x="755576" y="1340768"/>
            <a:ext cx="7704856" cy="261610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smtClean="0"/>
              <a:t>Raakpunten Onderzoekend leren:</a:t>
            </a:r>
            <a:endParaRPr lang="nl-NL" sz="2400"/>
          </a:p>
          <a:p>
            <a:pPr>
              <a:defRPr/>
            </a:pPr>
            <a:endParaRPr lang="nl-NL" sz="2000"/>
          </a:p>
          <a:p>
            <a:pPr marL="914400" lvl="1" indent="-457200">
              <a:lnSpc>
                <a:spcPct val="150000"/>
              </a:lnSpc>
              <a:buFont typeface="Arial" pitchFamily="34" charset="0"/>
              <a:buChar char="•"/>
              <a:defRPr/>
            </a:pPr>
            <a:r>
              <a:rPr lang="nl-NL" sz="2000" b="1" smtClean="0"/>
              <a:t>Waarnemen:</a:t>
            </a:r>
            <a:r>
              <a:rPr lang="nl-NL" sz="2000" smtClean="0"/>
              <a:t> overeenkomsten/verschillen, kenmerken</a:t>
            </a:r>
          </a:p>
          <a:p>
            <a:pPr marL="914400" lvl="1" indent="-457200">
              <a:lnSpc>
                <a:spcPct val="150000"/>
              </a:lnSpc>
              <a:buFont typeface="Arial" pitchFamily="34" charset="0"/>
              <a:buChar char="•"/>
              <a:defRPr/>
            </a:pPr>
            <a:r>
              <a:rPr lang="nl-NL" sz="2000" b="1" smtClean="0"/>
              <a:t>Experimenteren: </a:t>
            </a:r>
            <a:r>
              <a:rPr lang="nl-NL" sz="2000" smtClean="0"/>
              <a:t>handelen, vrij exploreren, met hulpmiddelen</a:t>
            </a:r>
          </a:p>
          <a:p>
            <a:pPr marL="914400" lvl="1" indent="-457200">
              <a:lnSpc>
                <a:spcPct val="150000"/>
              </a:lnSpc>
              <a:buFont typeface="Arial" pitchFamily="34" charset="0"/>
              <a:buChar char="•"/>
              <a:defRPr/>
            </a:pPr>
            <a:r>
              <a:rPr lang="nl-NL" sz="2000" b="1" smtClean="0"/>
              <a:t>Verwerken:</a:t>
            </a:r>
            <a:r>
              <a:rPr lang="nl-NL" sz="2000" smtClean="0"/>
              <a:t> oorzaak-gevolg, vorm-functie</a:t>
            </a:r>
          </a:p>
          <a:p>
            <a:pPr marL="914400" lvl="1" indent="-457200">
              <a:lnSpc>
                <a:spcPct val="150000"/>
              </a:lnSpc>
              <a:buFont typeface="Arial" pitchFamily="34" charset="0"/>
              <a:buChar char="•"/>
              <a:defRPr/>
            </a:pPr>
            <a:r>
              <a:rPr lang="nl-NL" sz="2000" b="1" smtClean="0"/>
              <a:t>Houding: </a:t>
            </a:r>
            <a:r>
              <a:rPr lang="nl-NL" sz="2000" smtClean="0"/>
              <a:t>manipuleren, vragen stellen, verklaren</a:t>
            </a:r>
          </a:p>
        </p:txBody>
      </p:sp>
      <p:pic>
        <p:nvPicPr>
          <p:cNvPr id="5" name="Afbeelding 4" descr="SLO_logo horizontaal totaal.jpg"/>
          <p:cNvPicPr>
            <a:picLocks noChangeAspect="1"/>
          </p:cNvPicPr>
          <p:nvPr/>
        </p:nvPicPr>
        <p:blipFill>
          <a:blip r:embed="rId2" cstate="print"/>
          <a:stretch>
            <a:fillRect/>
          </a:stretch>
        </p:blipFill>
        <p:spPr>
          <a:xfrm rot="492864">
            <a:off x="5177173" y="1327429"/>
            <a:ext cx="2881313" cy="61436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Eerst kijken:</a:t>
            </a:r>
            <a:r>
              <a:rPr lang="nl-NL" sz="2400" smtClean="0"/>
              <a:t> </a:t>
            </a:r>
          </a:p>
          <a:p>
            <a:pPr>
              <a:defRPr/>
            </a:pPr>
            <a:endParaRPr lang="nl-NL" sz="2400" smtClean="0"/>
          </a:p>
          <a:p>
            <a:pPr marL="914400" lvl="1" indent="-457200">
              <a:buFontTx/>
              <a:buAutoNum type="arabicPeriod"/>
              <a:defRPr/>
            </a:pPr>
            <a:r>
              <a:rPr lang="nl-NL" sz="2000" smtClean="0"/>
              <a:t>Maak groepjes van twee</a:t>
            </a:r>
          </a:p>
          <a:p>
            <a:pPr marL="914400" lvl="1" indent="-457200">
              <a:buFontTx/>
              <a:buAutoNum type="arabicPeriod"/>
              <a:defRPr/>
            </a:pPr>
            <a:endParaRPr lang="nl-NL" sz="2000" smtClean="0"/>
          </a:p>
          <a:p>
            <a:pPr marL="914400" lvl="1" indent="-457200">
              <a:buFontTx/>
              <a:buAutoNum type="arabicPeriod"/>
              <a:defRPr/>
            </a:pPr>
            <a:r>
              <a:rPr lang="nl-NL" sz="2000" smtClean="0"/>
              <a:t>Kijk onder het doekje</a:t>
            </a:r>
          </a:p>
          <a:p>
            <a:pPr marL="914400" lvl="1" indent="-457200">
              <a:buFontTx/>
              <a:buAutoNum type="arabicPeriod"/>
              <a:defRPr/>
            </a:pPr>
            <a:endParaRPr lang="nl-NL" sz="2000" smtClean="0"/>
          </a:p>
          <a:p>
            <a:pPr marL="914400" lvl="1" indent="-457200">
              <a:buFontTx/>
              <a:buAutoNum type="arabicPeriod"/>
              <a:defRPr/>
            </a:pPr>
            <a:r>
              <a:rPr lang="nl-NL" sz="2000" smtClean="0"/>
              <a:t>Beschrijf wat je ziet. </a:t>
            </a:r>
          </a:p>
          <a:p>
            <a:pPr marL="914400" lvl="1" indent="-457200">
              <a:buFontTx/>
              <a:buAutoNum type="arabicPeriod"/>
              <a:defRPr/>
            </a:pPr>
            <a:endParaRPr lang="nl-NL" sz="2000" smtClean="0"/>
          </a:p>
          <a:p>
            <a:pPr>
              <a:defRPr/>
            </a:pPr>
            <a:endParaRPr lang="nl-NL" sz="240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En nu aan de slag!</a:t>
            </a:r>
            <a:endParaRPr lang="nl-NL" sz="4400" b="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enen.jpg"/>
          <p:cNvPicPr>
            <a:picLocks noChangeAspect="1"/>
          </p:cNvPicPr>
          <p:nvPr/>
        </p:nvPicPr>
        <p:blipFill>
          <a:blip r:embed="rId3" cstate="print"/>
          <a:stretch>
            <a:fillRect/>
          </a:stretch>
        </p:blipFill>
        <p:spPr>
          <a:xfrm>
            <a:off x="5408794" y="1772816"/>
            <a:ext cx="3735206" cy="4283036"/>
          </a:xfrm>
          <a:prstGeom prst="rect">
            <a:avLst/>
          </a:prstGeom>
        </p:spPr>
      </p:pic>
      <p:sp>
        <p:nvSpPr>
          <p:cNvPr id="9" name="Tekstvak 8"/>
          <p:cNvSpPr txBox="1"/>
          <p:nvPr/>
        </p:nvSpPr>
        <p:spPr>
          <a:xfrm>
            <a:off x="755576" y="1340768"/>
            <a:ext cx="5904656" cy="3600986"/>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smtClean="0"/>
              <a:t>Vragen:</a:t>
            </a:r>
            <a:r>
              <a:rPr lang="nl-NL" sz="2400" dirty="0" smtClean="0"/>
              <a:t> </a:t>
            </a:r>
          </a:p>
          <a:p>
            <a:pPr>
              <a:defRPr/>
            </a:pPr>
            <a:endParaRPr lang="nl-NL" sz="2400" dirty="0" smtClean="0"/>
          </a:p>
          <a:p>
            <a:pPr marL="914400" lvl="1" indent="-457200">
              <a:buFontTx/>
              <a:buAutoNum type="arabicPeriod"/>
              <a:defRPr/>
            </a:pPr>
            <a:r>
              <a:rPr lang="nl-NL" sz="2000" dirty="0" smtClean="0"/>
              <a:t>Waar zit de poot aan het lichaam vast?</a:t>
            </a:r>
          </a:p>
          <a:p>
            <a:pPr marL="914400" lvl="1" indent="-457200">
              <a:buFontTx/>
              <a:buAutoNum type="arabicPeriod"/>
              <a:defRPr/>
            </a:pPr>
            <a:endParaRPr lang="nl-NL" sz="2000" dirty="0" smtClean="0"/>
          </a:p>
          <a:p>
            <a:pPr marL="914400" lvl="1" indent="-457200">
              <a:buFontTx/>
              <a:buAutoNum type="arabicPeriod"/>
              <a:defRPr/>
            </a:pPr>
            <a:r>
              <a:rPr lang="nl-NL" sz="2000" dirty="0" smtClean="0"/>
              <a:t>Waar zit de voet? (wat is onder en boven?)</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valt je op aan de huid? </a:t>
            </a:r>
          </a:p>
          <a:p>
            <a:pPr marL="914400" lvl="1" indent="-457200">
              <a:buFontTx/>
              <a:buAutoNum type="arabicPeriod"/>
              <a:defRPr/>
            </a:pPr>
            <a:endParaRPr lang="nl-NL" sz="2000" dirty="0" smtClean="0"/>
          </a:p>
          <a:p>
            <a:pPr marL="914400" lvl="1" indent="-457200">
              <a:buFontTx/>
              <a:buAutoNum type="arabicPeriod"/>
              <a:defRPr/>
            </a:pPr>
            <a:r>
              <a:rPr lang="nl-NL" sz="2000" dirty="0" smtClean="0"/>
              <a:t>Vergelijk de poot met je eigen been</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is hetzelfde? Wat verschilt?</a:t>
            </a:r>
          </a:p>
        </p:txBody>
      </p:sp>
      <p:sp>
        <p:nvSpPr>
          <p:cNvPr id="4" name="Tekstvak 3"/>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Kippenpoot</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378514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urwerkwink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719</Words>
  <Application>Microsoft Office PowerPoint</Application>
  <PresentationFormat>Diavoorstelling (4:3)</PresentationFormat>
  <Paragraphs>182</Paragraphs>
  <Slides>26</Slides>
  <Notes>9</Notes>
  <HiddenSlides>0</HiddenSlides>
  <MMClips>0</MMClips>
  <ScaleCrop>false</ScaleCrop>
  <HeadingPairs>
    <vt:vector size="4" baseType="variant">
      <vt:variant>
        <vt:lpstr>Thema</vt:lpstr>
      </vt:variant>
      <vt:variant>
        <vt:i4>2</vt:i4>
      </vt:variant>
      <vt:variant>
        <vt:lpstr>Diatitels</vt:lpstr>
      </vt:variant>
      <vt:variant>
        <vt:i4>26</vt:i4>
      </vt:variant>
    </vt:vector>
  </HeadingPairs>
  <TitlesOfParts>
    <vt:vector size="28" baseType="lpstr">
      <vt:lpstr>Aangepast ontwerp</vt:lpstr>
      <vt:lpstr>Natuurwerkwinkel</vt:lpstr>
      <vt:lpstr>Verhip,  Waar zijn de knieën van een kip?</vt:lpstr>
      <vt:lpstr>Dia 2</vt:lpstr>
      <vt:lpstr>Even voorstellen...</vt:lpstr>
      <vt:lpstr>Kip, het meest veelzijdige...</vt:lpstr>
      <vt:lpstr>Dia 5</vt:lpstr>
      <vt:lpstr>Dia 6</vt:lpstr>
      <vt:lpstr>Dia 7</vt:lpstr>
      <vt:lpstr>Dia 8</vt:lpstr>
      <vt:lpstr>Dia 9</vt:lpstr>
      <vt:lpstr>Dia 10</vt:lpstr>
      <vt:lpstr>Dia 11</vt:lpstr>
      <vt:lpstr>Dia 12</vt:lpstr>
      <vt:lpstr>Dia 13</vt:lpstr>
      <vt:lpstr>Vergelijk met jezelf...</vt:lpstr>
      <vt:lpstr>Dia 15</vt:lpstr>
      <vt:lpstr>Dia 16</vt:lpstr>
      <vt:lpstr>Dia 17</vt:lpstr>
      <vt:lpstr>Dia 18</vt:lpstr>
      <vt:lpstr>Dia 19</vt:lpstr>
      <vt:lpstr>Dia 20</vt:lpstr>
      <vt:lpstr>Dia 21</vt:lpstr>
      <vt:lpstr>Dia 22</vt:lpstr>
      <vt:lpstr>Andere lesideeën</vt:lpstr>
      <vt:lpstr>Bottenbeest</vt:lpstr>
      <vt:lpstr>Resultaten</vt:lpstr>
      <vt:lpstr>Bewegende hand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Verhip, waar zitten de knieën van een kip?</dc:title>
  <dc:creator>Teun</dc:creator>
  <cp:lastModifiedBy>Teun</cp:lastModifiedBy>
  <cp:revision>51</cp:revision>
  <dcterms:created xsi:type="dcterms:W3CDTF">2016-11-14T13:32:29Z</dcterms:created>
  <dcterms:modified xsi:type="dcterms:W3CDTF">2016-11-22T09:18:40Z</dcterms:modified>
</cp:coreProperties>
</file>