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3" r:id="rId3"/>
    <p:sldMasterId id="2147483689" r:id="rId4"/>
    <p:sldMasterId id="2147483700" r:id="rId5"/>
    <p:sldMasterId id="2147483714" r:id="rId6"/>
  </p:sldMasterIdLst>
  <p:notesMasterIdLst>
    <p:notesMasterId r:id="rId30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x="18288000" cy="10287000"/>
  <p:notesSz cx="6858000" cy="9144000"/>
  <p:embeddedFontLst>
    <p:embeddedFont>
      <p:font typeface="Arial Black" panose="020B0A0402010202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veat" panose="020B0604020202020204" charset="0"/>
      <p:regular r:id="rId37"/>
      <p:bold r:id="rId38"/>
    </p:embeddedFont>
    <p:embeddedFont>
      <p:font typeface="Comfortaa" panose="020B0604020202020204" charset="0"/>
      <p:regular r:id="rId39"/>
      <p:bold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Open Sans ExtraBold" panose="020B0906030804020204" pitchFamily="34" charset="0"/>
      <p:bold r:id="rId45"/>
      <p:boldItalic r:id="rId46"/>
    </p:embeddedFont>
    <p:embeddedFont>
      <p:font typeface="Open Sans Light" panose="020B0306030504020204" pitchFamily="34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Source Sans Pro SemiBold" panose="020B0603030403020204" pitchFamily="34" charset="0"/>
      <p:regular r:id="rId55"/>
      <p:bold r:id="rId56"/>
      <p:italic r:id="rId57"/>
      <p:boldItalic r:id="rId58"/>
    </p:embeddedFont>
    <p:embeddedFont>
      <p:font typeface="Trebuchet MS" panose="020B060302020202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jAeBrU/J6wXxjM1cyx64u2yMVw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customschemas.google.com/relationships/presentationmetadata" Target="meta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1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4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_irtu4cYe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96ecc80a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Wie kent ze? Noem er dan eentje?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Welke is je favoriet?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4" name="Google Shape;484;g196ecc80a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f159a31021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/>
          </a:p>
        </p:txBody>
      </p:sp>
      <p:sp>
        <p:nvSpPr>
          <p:cNvPr id="576" name="Google Shape;576;gf159a31021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e07155850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/>
          </a:p>
        </p:txBody>
      </p:sp>
      <p:sp>
        <p:nvSpPr>
          <p:cNvPr id="590" name="Google Shape;590;g1e07155850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cb852a9b1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rgbClr val="4C4C4C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rgbClr val="4C4C4C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50">
              <a:solidFill>
                <a:srgbClr val="4C4C4C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doen overheden?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50">
              <a:solidFill>
                <a:srgbClr val="4C4C4C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solidFill>
                  <a:srgbClr val="4C4C4C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o wortel: financiële en economische instrumenten (subsidies)</a:t>
            </a:r>
            <a:endParaRPr sz="1950">
              <a:solidFill>
                <a:srgbClr val="4C4C4C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solidFill>
                  <a:srgbClr val="4C4C4C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o preek: voorlichting en educatie</a:t>
            </a:r>
            <a:endParaRPr sz="1950">
              <a:solidFill>
                <a:srgbClr val="4C4C4C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50">
                <a:solidFill>
                  <a:srgbClr val="4C4C4C"/>
                </a:solidFill>
                <a:highlight>
                  <a:srgbClr val="F9F9F9"/>
                </a:highlight>
                <a:latin typeface="Roboto"/>
                <a:ea typeface="Roboto"/>
                <a:cs typeface="Roboto"/>
                <a:sym typeface="Roboto"/>
              </a:rPr>
              <a:t>o stok: juridische instrumenten (wet- en regelgeving + handhaving)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doen bedrijven? 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Innovatiekracht MVO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Dragen een onderdeel bij. Netwerk van ondernemers die duurzaam willen ondernemen MVO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doen inwoners?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Burgers intrinsieke motivatie mindset meegeven verandering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Lokale initiatieven</a:t>
            </a:r>
            <a:endParaRPr sz="1250">
              <a:solidFill>
                <a:srgbClr val="4C4C4C"/>
              </a:solidFill>
              <a:highlight>
                <a:srgbClr val="F9F9F9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7" name="Google Shape;597;g1cb852a9b1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de5d5d55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https://vng.nl/artikelen/overzichtskaart-van-gemeenten-die-meedoen-aan-global-goals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g1de5d5d55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de5d5d55cd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g1de5d5d55cd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https://vng.nl/artikelen/de-17-global-goals-0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de5d5d55cd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de5d5d55cd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https://vng.nl/artikelen/global-goal-15-leven-op-het-land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1a6f0b33d3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5" name="Google Shape;635;g21a6f0b33d3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de5d5d55cd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de5d5d55cd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https://vereniginggdo.nl/duurzame-buren-nme-centra-ondersteunen-leerkrachten-van-de-toekomst/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fa409bc8b2_1_15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9" name="Google Shape;659;gfa409bc8b2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de5d5d55cd_0_3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2" name="Google Shape;672;g1de5d5d55cd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de5d5d55cd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de5d5d55cd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https://www.youtube.com/watch?v=7_irtu4cYeY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Kinderen houden van de natuur!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e052efff33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e052efff33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96ecc80ab2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9" name="Google Shape;689;g196ecc80ab2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e052efff33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g1e052efff33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>
                <a:solidFill>
                  <a:srgbClr val="333333"/>
                </a:solidFill>
                <a:highlight>
                  <a:schemeClr val="lt1"/>
                </a:highlight>
              </a:rPr>
              <a:t>https://www.sdgnederland.nl/stappenplan/introductie/</a:t>
            </a:r>
            <a:endParaRPr sz="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de5d5d55cd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5" name="Google Shape;705;g1de5d5d55cd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1a6f0b33d3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Judith</a:t>
            </a:r>
            <a:endParaRPr/>
          </a:p>
        </p:txBody>
      </p:sp>
      <p:sp>
        <p:nvSpPr>
          <p:cNvPr id="494" name="Google Shape;494;g21a6f0b33d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93b7fac44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5" name="Google Shape;505;g1393b7fac44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393b7fac44_2_1:notes"/>
          <p:cNvSpPr txBox="1">
            <a:spLocks noGrp="1"/>
          </p:cNvSpPr>
          <p:nvPr>
            <p:ph type="body" idx="1"/>
          </p:nvPr>
        </p:nvSpPr>
        <p:spPr>
          <a:xfrm>
            <a:off x="1153875" y="43434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1393b7fac4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89" y="684265"/>
            <a:ext cx="6678600" cy="3429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7c4205adcb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8" name="Google Shape;528;g17c4205adcb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de5d5d55cd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de5d5d55cd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Doe mee met de SDG action Day. www.sdgactionday.nl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956e4f642_0_1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004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9"/>
              <a:buFont typeface="Arial"/>
              <a:buNone/>
            </a:pPr>
            <a:endParaRPr sz="15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7" name="Google Shape;557;ge956e4f64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1295b7804c_0_10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5" name="Google Shape;565;g11295b7804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en tekst">
  <p:cSld name="Geen teks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de5d5d55cd_0_196"/>
          <p:cNvSpPr txBox="1">
            <a:spLocks noGrp="1"/>
          </p:cNvSpPr>
          <p:nvPr>
            <p:ph type="title"/>
          </p:nvPr>
        </p:nvSpPr>
        <p:spPr>
          <a:xfrm>
            <a:off x="1257300" y="199848"/>
            <a:ext cx="13131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faac81943_0_20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0faac81943_0_207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g10faac81943_0_20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0faac81943_0_20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10faac81943_0_20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faac81943_0_21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0faac81943_0_21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10faac81943_0_213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g10faac81943_0_213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0faac81943_0_213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0faac81943_0_213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faac81943_0_220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0faac81943_0_220"/>
          <p:cNvSpPr txBox="1">
            <a:spLocks noGrp="1"/>
          </p:cNvSpPr>
          <p:nvPr>
            <p:ph type="body" idx="1"/>
          </p:nvPr>
        </p:nvSpPr>
        <p:spPr>
          <a:xfrm>
            <a:off x="1259682" y="2521745"/>
            <a:ext cx="77370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04" name="Google Shape;104;g10faac81943_0_220"/>
          <p:cNvSpPr txBox="1">
            <a:spLocks noGrp="1"/>
          </p:cNvSpPr>
          <p:nvPr>
            <p:ph type="body" idx="2"/>
          </p:nvPr>
        </p:nvSpPr>
        <p:spPr>
          <a:xfrm>
            <a:off x="1259682" y="3757613"/>
            <a:ext cx="77370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10faac81943_0_220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5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06" name="Google Shape;106;g10faac81943_0_220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5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10faac81943_0_220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0faac81943_0_220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10faac81943_0_220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faac81943_0_22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10faac81943_0_229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10faac81943_0_229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0faac81943_0_229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faac81943_0_234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0faac81943_0_234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0faac81943_0_234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0faac81943_0_238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0faac81943_0_238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122" name="Google Shape;122;g10faac81943_0_238"/>
          <p:cNvSpPr txBox="1">
            <a:spLocks noGrp="1"/>
          </p:cNvSpPr>
          <p:nvPr>
            <p:ph type="body" idx="2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23" name="Google Shape;123;g10faac81943_0_238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10faac81943_0_238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10faac81943_0_238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faac81943_0_245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0faac81943_0_245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g10faac81943_0_245"/>
          <p:cNvSpPr txBox="1">
            <a:spLocks noGrp="1"/>
          </p:cNvSpPr>
          <p:nvPr>
            <p:ph type="body" idx="1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30" name="Google Shape;130;g10faac81943_0_245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0faac81943_0_245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0faac81943_0_245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faac81943_0_252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0faac81943_0_252"/>
          <p:cNvSpPr txBox="1">
            <a:spLocks noGrp="1"/>
          </p:cNvSpPr>
          <p:nvPr>
            <p:ph type="body" idx="1"/>
          </p:nvPr>
        </p:nvSpPr>
        <p:spPr>
          <a:xfrm rot="5400000">
            <a:off x="5880600" y="-1884862"/>
            <a:ext cx="6526800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g10faac81943_0_252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10faac81943_0_252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0faac81943_0_252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faac81943_0_258"/>
          <p:cNvSpPr txBox="1">
            <a:spLocks noGrp="1"/>
          </p:cNvSpPr>
          <p:nvPr>
            <p:ph type="title"/>
          </p:nvPr>
        </p:nvSpPr>
        <p:spPr>
          <a:xfrm rot="5400000">
            <a:off x="10700250" y="2934938"/>
            <a:ext cx="87177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10faac81943_0_258"/>
          <p:cNvSpPr txBox="1">
            <a:spLocks noGrp="1"/>
          </p:cNvSpPr>
          <p:nvPr>
            <p:ph type="body" idx="1"/>
          </p:nvPr>
        </p:nvSpPr>
        <p:spPr>
          <a:xfrm rot="5400000">
            <a:off x="2699250" y="-894112"/>
            <a:ext cx="8717700" cy="11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g10faac81943_0_258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10faac81943_0_258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10faac81943_0_258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faac81943_0_264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60225" bIns="0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10faac81943_0_264"/>
          <p:cNvSpPr txBox="1"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9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9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9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g10faac81943_0_26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6000000" cy="6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g10faac81943_0_26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6000000" cy="6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g10faac81943_0_264"/>
          <p:cNvSpPr txBox="1">
            <a:spLocks noGrp="1"/>
          </p:cNvSpPr>
          <p:nvPr>
            <p:ph type="sldNum" idx="12"/>
          </p:nvPr>
        </p:nvSpPr>
        <p:spPr>
          <a:xfrm>
            <a:off x="16608928" y="9558240"/>
            <a:ext cx="1156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faac81943_0_270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10faac81943_0_270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953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SzPts val="4200"/>
              <a:buChar char="•"/>
              <a:defRPr/>
            </a:lvl1pPr>
            <a:lvl2pPr marL="9144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600"/>
              <a:buChar char="•"/>
              <a:defRPr/>
            </a:lvl2pPr>
            <a:lvl3pPr marL="1371600" lvl="2" indent="-4191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Char char="•"/>
              <a:defRPr/>
            </a:lvl3pPr>
            <a:lvl4pPr marL="1828800" lvl="3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700"/>
              <a:buChar char="•"/>
              <a:defRPr/>
            </a:lvl4pPr>
            <a:lvl5pPr marL="2286000" lvl="4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700"/>
              <a:buChar char="•"/>
              <a:defRPr/>
            </a:lvl5pPr>
            <a:lvl6pPr marL="2743200" lvl="5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700"/>
              <a:buChar char="•"/>
              <a:defRPr/>
            </a:lvl6pPr>
            <a:lvl7pPr marL="3200400" lvl="6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700"/>
              <a:buChar char="•"/>
              <a:defRPr/>
            </a:lvl7pPr>
            <a:lvl8pPr marL="3657600" lvl="7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700"/>
              <a:buChar char="•"/>
              <a:defRPr/>
            </a:lvl8pPr>
            <a:lvl9pPr marL="4114800" lvl="8" indent="-4000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g10faac81943_0_27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7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7c4205adcb_0_36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17c4205adcb_0_36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g17c4205adcb_0_361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17c4205adcb_0_361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17c4205adcb_0_361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7c4205adcb_0_36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17c4205adcb_0_367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g17c4205adcb_0_367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g17c4205adcb_0_36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17c4205adcb_0_36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17c4205adcb_0_36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7c4205adcb_0_374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17c4205adcb_0_374"/>
          <p:cNvSpPr txBox="1">
            <a:spLocks noGrp="1"/>
          </p:cNvSpPr>
          <p:nvPr>
            <p:ph type="body" idx="1"/>
          </p:nvPr>
        </p:nvSpPr>
        <p:spPr>
          <a:xfrm>
            <a:off x="1259682" y="2521745"/>
            <a:ext cx="77370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77" name="Google Shape;177;g17c4205adcb_0_374"/>
          <p:cNvSpPr txBox="1">
            <a:spLocks noGrp="1"/>
          </p:cNvSpPr>
          <p:nvPr>
            <p:ph type="body" idx="2"/>
          </p:nvPr>
        </p:nvSpPr>
        <p:spPr>
          <a:xfrm>
            <a:off x="1259682" y="3757613"/>
            <a:ext cx="77370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g17c4205adcb_0_374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5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179" name="Google Shape;179;g17c4205adcb_0_374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5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g17c4205adcb_0_374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17c4205adcb_0_374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17c4205adcb_0_374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7c4205adcb_0_38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17c4205adcb_0_383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17c4205adcb_0_383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17c4205adcb_0_383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7c4205adcb_0_388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17c4205adcb_0_388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17c4205adcb_0_388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7c4205adcb_0_392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17c4205adcb_0_392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533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195" name="Google Shape;195;g17c4205adcb_0_392"/>
          <p:cNvSpPr txBox="1">
            <a:spLocks noGrp="1"/>
          </p:cNvSpPr>
          <p:nvPr>
            <p:ph type="body" idx="2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96" name="Google Shape;196;g17c4205adcb_0_392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17c4205adcb_0_392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17c4205adcb_0_392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7c4205adcb_0_399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17c4205adcb_0_399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g17c4205adcb_0_399"/>
          <p:cNvSpPr txBox="1">
            <a:spLocks noGrp="1"/>
          </p:cNvSpPr>
          <p:nvPr>
            <p:ph type="body" idx="1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03" name="Google Shape;203;g17c4205adcb_0_399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17c4205adcb_0_399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g17c4205adcb_0_399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7c4205adcb_0_40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17c4205adcb_0_406"/>
          <p:cNvSpPr txBox="1">
            <a:spLocks noGrp="1"/>
          </p:cNvSpPr>
          <p:nvPr>
            <p:ph type="body" idx="1"/>
          </p:nvPr>
        </p:nvSpPr>
        <p:spPr>
          <a:xfrm rot="5400000">
            <a:off x="5880600" y="-1884862"/>
            <a:ext cx="6526800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g17c4205adcb_0_406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17c4205adcb_0_406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17c4205adcb_0_406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7c4205adcb_0_412"/>
          <p:cNvSpPr txBox="1">
            <a:spLocks noGrp="1"/>
          </p:cNvSpPr>
          <p:nvPr>
            <p:ph type="title"/>
          </p:nvPr>
        </p:nvSpPr>
        <p:spPr>
          <a:xfrm rot="5400000">
            <a:off x="10700250" y="2934938"/>
            <a:ext cx="87177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17c4205adcb_0_412"/>
          <p:cNvSpPr txBox="1">
            <a:spLocks noGrp="1"/>
          </p:cNvSpPr>
          <p:nvPr>
            <p:ph type="body" idx="1"/>
          </p:nvPr>
        </p:nvSpPr>
        <p:spPr>
          <a:xfrm rot="5400000">
            <a:off x="2699250" y="-894112"/>
            <a:ext cx="8717700" cy="11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g17c4205adcb_0_412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17c4205adcb_0_412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17c4205adcb_0_412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7c4205adcb_0_418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60225" bIns="0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17c4205adcb_0_418"/>
          <p:cNvSpPr txBox="1">
            <a:spLocks noGrp="1"/>
          </p:cNvSpPr>
          <p:nvPr>
            <p:ph type="subTitle" idx="1"/>
          </p:nvPr>
        </p:nvSpPr>
        <p:spPr>
          <a:xfrm>
            <a:off x="2286000" y="5403055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9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9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9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g17c4205adcb_0_41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6000000" cy="6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g17c4205adcb_0_41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6000000" cy="6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g17c4205adcb_0_418"/>
          <p:cNvSpPr txBox="1">
            <a:spLocks noGrp="1"/>
          </p:cNvSpPr>
          <p:nvPr>
            <p:ph type="sldNum" idx="12"/>
          </p:nvPr>
        </p:nvSpPr>
        <p:spPr>
          <a:xfrm>
            <a:off x="16608929" y="9558240"/>
            <a:ext cx="11562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Small Image">
  <p:cSld name="Title Slide with Small Image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7c4205adcb_0_424"/>
          <p:cNvSpPr>
            <a:spLocks noGrp="1"/>
          </p:cNvSpPr>
          <p:nvPr>
            <p:ph type="pic" idx="2"/>
          </p:nvPr>
        </p:nvSpPr>
        <p:spPr>
          <a:xfrm>
            <a:off x="14970714" y="0"/>
            <a:ext cx="3317400" cy="1028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6" name="Google Shape;226;g17c4205adcb_0_424"/>
          <p:cNvSpPr txBox="1">
            <a:spLocks noGrp="1"/>
          </p:cNvSpPr>
          <p:nvPr>
            <p:ph type="ctrTitle"/>
          </p:nvPr>
        </p:nvSpPr>
        <p:spPr>
          <a:xfrm>
            <a:off x="430485" y="6519444"/>
            <a:ext cx="10197600" cy="25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  <a:defRPr sz="9000" b="1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17c4205adcb_0_424"/>
          <p:cNvSpPr txBox="1">
            <a:spLocks noGrp="1"/>
          </p:cNvSpPr>
          <p:nvPr>
            <p:ph type="subTitle" idx="1"/>
          </p:nvPr>
        </p:nvSpPr>
        <p:spPr>
          <a:xfrm>
            <a:off x="10967856" y="6975809"/>
            <a:ext cx="5102100" cy="178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7800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i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8" name="Google Shape;228;g17c4205adcb_0_424"/>
          <p:cNvSpPr/>
          <p:nvPr/>
        </p:nvSpPr>
        <p:spPr>
          <a:xfrm>
            <a:off x="0" y="10191464"/>
            <a:ext cx="14970600" cy="9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g17c4205adcb_0_424"/>
          <p:cNvSpPr/>
          <p:nvPr/>
        </p:nvSpPr>
        <p:spPr>
          <a:xfrm>
            <a:off x="0" y="0"/>
            <a:ext cx="14970600" cy="95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g17c4205adcb_0_424"/>
          <p:cNvSpPr/>
          <p:nvPr/>
        </p:nvSpPr>
        <p:spPr>
          <a:xfrm rot="5400000">
            <a:off x="-5067637" y="5115516"/>
            <a:ext cx="10239300" cy="103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7c4205adcb_0_431"/>
          <p:cNvSpPr txBox="1">
            <a:spLocks noGrp="1"/>
          </p:cNvSpPr>
          <p:nvPr>
            <p:ph type="ftr" idx="11"/>
          </p:nvPr>
        </p:nvSpPr>
        <p:spPr>
          <a:xfrm>
            <a:off x="6480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g17c4205adcb_0_431"/>
          <p:cNvSpPr txBox="1">
            <a:spLocks noGrp="1"/>
          </p:cNvSpPr>
          <p:nvPr>
            <p:ph type="sldNum" idx="12"/>
          </p:nvPr>
        </p:nvSpPr>
        <p:spPr>
          <a:xfrm>
            <a:off x="17491017" y="9602625"/>
            <a:ext cx="417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234" name="Google Shape;234;g17c4205adcb_0_431"/>
          <p:cNvSpPr txBox="1">
            <a:spLocks noGrp="1"/>
          </p:cNvSpPr>
          <p:nvPr>
            <p:ph type="title"/>
          </p:nvPr>
        </p:nvSpPr>
        <p:spPr>
          <a:xfrm>
            <a:off x="648001" y="685800"/>
            <a:ext cx="47394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g17c4205adcb_0_431"/>
          <p:cNvSpPr txBox="1">
            <a:spLocks noGrp="1"/>
          </p:cNvSpPr>
          <p:nvPr>
            <p:ph type="body" idx="1"/>
          </p:nvPr>
        </p:nvSpPr>
        <p:spPr>
          <a:xfrm>
            <a:off x="648001" y="3086100"/>
            <a:ext cx="4739400" cy="6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36" name="Google Shape;236;g17c4205adcb_0_431"/>
          <p:cNvSpPr txBox="1">
            <a:spLocks noGrp="1"/>
          </p:cNvSpPr>
          <p:nvPr>
            <p:ph type="body" idx="2"/>
          </p:nvPr>
        </p:nvSpPr>
        <p:spPr>
          <a:xfrm>
            <a:off x="5656083" y="685801"/>
            <a:ext cx="9035700" cy="85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2pPr>
            <a:lvl3pPr marL="1371600" lvl="2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4pPr>
            <a:lvl5pPr marL="2286000" lvl="4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5pPr>
            <a:lvl6pPr marL="2743200" lvl="5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7c4205adcb_0_437"/>
          <p:cNvSpPr txBox="1">
            <a:spLocks noGrp="1"/>
          </p:cNvSpPr>
          <p:nvPr>
            <p:ph type="title"/>
          </p:nvPr>
        </p:nvSpPr>
        <p:spPr>
          <a:xfrm>
            <a:off x="648000" y="648000"/>
            <a:ext cx="13797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g17c4205adcb_0_437"/>
          <p:cNvSpPr txBox="1">
            <a:spLocks noGrp="1"/>
          </p:cNvSpPr>
          <p:nvPr>
            <p:ph type="body" idx="1"/>
          </p:nvPr>
        </p:nvSpPr>
        <p:spPr>
          <a:xfrm>
            <a:off x="647701" y="1512000"/>
            <a:ext cx="13797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i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g17c4205adcb_0_437"/>
          <p:cNvSpPr txBox="1">
            <a:spLocks noGrp="1"/>
          </p:cNvSpPr>
          <p:nvPr>
            <p:ph type="body" idx="2"/>
          </p:nvPr>
        </p:nvSpPr>
        <p:spPr>
          <a:xfrm>
            <a:off x="648000" y="2268000"/>
            <a:ext cx="13797000" cy="7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24995"/>
              </a:buClr>
              <a:buSzPts val="2700"/>
              <a:buChar char="•"/>
              <a:defRPr>
                <a:solidFill>
                  <a:srgbClr val="424995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995"/>
              </a:buClr>
              <a:buSzPts val="2400"/>
              <a:buChar char="•"/>
              <a:defRPr>
                <a:solidFill>
                  <a:srgbClr val="424995"/>
                </a:solidFill>
              </a:defRPr>
            </a:lvl2pPr>
            <a:lvl3pPr marL="1371600" lvl="2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995"/>
              </a:buClr>
              <a:buSzPts val="2100"/>
              <a:buChar char="•"/>
              <a:defRPr>
                <a:solidFill>
                  <a:srgbClr val="424995"/>
                </a:solidFill>
              </a:defRPr>
            </a:lvl3pPr>
            <a:lvl4pPr marL="1828800" lvl="3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995"/>
              </a:buClr>
              <a:buSzPts val="2100"/>
              <a:buChar char="•"/>
              <a:defRPr>
                <a:solidFill>
                  <a:srgbClr val="424995"/>
                </a:solidFill>
              </a:defRPr>
            </a:lvl4pPr>
            <a:lvl5pPr marL="2286000" lvl="4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24995"/>
              </a:buClr>
              <a:buSzPts val="2100"/>
              <a:buChar char="•"/>
              <a:defRPr>
                <a:solidFill>
                  <a:srgbClr val="424995"/>
                </a:solidFill>
              </a:defRPr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g17c4205adcb_0_437"/>
          <p:cNvSpPr txBox="1">
            <a:spLocks noGrp="1"/>
          </p:cNvSpPr>
          <p:nvPr>
            <p:ph type="ftr" idx="11"/>
          </p:nvPr>
        </p:nvSpPr>
        <p:spPr>
          <a:xfrm>
            <a:off x="6480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g17c4205adcb_0_437"/>
          <p:cNvSpPr txBox="1">
            <a:spLocks noGrp="1"/>
          </p:cNvSpPr>
          <p:nvPr>
            <p:ph type="sldNum" idx="12"/>
          </p:nvPr>
        </p:nvSpPr>
        <p:spPr>
          <a:xfrm>
            <a:off x="17491017" y="9602625"/>
            <a:ext cx="417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7c4205adcb_0_443"/>
          <p:cNvSpPr txBox="1">
            <a:spLocks noGrp="1"/>
          </p:cNvSpPr>
          <p:nvPr>
            <p:ph type="ftr" idx="11"/>
          </p:nvPr>
        </p:nvSpPr>
        <p:spPr>
          <a:xfrm>
            <a:off x="6480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g17c4205adcb_0_443"/>
          <p:cNvSpPr txBox="1">
            <a:spLocks noGrp="1"/>
          </p:cNvSpPr>
          <p:nvPr>
            <p:ph type="sldNum" idx="12"/>
          </p:nvPr>
        </p:nvSpPr>
        <p:spPr>
          <a:xfrm>
            <a:off x="17491017" y="9602625"/>
            <a:ext cx="417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246" name="Google Shape;246;g17c4205adcb_0_443"/>
          <p:cNvSpPr txBox="1">
            <a:spLocks noGrp="1"/>
          </p:cNvSpPr>
          <p:nvPr>
            <p:ph type="title"/>
          </p:nvPr>
        </p:nvSpPr>
        <p:spPr>
          <a:xfrm>
            <a:off x="648001" y="685800"/>
            <a:ext cx="47394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17c4205adcb_0_443"/>
          <p:cNvSpPr txBox="1">
            <a:spLocks noGrp="1"/>
          </p:cNvSpPr>
          <p:nvPr>
            <p:ph type="body" idx="1"/>
          </p:nvPr>
        </p:nvSpPr>
        <p:spPr>
          <a:xfrm>
            <a:off x="648001" y="3086100"/>
            <a:ext cx="4739400" cy="61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48" name="Google Shape;248;g17c4205adcb_0_443"/>
          <p:cNvSpPr>
            <a:spLocks noGrp="1"/>
          </p:cNvSpPr>
          <p:nvPr>
            <p:ph type="pic" idx="2"/>
          </p:nvPr>
        </p:nvSpPr>
        <p:spPr>
          <a:xfrm>
            <a:off x="5682032" y="685801"/>
            <a:ext cx="8925000" cy="8590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Large Image">
  <p:cSld name="Title Slide with Large Image"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7c4205adcb_0_449"/>
          <p:cNvSpPr>
            <a:spLocks noGrp="1"/>
          </p:cNvSpPr>
          <p:nvPr>
            <p:ph type="pic" idx="2"/>
          </p:nvPr>
        </p:nvSpPr>
        <p:spPr>
          <a:xfrm>
            <a:off x="139424" y="95536"/>
            <a:ext cx="14866800" cy="10090800"/>
          </a:xfrm>
          <a:prstGeom prst="rect">
            <a:avLst/>
          </a:prstGeom>
          <a:solidFill>
            <a:srgbClr val="424995"/>
          </a:solidFill>
          <a:ln>
            <a:noFill/>
          </a:ln>
        </p:spPr>
      </p:sp>
      <p:sp>
        <p:nvSpPr>
          <p:cNvPr id="251" name="Google Shape;251;g17c4205adcb_0_449"/>
          <p:cNvSpPr txBox="1">
            <a:spLocks noGrp="1"/>
          </p:cNvSpPr>
          <p:nvPr>
            <p:ph type="ctrTitle"/>
          </p:nvPr>
        </p:nvSpPr>
        <p:spPr>
          <a:xfrm>
            <a:off x="430485" y="6519444"/>
            <a:ext cx="10197600" cy="25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g17c4205adcb_0_449"/>
          <p:cNvSpPr txBox="1">
            <a:spLocks noGrp="1"/>
          </p:cNvSpPr>
          <p:nvPr>
            <p:ph type="subTitle" idx="1"/>
          </p:nvPr>
        </p:nvSpPr>
        <p:spPr>
          <a:xfrm>
            <a:off x="10989627" y="6975809"/>
            <a:ext cx="3684300" cy="17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7800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" name="Google Shape;253;g17c4205adcb_0_449"/>
          <p:cNvSpPr/>
          <p:nvPr/>
        </p:nvSpPr>
        <p:spPr>
          <a:xfrm>
            <a:off x="0" y="10191464"/>
            <a:ext cx="14970600" cy="9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g17c4205adcb_0_449"/>
          <p:cNvSpPr/>
          <p:nvPr/>
        </p:nvSpPr>
        <p:spPr>
          <a:xfrm>
            <a:off x="0" y="0"/>
            <a:ext cx="14970600" cy="9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g17c4205adcb_0_449"/>
          <p:cNvSpPr/>
          <p:nvPr/>
        </p:nvSpPr>
        <p:spPr>
          <a:xfrm rot="5400000">
            <a:off x="-5067637" y="5115516"/>
            <a:ext cx="10239300" cy="10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g17c4205adcb_0_449"/>
          <p:cNvSpPr txBox="1">
            <a:spLocks noGrp="1"/>
          </p:cNvSpPr>
          <p:nvPr>
            <p:ph type="sldNum" idx="12"/>
          </p:nvPr>
        </p:nvSpPr>
        <p:spPr>
          <a:xfrm>
            <a:off x="17491017" y="9602625"/>
            <a:ext cx="4176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1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90c6280e7d_2_110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g190c6280e7d_2_110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g190c6280e7d_2_110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0c6280e7d_2_114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g190c6280e7d_2_114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g190c6280e7d_2_114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g190c6280e7d_2_114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g190c6280e7d_2_114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90c6280e7d_2_120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g190c6280e7d_2_120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g190c6280e7d_2_120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g190c6280e7d_2_120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g190c6280e7d_2_120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90c6280e7d_2_12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g190c6280e7d_2_126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g190c6280e7d_2_126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g190c6280e7d_2_126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g190c6280e7d_2_126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g190c6280e7d_2_126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90c6280e7d_2_133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g190c6280e7d_2_133"/>
          <p:cNvSpPr txBox="1">
            <a:spLocks noGrp="1"/>
          </p:cNvSpPr>
          <p:nvPr>
            <p:ph type="body" idx="1"/>
          </p:nvPr>
        </p:nvSpPr>
        <p:spPr>
          <a:xfrm>
            <a:off x="1259682" y="2521745"/>
            <a:ext cx="77370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290" name="Google Shape;290;g190c6280e7d_2_133"/>
          <p:cNvSpPr txBox="1">
            <a:spLocks noGrp="1"/>
          </p:cNvSpPr>
          <p:nvPr>
            <p:ph type="body" idx="2"/>
          </p:nvPr>
        </p:nvSpPr>
        <p:spPr>
          <a:xfrm>
            <a:off x="1259682" y="3757613"/>
            <a:ext cx="77370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190c6280e7d_2_133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5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292" name="Google Shape;292;g190c6280e7d_2_133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5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190c6280e7d_2_133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g190c6280e7d_2_133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g190c6280e7d_2_133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90c6280e7d_2_142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g190c6280e7d_2_142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g190c6280e7d_2_142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g190c6280e7d_2_142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90c6280e7d_2_147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g190c6280e7d_2_147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533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304" name="Google Shape;304;g190c6280e7d_2_147"/>
          <p:cNvSpPr txBox="1">
            <a:spLocks noGrp="1"/>
          </p:cNvSpPr>
          <p:nvPr>
            <p:ph type="body" idx="2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05" name="Google Shape;305;g190c6280e7d_2_14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g190c6280e7d_2_14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g190c6280e7d_2_14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90c6280e7d_2_154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g190c6280e7d_2_154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g190c6280e7d_2_154"/>
          <p:cNvSpPr txBox="1">
            <a:spLocks noGrp="1"/>
          </p:cNvSpPr>
          <p:nvPr>
            <p:ph type="body" idx="1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12" name="Google Shape;312;g190c6280e7d_2_154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g190c6280e7d_2_154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g190c6280e7d_2_154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0c6280e7d_2_16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g190c6280e7d_2_161"/>
          <p:cNvSpPr txBox="1">
            <a:spLocks noGrp="1"/>
          </p:cNvSpPr>
          <p:nvPr>
            <p:ph type="body" idx="1"/>
          </p:nvPr>
        </p:nvSpPr>
        <p:spPr>
          <a:xfrm rot="5400000">
            <a:off x="5880600" y="-1884862"/>
            <a:ext cx="6526800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g190c6280e7d_2_161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g190c6280e7d_2_161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g190c6280e7d_2_161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90c6280e7d_2_167"/>
          <p:cNvSpPr txBox="1">
            <a:spLocks noGrp="1"/>
          </p:cNvSpPr>
          <p:nvPr>
            <p:ph type="title"/>
          </p:nvPr>
        </p:nvSpPr>
        <p:spPr>
          <a:xfrm rot="5400000">
            <a:off x="10700250" y="2934938"/>
            <a:ext cx="87177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g190c6280e7d_2_167"/>
          <p:cNvSpPr txBox="1">
            <a:spLocks noGrp="1"/>
          </p:cNvSpPr>
          <p:nvPr>
            <p:ph type="body" idx="1"/>
          </p:nvPr>
        </p:nvSpPr>
        <p:spPr>
          <a:xfrm rot="5400000">
            <a:off x="2699250" y="-894112"/>
            <a:ext cx="8717700" cy="11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g190c6280e7d_2_16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g190c6280e7d_2_16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g190c6280e7d_2_16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a6f0b33d3_0_10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g21a6f0b33d3_0_10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g21a6f0b33d3_0_101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g21a6f0b33d3_0_101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g21a6f0b33d3_0_101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1a6f0b33d3_0_10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g21a6f0b33d3_0_107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g21a6f0b33d3_0_107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g21a6f0b33d3_0_10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g21a6f0b33d3_0_10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g21a6f0b33d3_0_10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1a6f0b33d3_0_114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g21a6f0b33d3_0_114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g21a6f0b33d3_0_114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g21a6f0b33d3_0_114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g21a6f0b33d3_0_114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1a6f0b33d3_0_120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g21a6f0b33d3_0_120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g21a6f0b33d3_0_120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g21a6f0b33d3_0_120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a6f0b33d3_0_125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g21a6f0b33d3_0_125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533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360" name="Google Shape;360;g21a6f0b33d3_0_125"/>
          <p:cNvSpPr txBox="1">
            <a:spLocks noGrp="1"/>
          </p:cNvSpPr>
          <p:nvPr>
            <p:ph type="body" idx="2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61" name="Google Shape;361;g21a6f0b33d3_0_125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g21a6f0b33d3_0_125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g21a6f0b33d3_0_125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a6f0b33d3_0_132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g21a6f0b33d3_0_132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g21a6f0b33d3_0_132"/>
          <p:cNvSpPr txBox="1">
            <a:spLocks noGrp="1"/>
          </p:cNvSpPr>
          <p:nvPr>
            <p:ph type="body" idx="1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68" name="Google Shape;368;g21a6f0b33d3_0_132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g21a6f0b33d3_0_132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g21a6f0b33d3_0_132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1a6f0b33d3_0_13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g21a6f0b33d3_0_139"/>
          <p:cNvSpPr txBox="1">
            <a:spLocks noGrp="1"/>
          </p:cNvSpPr>
          <p:nvPr>
            <p:ph type="body" idx="1"/>
          </p:nvPr>
        </p:nvSpPr>
        <p:spPr>
          <a:xfrm rot="5400000">
            <a:off x="5880600" y="-1884862"/>
            <a:ext cx="6526800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g21a6f0b33d3_0_139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g21a6f0b33d3_0_139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g21a6f0b33d3_0_139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1a6f0b33d3_0_145"/>
          <p:cNvSpPr txBox="1">
            <a:spLocks noGrp="1"/>
          </p:cNvSpPr>
          <p:nvPr>
            <p:ph type="title"/>
          </p:nvPr>
        </p:nvSpPr>
        <p:spPr>
          <a:xfrm rot="5400000">
            <a:off x="10700250" y="2934938"/>
            <a:ext cx="87177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g21a6f0b33d3_0_145"/>
          <p:cNvSpPr txBox="1">
            <a:spLocks noGrp="1"/>
          </p:cNvSpPr>
          <p:nvPr>
            <p:ph type="body" idx="1"/>
          </p:nvPr>
        </p:nvSpPr>
        <p:spPr>
          <a:xfrm rot="5400000">
            <a:off x="2699250" y="-894112"/>
            <a:ext cx="8717700" cy="11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g21a6f0b33d3_0_145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g21a6f0b33d3_0_145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g21a6f0b33d3_0_145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1a6f0b33d3_0_151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g21a6f0b33d3_0_151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g21a6f0b33d3_0_151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1a6f0b33d3_0_155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g21a6f0b33d3_0_155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g21a6f0b33d3_0_155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g21a6f0b33d3_0_155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g21a6f0b33d3_0_155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a6f0b33d3_0_16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g21a6f0b33d3_0_161"/>
          <p:cNvSpPr txBox="1">
            <a:spLocks noGrp="1"/>
          </p:cNvSpPr>
          <p:nvPr>
            <p:ph type="body" idx="1"/>
          </p:nvPr>
        </p:nvSpPr>
        <p:spPr>
          <a:xfrm>
            <a:off x="1259682" y="2521745"/>
            <a:ext cx="77370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396" name="Google Shape;396;g21a6f0b33d3_0_161"/>
          <p:cNvSpPr txBox="1">
            <a:spLocks noGrp="1"/>
          </p:cNvSpPr>
          <p:nvPr>
            <p:ph type="body" idx="2"/>
          </p:nvPr>
        </p:nvSpPr>
        <p:spPr>
          <a:xfrm>
            <a:off x="1259682" y="3757613"/>
            <a:ext cx="77370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g21a6f0b33d3_0_161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5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398" name="Google Shape;398;g21a6f0b33d3_0_161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5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g21a6f0b33d3_0_161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g21a6f0b33d3_0_161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g21a6f0b33d3_0_161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en tekst">
  <p:cSld name="Geen tekst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1a6f0b33d3_0_170"/>
          <p:cNvSpPr txBox="1">
            <a:spLocks noGrp="1"/>
          </p:cNvSpPr>
          <p:nvPr>
            <p:ph type="title"/>
          </p:nvPr>
        </p:nvSpPr>
        <p:spPr>
          <a:xfrm>
            <a:off x="1257300" y="199848"/>
            <a:ext cx="13131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tekstvak">
  <p:cSld name="1 tekstvak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1a6f0b33d3_0_172"/>
          <p:cNvSpPr txBox="1">
            <a:spLocks noGrp="1"/>
          </p:cNvSpPr>
          <p:nvPr>
            <p:ph type="title"/>
          </p:nvPr>
        </p:nvSpPr>
        <p:spPr>
          <a:xfrm>
            <a:off x="1257300" y="199848"/>
            <a:ext cx="13131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g21a6f0b33d3_0_172"/>
          <p:cNvSpPr txBox="1">
            <a:spLocks noGrp="1"/>
          </p:cNvSpPr>
          <p:nvPr>
            <p:ph type="body" idx="1"/>
          </p:nvPr>
        </p:nvSpPr>
        <p:spPr>
          <a:xfrm>
            <a:off x="1257300" y="1883664"/>
            <a:ext cx="15773400" cy="7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EC6235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36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C6235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rgbClr val="36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C6235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rgbClr val="36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C623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6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C623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6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1a6f0b33d3_0_36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g21a6f0b33d3_0_367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g21a6f0b33d3_0_36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g21a6f0b33d3_0_36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g21a6f0b33d3_0_36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1a6f0b33d3_0_373"/>
          <p:cNvSpPr txBox="1">
            <a:spLocks noGrp="1"/>
          </p:cNvSpPr>
          <p:nvPr>
            <p:ph type="ctrTitle"/>
          </p:nvPr>
        </p:nvSpPr>
        <p:spPr>
          <a:xfrm>
            <a:off x="2286000" y="1683544"/>
            <a:ext cx="137160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g21a6f0b33d3_0_373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2" name="Google Shape;422;g21a6f0b33d3_0_373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g21a6f0b33d3_0_373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g21a6f0b33d3_0_373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1a6f0b33d3_0_379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g21a6f0b33d3_0_379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g21a6f0b33d3_0_379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1a6f0b33d3_0_383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g21a6f0b33d3_0_383"/>
          <p:cNvSpPr txBox="1">
            <a:spLocks noGrp="1"/>
          </p:cNvSpPr>
          <p:nvPr>
            <p:ph type="body" idx="1"/>
          </p:nvPr>
        </p:nvSpPr>
        <p:spPr>
          <a:xfrm>
            <a:off x="1247775" y="6884194"/>
            <a:ext cx="15773400" cy="22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g21a6f0b33d3_0_383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g21a6f0b33d3_0_383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g21a6f0b33d3_0_383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1a6f0b33d3_0_38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g21a6f0b33d3_0_389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g21a6f0b33d3_0_389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g21a6f0b33d3_0_389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g21a6f0b33d3_0_389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g21a6f0b33d3_0_389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1a6f0b33d3_0_396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g21a6f0b33d3_0_396"/>
          <p:cNvSpPr txBox="1">
            <a:spLocks noGrp="1"/>
          </p:cNvSpPr>
          <p:nvPr>
            <p:ph type="body" idx="1"/>
          </p:nvPr>
        </p:nvSpPr>
        <p:spPr>
          <a:xfrm>
            <a:off x="1259682" y="2521745"/>
            <a:ext cx="77370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45" name="Google Shape;445;g21a6f0b33d3_0_396"/>
          <p:cNvSpPr txBox="1">
            <a:spLocks noGrp="1"/>
          </p:cNvSpPr>
          <p:nvPr>
            <p:ph type="body" idx="2"/>
          </p:nvPr>
        </p:nvSpPr>
        <p:spPr>
          <a:xfrm>
            <a:off x="1259682" y="3757613"/>
            <a:ext cx="77370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46" name="Google Shape;446;g21a6f0b33d3_0_396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5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9pPr>
          </a:lstStyle>
          <a:p>
            <a:endParaRPr/>
          </a:p>
        </p:txBody>
      </p:sp>
      <p:sp>
        <p:nvSpPr>
          <p:cNvPr id="447" name="Google Shape;447;g21a6f0b33d3_0_396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500" cy="55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g21a6f0b33d3_0_396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g21a6f0b33d3_0_396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g21a6f0b33d3_0_396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1a6f0b33d3_0_40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g21a6f0b33d3_0_405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g21a6f0b33d3_0_405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g21a6f0b33d3_0_405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1a6f0b33d3_0_410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g21a6f0b33d3_0_410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5334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marL="914400" lvl="1" indent="-4953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marL="1371600" lvl="2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marL="2286000" lvl="4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marL="2743200" lvl="5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459" name="Google Shape;459;g21a6f0b33d3_0_410"/>
          <p:cNvSpPr txBox="1">
            <a:spLocks noGrp="1"/>
          </p:cNvSpPr>
          <p:nvPr>
            <p:ph type="body" idx="2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60" name="Google Shape;460;g21a6f0b33d3_0_410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g21a6f0b33d3_0_410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g21a6f0b33d3_0_410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1a6f0b33d3_0_417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00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g21a6f0b33d3_0_417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466" name="Google Shape;466;g21a6f0b33d3_0_417"/>
          <p:cNvSpPr txBox="1">
            <a:spLocks noGrp="1"/>
          </p:cNvSpPr>
          <p:nvPr>
            <p:ph type="body" idx="1"/>
          </p:nvPr>
        </p:nvSpPr>
        <p:spPr>
          <a:xfrm>
            <a:off x="1259682" y="3086100"/>
            <a:ext cx="58983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marL="3200400" lvl="6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marL="3657600" lvl="7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marL="4114800" lvl="8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467" name="Google Shape;467;g21a6f0b33d3_0_417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g21a6f0b33d3_0_417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g21a6f0b33d3_0_417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1a6f0b33d3_0_424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g21a6f0b33d3_0_424"/>
          <p:cNvSpPr txBox="1">
            <a:spLocks noGrp="1"/>
          </p:cNvSpPr>
          <p:nvPr>
            <p:ph type="body" idx="1"/>
          </p:nvPr>
        </p:nvSpPr>
        <p:spPr>
          <a:xfrm rot="5400000">
            <a:off x="5880600" y="-1884862"/>
            <a:ext cx="6526800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g21a6f0b33d3_0_424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g21a6f0b33d3_0_424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g21a6f0b33d3_0_424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1a6f0b33d3_0_430"/>
          <p:cNvSpPr txBox="1">
            <a:spLocks noGrp="1"/>
          </p:cNvSpPr>
          <p:nvPr>
            <p:ph type="title"/>
          </p:nvPr>
        </p:nvSpPr>
        <p:spPr>
          <a:xfrm rot="5400000">
            <a:off x="10700250" y="2934938"/>
            <a:ext cx="87177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g21a6f0b33d3_0_430"/>
          <p:cNvSpPr txBox="1">
            <a:spLocks noGrp="1"/>
          </p:cNvSpPr>
          <p:nvPr>
            <p:ph type="body" idx="1"/>
          </p:nvPr>
        </p:nvSpPr>
        <p:spPr>
          <a:xfrm rot="5400000">
            <a:off x="2699250" y="-894112"/>
            <a:ext cx="8717700" cy="11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lvl="0" indent="-40005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1pPr>
            <a:lvl2pPr marL="914400" lvl="1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2pPr>
            <a:lvl3pPr marL="1371600" lvl="2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3pPr>
            <a:lvl4pPr marL="182880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4pPr>
            <a:lvl5pPr marL="228600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5pPr>
            <a:lvl6pPr marL="274320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6pPr>
            <a:lvl7pPr marL="320040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7pPr>
            <a:lvl8pPr marL="365760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8pPr>
            <a:lvl9pPr marL="411480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g21a6f0b33d3_0_430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g21a6f0b33d3_0_430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g21a6f0b33d3_0_430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faac81943_0_20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g10faac81943_0_20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10faac81943_0_201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g10faac81943_0_201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0faac81943_0_201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7c4205adcb_0_35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g17c4205adcb_0_35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g17c4205adcb_0_355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g17c4205adcb_0_355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g17c4205adcb_0_355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90c6280e7d_2_10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g190c6280e7d_2_103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g190c6280e7d_2_103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g190c6280e7d_2_103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g190c6280e7d_2_103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263" name="Google Shape;263;g190c6280e7d_2_103"/>
          <p:cNvSpPr txBox="1"/>
          <p:nvPr/>
        </p:nvSpPr>
        <p:spPr>
          <a:xfrm>
            <a:off x="0" y="10104120"/>
            <a:ext cx="1205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Sensitivity: general</a:t>
            </a:r>
            <a:endParaRPr sz="21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1a6f0b33d3_0_9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9" name="Google Shape;329;g21a6f0b33d3_0_9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g21a6f0b33d3_0_95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1" name="Google Shape;331;g21a6f0b33d3_0_95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g21a6f0b33d3_0_95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1a6f0b33d3_0_36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g21a6f0b33d3_0_36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>
            <a:lvl1pPr marL="457200" marR="0" lvl="0" indent="-495300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57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9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0" name="Google Shape;410;g21a6f0b33d3_0_361"/>
          <p:cNvSpPr txBox="1">
            <a:spLocks noGrp="1"/>
          </p:cNvSpPr>
          <p:nvPr>
            <p:ph type="dt" idx="10"/>
          </p:nvPr>
        </p:nvSpPr>
        <p:spPr>
          <a:xfrm>
            <a:off x="12573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1" name="Google Shape;411;g21a6f0b33d3_0_361"/>
          <p:cNvSpPr txBox="1">
            <a:spLocks noGrp="1"/>
          </p:cNvSpPr>
          <p:nvPr>
            <p:ph type="ftr" idx="11"/>
          </p:nvPr>
        </p:nvSpPr>
        <p:spPr>
          <a:xfrm>
            <a:off x="6057900" y="9534525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2" name="Google Shape;412;g21a6f0b33d3_0_361"/>
          <p:cNvSpPr txBox="1">
            <a:spLocks noGrp="1"/>
          </p:cNvSpPr>
          <p:nvPr>
            <p:ph type="sldNum" idx="12"/>
          </p:nvPr>
        </p:nvSpPr>
        <p:spPr>
          <a:xfrm>
            <a:off x="12915900" y="9534525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3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8.png"/><Relationship Id="rId11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aex.nl/#/hom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_irtu4cYe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8.jpg"/><Relationship Id="rId4" Type="http://schemas.openxmlformats.org/officeDocument/2006/relationships/hyperlink" Target="http://www.sdgnederland.n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5.jpg"/><Relationship Id="rId4" Type="http://schemas.openxmlformats.org/officeDocument/2006/relationships/hyperlink" Target="http://www.sdgnederland.n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196ecc80ab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8450" y="381800"/>
            <a:ext cx="13731099" cy="97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f159a31021_0_182"/>
          <p:cNvSpPr/>
          <p:nvPr/>
        </p:nvSpPr>
        <p:spPr>
          <a:xfrm>
            <a:off x="0" y="0"/>
            <a:ext cx="3557700" cy="10287000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gf159a31021_0_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99" y="328613"/>
            <a:ext cx="3100388" cy="310038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gf159a31021_0_182"/>
          <p:cNvSpPr/>
          <p:nvPr/>
        </p:nvSpPr>
        <p:spPr>
          <a:xfrm>
            <a:off x="380350" y="3524250"/>
            <a:ext cx="2686500" cy="3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35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Wat zijn de verschillen tussen de MDG's en de </a:t>
            </a:r>
            <a:r>
              <a:rPr lang="en-US" sz="33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SDGs'? </a:t>
            </a:r>
            <a:endParaRPr sz="25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1" name="Google Shape;581;gf159a31021_0_182"/>
          <p:cNvSpPr/>
          <p:nvPr/>
        </p:nvSpPr>
        <p:spPr>
          <a:xfrm>
            <a:off x="4057650" y="777783"/>
            <a:ext cx="10291500" cy="20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gf159a31021_0_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7650" y="1234667"/>
            <a:ext cx="7087740" cy="351535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f159a31021_0_182"/>
          <p:cNvSpPr txBox="1"/>
          <p:nvPr/>
        </p:nvSpPr>
        <p:spPr>
          <a:xfrm>
            <a:off x="11496001" y="5152650"/>
            <a:ext cx="6527100" cy="4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●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Voor iedereen, overal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○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Alle landen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○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Niet alleen voor overheden maar ook voor: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■"/>
            </a:pPr>
            <a:r>
              <a:rPr lang="en-US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bedrijfsleven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■"/>
            </a:pPr>
            <a:r>
              <a:rPr lang="en-US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organisaties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marR="0" lvl="2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■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burgers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●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Ambitieuzer</a:t>
            </a:r>
            <a:endParaRPr sz="35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4" name="Google Shape;584;gf159a31021_0_182"/>
          <p:cNvSpPr txBox="1"/>
          <p:nvPr/>
        </p:nvSpPr>
        <p:spPr>
          <a:xfrm>
            <a:off x="11380800" y="1096350"/>
            <a:ext cx="67575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●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Voorloper op de SDG's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●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Voor ontwikkelingslanden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●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Resultaten: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○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Extreme Armoede 50% gedaald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○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Drinkwater voor 6 miljard mensen</a:t>
            </a:r>
            <a:endParaRPr sz="30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rebuchet MS"/>
              <a:buChar char="○"/>
            </a:pPr>
            <a:r>
              <a:rPr lang="en-US" sz="3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Sterfte van kinderen jonger dan vijf jaar met ⅔ teruggedrongen</a:t>
            </a:r>
            <a:endParaRPr sz="1600" b="0" i="0" u="none" strike="noStrike" cap="none">
              <a:solidFill>
                <a:srgbClr val="20212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gf159a31021_0_1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7701" y="5561850"/>
            <a:ext cx="7087725" cy="47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f159a31021_0_182"/>
          <p:cNvSpPr txBox="1"/>
          <p:nvPr/>
        </p:nvSpPr>
        <p:spPr>
          <a:xfrm>
            <a:off x="4057650" y="328625"/>
            <a:ext cx="964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Millennium Development Goals (2000 - 2015)</a:t>
            </a:r>
            <a:endParaRPr sz="3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7" name="Google Shape;587;gf159a31021_0_182"/>
          <p:cNvSpPr txBox="1"/>
          <p:nvPr/>
        </p:nvSpPr>
        <p:spPr>
          <a:xfrm>
            <a:off x="4057650" y="4846500"/>
            <a:ext cx="829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Sustainable Development Goals (2015-2030)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e07155850a_0_0"/>
          <p:cNvSpPr/>
          <p:nvPr/>
        </p:nvSpPr>
        <p:spPr>
          <a:xfrm>
            <a:off x="317250" y="300050"/>
            <a:ext cx="10411800" cy="89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600" b="1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ositieve agenda 2030</a:t>
            </a:r>
            <a:endParaRPr sz="3600" b="1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 b="1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17 doelen voor een betere wereld</a:t>
            </a:r>
            <a:endParaRPr sz="3600" b="1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600" b="1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1 missie:</a:t>
            </a:r>
            <a:endParaRPr sz="27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"Leave no one behind"</a:t>
            </a:r>
            <a:endParaRPr sz="27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Niemand wordt uitgesloten, positieve impact </a:t>
            </a:r>
            <a:endParaRPr sz="2700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voor iedereen</a:t>
            </a:r>
            <a:endParaRPr sz="2700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700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Integraal:</a:t>
            </a:r>
            <a:endParaRPr sz="27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Je kunt je focussen op een aantal SDG’s, maar</a:t>
            </a:r>
            <a:endParaRPr sz="2700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geen negatieve impact op andere SDG’s maken</a:t>
            </a:r>
            <a:endParaRPr sz="27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700" b="1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Hoe?</a:t>
            </a:r>
            <a:endParaRPr sz="2700" b="1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"Think global, act local"</a:t>
            </a:r>
            <a:endParaRPr sz="27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Mondiale kompas, lokale aanpak</a:t>
            </a:r>
            <a:endParaRPr sz="2700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700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3600" b="1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Decade of action:</a:t>
            </a:r>
            <a:endParaRPr sz="27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Iedereen werkt eraan mee. </a:t>
            </a:r>
            <a:endParaRPr sz="27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Overheid, bedrijfsleven, </a:t>
            </a:r>
            <a:r>
              <a:rPr lang="en-US" sz="27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Onderwijs</a:t>
            </a:r>
            <a:r>
              <a:rPr lang="en-US" sz="2700" b="0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, Burgers</a:t>
            </a:r>
            <a:endParaRPr sz="36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6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" name="Google Shape;593;g1e07155850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98342"/>
            <a:ext cx="18288000" cy="98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g1e07155850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0200" y="1759225"/>
            <a:ext cx="9579999" cy="48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cb852a9b1a_0_9"/>
          <p:cNvSpPr/>
          <p:nvPr/>
        </p:nvSpPr>
        <p:spPr>
          <a:xfrm>
            <a:off x="0" y="0"/>
            <a:ext cx="3557700" cy="10287000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Welke rol/ verantwoordelijkheid heeft iedere groep in de duurzame beweging?</a:t>
            </a:r>
            <a:endParaRPr sz="2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0" name="Google Shape;600;g1cb852a9b1a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599" y="328613"/>
            <a:ext cx="3100388" cy="3100388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1cb852a9b1a_0_9"/>
          <p:cNvSpPr txBox="1"/>
          <p:nvPr/>
        </p:nvSpPr>
        <p:spPr>
          <a:xfrm>
            <a:off x="6946350" y="530400"/>
            <a:ext cx="6203700" cy="15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endParaRPr sz="15000" b="0" i="0" u="none" strike="noStrike" cap="non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02" name="Google Shape;602;g1cb852a9b1a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98342"/>
            <a:ext cx="18288000" cy="98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1cb852a9b1a_0_9"/>
          <p:cNvPicPr preferRelativeResize="0"/>
          <p:nvPr/>
        </p:nvPicPr>
        <p:blipFill rotWithShape="1">
          <a:blip r:embed="rId5">
            <a:alphaModFix/>
          </a:blip>
          <a:srcRect r="1361" b="8900"/>
          <a:stretch/>
        </p:blipFill>
        <p:spPr>
          <a:xfrm>
            <a:off x="3970125" y="180350"/>
            <a:ext cx="4434950" cy="368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1cb852a9b1a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4775" y="3659050"/>
            <a:ext cx="3913099" cy="391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1cb852a9b1a_0_9"/>
          <p:cNvPicPr preferRelativeResize="0"/>
          <p:nvPr/>
        </p:nvPicPr>
        <p:blipFill rotWithShape="1">
          <a:blip r:embed="rId7">
            <a:alphaModFix/>
          </a:blip>
          <a:srcRect b="13509"/>
          <a:stretch/>
        </p:blipFill>
        <p:spPr>
          <a:xfrm>
            <a:off x="3557688" y="6197975"/>
            <a:ext cx="4189624" cy="3100374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1cb852a9b1a_0_9"/>
          <p:cNvSpPr txBox="1"/>
          <p:nvPr/>
        </p:nvSpPr>
        <p:spPr>
          <a:xfrm>
            <a:off x="8666275" y="180350"/>
            <a:ext cx="9621600" cy="3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 b="1" u="sng">
                <a:solidFill>
                  <a:srgbClr val="4C4C4C"/>
                </a:solidFill>
                <a:highlight>
                  <a:srgbClr val="F9F9F9"/>
                </a:highlight>
              </a:rPr>
              <a:t>(lokale/provinciale/nationale) overheid</a:t>
            </a:r>
            <a:endParaRPr sz="2250" b="1" u="sng">
              <a:solidFill>
                <a:srgbClr val="4C4C4C"/>
              </a:solidFill>
              <a:highlight>
                <a:srgbClr val="F9F9F9"/>
              </a:highlight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 b="1">
                <a:solidFill>
                  <a:srgbClr val="4C4C4C"/>
                </a:solidFill>
                <a:highlight>
                  <a:srgbClr val="F9F9F9"/>
                </a:highlight>
              </a:rPr>
              <a:t>De overheid heeft de beschikking over drie type instrumenten om transities in de samenleving te bewerkstelligen.</a:t>
            </a:r>
            <a:endParaRPr sz="2250" b="1" u="sng">
              <a:solidFill>
                <a:srgbClr val="4C4C4C"/>
              </a:solidFill>
              <a:highlight>
                <a:srgbClr val="F9F9F9"/>
              </a:highlight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 b="1">
                <a:solidFill>
                  <a:srgbClr val="4C4C4C"/>
                </a:solidFill>
                <a:highlight>
                  <a:srgbClr val="F9F9F9"/>
                </a:highlight>
              </a:rPr>
              <a:t>o wortel: financiële en economische instrumenten (subsidies)</a:t>
            </a:r>
            <a:endParaRPr sz="2250" b="1">
              <a:solidFill>
                <a:srgbClr val="4C4C4C"/>
              </a:solidFill>
              <a:highlight>
                <a:srgbClr val="F9F9F9"/>
              </a:highlight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 b="1">
                <a:solidFill>
                  <a:srgbClr val="4C4C4C"/>
                </a:solidFill>
                <a:highlight>
                  <a:srgbClr val="F9F9F9"/>
                </a:highlight>
              </a:rPr>
              <a:t>o preek: voorlichting en educatie</a:t>
            </a:r>
            <a:endParaRPr sz="2250" b="1">
              <a:solidFill>
                <a:srgbClr val="4C4C4C"/>
              </a:solidFill>
              <a:highlight>
                <a:srgbClr val="F9F9F9"/>
              </a:highlight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50" b="1">
                <a:solidFill>
                  <a:srgbClr val="4C4C4C"/>
                </a:solidFill>
                <a:highlight>
                  <a:srgbClr val="F9F9F9"/>
                </a:highlight>
              </a:rPr>
              <a:t>o stok: juridische instrumenten (wet- en regelgeving + handhaving)</a:t>
            </a:r>
            <a:endParaRPr sz="1700" b="1"/>
          </a:p>
        </p:txBody>
      </p:sp>
      <p:sp>
        <p:nvSpPr>
          <p:cNvPr id="607" name="Google Shape;607;g1cb852a9b1a_0_9"/>
          <p:cNvSpPr txBox="1"/>
          <p:nvPr/>
        </p:nvSpPr>
        <p:spPr>
          <a:xfrm>
            <a:off x="7992225" y="7459275"/>
            <a:ext cx="9952800" cy="17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b="1" u="sng">
                <a:solidFill>
                  <a:srgbClr val="4C4C4C"/>
                </a:solidFill>
                <a:highlight>
                  <a:srgbClr val="F9F9F9"/>
                </a:highlight>
              </a:rPr>
              <a:t>Burgers/jongeren/consumenten</a:t>
            </a:r>
            <a:endParaRPr sz="2250" b="1" u="sng">
              <a:solidFill>
                <a:srgbClr val="4C4C4C"/>
              </a:solidFill>
              <a:highlight>
                <a:srgbClr val="F9F9F9"/>
              </a:highlight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250" b="1">
                <a:solidFill>
                  <a:srgbClr val="4C4C4C"/>
                </a:solidFill>
                <a:highlight>
                  <a:srgbClr val="F9F9F9"/>
                </a:highlight>
              </a:rPr>
              <a:t>Stem laten horen, protesteren, campagne voeren, duurzame keuzes maken, iets betekenen voor  de buurt</a:t>
            </a:r>
            <a:endParaRPr sz="2250" b="1">
              <a:solidFill>
                <a:srgbClr val="4C4C4C"/>
              </a:solidFill>
              <a:highlight>
                <a:srgbClr val="F9F9F9"/>
              </a:highlight>
            </a:endParaRPr>
          </a:p>
        </p:txBody>
      </p:sp>
      <p:sp>
        <p:nvSpPr>
          <p:cNvPr id="608" name="Google Shape;608;g1cb852a9b1a_0_9"/>
          <p:cNvSpPr txBox="1"/>
          <p:nvPr/>
        </p:nvSpPr>
        <p:spPr>
          <a:xfrm>
            <a:off x="7285375" y="3885675"/>
            <a:ext cx="73485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50" b="1" u="sng">
                <a:solidFill>
                  <a:srgbClr val="4C4C4C"/>
                </a:solidFill>
                <a:highlight>
                  <a:srgbClr val="F9F9F9"/>
                </a:highlight>
              </a:rPr>
              <a:t>Bedrijven/organisaties</a:t>
            </a:r>
            <a:endParaRPr sz="2150" b="1" u="sng">
              <a:solidFill>
                <a:srgbClr val="4C4C4C"/>
              </a:solidFill>
              <a:highlight>
                <a:srgbClr val="F9F9F9"/>
              </a:highlight>
            </a:endParaRPr>
          </a:p>
          <a:p>
            <a:pPr marL="0" marR="0" lvl="0" indent="0" algn="r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50" b="1">
                <a:solidFill>
                  <a:srgbClr val="4C4C4C"/>
                </a:solidFill>
                <a:highlight>
                  <a:srgbClr val="F9F9F9"/>
                </a:highlight>
              </a:rPr>
              <a:t>Innovatiekracht</a:t>
            </a:r>
            <a:r>
              <a:rPr lang="en-US" sz="1600" b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50" b="1">
                <a:solidFill>
                  <a:srgbClr val="4C4C4C"/>
                </a:solidFill>
                <a:highlight>
                  <a:srgbClr val="F9F9F9"/>
                </a:highlight>
              </a:rPr>
              <a:t>Maatschappelijk verantwoord ondernemen</a:t>
            </a:r>
            <a:endParaRPr sz="2150" b="1">
              <a:solidFill>
                <a:srgbClr val="4C4C4C"/>
              </a:solidFill>
              <a:highlight>
                <a:srgbClr val="F9F9F9"/>
              </a:highlight>
            </a:endParaRPr>
          </a:p>
          <a:p>
            <a:pPr marL="0" marR="0" lvl="0" indent="0" algn="r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50" b="1">
                <a:solidFill>
                  <a:srgbClr val="4C4C4C"/>
                </a:solidFill>
                <a:highlight>
                  <a:srgbClr val="F9F9F9"/>
                </a:highlight>
              </a:rPr>
              <a:t>Rapporteren over  groene en sociale duurzaamheid (ESG, CSRD, SDG's)</a:t>
            </a:r>
            <a:endParaRPr sz="2150" b="1">
              <a:solidFill>
                <a:srgbClr val="4C4C4C"/>
              </a:solidFill>
              <a:highlight>
                <a:srgbClr val="F9F9F9"/>
              </a:highlight>
            </a:endParaRPr>
          </a:p>
          <a:p>
            <a:pPr marL="0" marR="0" lvl="0" indent="0" algn="r" rtl="0">
              <a:lnSpc>
                <a:spcPct val="16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2150" b="1">
                <a:solidFill>
                  <a:srgbClr val="4C4C4C"/>
                </a:solidFill>
                <a:highlight>
                  <a:srgbClr val="F9F9F9"/>
                </a:highlight>
              </a:rPr>
              <a:t>Duurzame educatie bieden</a:t>
            </a:r>
            <a:endParaRPr sz="2150" b="1">
              <a:solidFill>
                <a:srgbClr val="4C4C4C"/>
              </a:solidFill>
              <a:highlight>
                <a:srgbClr val="F9F9F9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de5d5d55cd_0_0"/>
          <p:cNvSpPr txBox="1"/>
          <p:nvPr/>
        </p:nvSpPr>
        <p:spPr>
          <a:xfrm>
            <a:off x="494175" y="161250"/>
            <a:ext cx="140352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5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Sectoroverstijgende samenwerking</a:t>
            </a:r>
            <a:endParaRPr sz="5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590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Goals gemeenten</a:t>
            </a:r>
            <a:endParaRPr sz="3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590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Lokale netwerken</a:t>
            </a:r>
            <a:endParaRPr sz="3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590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Calibri"/>
              <a:buChar char="●"/>
            </a:pPr>
            <a:r>
              <a:rPr lang="en-US" sz="3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SDG Houses</a:t>
            </a:r>
            <a:endParaRPr sz="3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700" b="1" i="0" u="none" strike="noStrike" cap="none">
              <a:solidFill>
                <a:srgbClr val="99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3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g1de5d5d55cd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388" y="2683569"/>
            <a:ext cx="6442125" cy="17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1de5d5d55cd_0_0"/>
          <p:cNvPicPr preferRelativeResize="0"/>
          <p:nvPr/>
        </p:nvPicPr>
        <p:blipFill rotWithShape="1">
          <a:blip r:embed="rId4">
            <a:alphaModFix/>
          </a:blip>
          <a:srcRect l="20654" t="10080" r="29742"/>
          <a:stretch/>
        </p:blipFill>
        <p:spPr>
          <a:xfrm>
            <a:off x="11255175" y="616804"/>
            <a:ext cx="6820009" cy="77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1de5d5d55cd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4311" y="6253127"/>
            <a:ext cx="3330525" cy="249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1de5d5d55cd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4175" y="7184025"/>
            <a:ext cx="4256204" cy="275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1de5d5d55cd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4157" y="3731269"/>
            <a:ext cx="5021237" cy="282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de5d5d55cd_0_111"/>
          <p:cNvSpPr txBox="1">
            <a:spLocks noGrp="1"/>
          </p:cNvSpPr>
          <p:nvPr>
            <p:ph type="title"/>
          </p:nvPr>
        </p:nvSpPr>
        <p:spPr>
          <a:xfrm>
            <a:off x="1257300" y="199848"/>
            <a:ext cx="13131000" cy="755700"/>
          </a:xfrm>
          <a:prstGeom prst="rect">
            <a:avLst/>
          </a:prstGeom>
          <a:solidFill>
            <a:srgbClr val="DA36A3"/>
          </a:solidFill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Handreiking van de VNGI</a:t>
            </a:r>
            <a:endParaRPr/>
          </a:p>
        </p:txBody>
      </p:sp>
      <p:pic>
        <p:nvPicPr>
          <p:cNvPr id="624" name="Google Shape;624;g1de5d5d55cd_0_111"/>
          <p:cNvPicPr preferRelativeResize="0"/>
          <p:nvPr/>
        </p:nvPicPr>
        <p:blipFill rotWithShape="1">
          <a:blip r:embed="rId3">
            <a:alphaModFix/>
          </a:blip>
          <a:srcRect l="9622" t="10570" r="11630"/>
          <a:stretch/>
        </p:blipFill>
        <p:spPr>
          <a:xfrm>
            <a:off x="1396425" y="1152938"/>
            <a:ext cx="12581893" cy="893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1de5d5d55cd_0_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0718" y="1107948"/>
            <a:ext cx="4004884" cy="2503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de5d5d55cd_0_908"/>
          <p:cNvSpPr txBox="1">
            <a:spLocks noGrp="1"/>
          </p:cNvSpPr>
          <p:nvPr>
            <p:ph type="title"/>
          </p:nvPr>
        </p:nvSpPr>
        <p:spPr>
          <a:xfrm>
            <a:off x="1257300" y="199848"/>
            <a:ext cx="13131000" cy="755700"/>
          </a:xfrm>
          <a:prstGeom prst="rect">
            <a:avLst/>
          </a:prstGeom>
        </p:spPr>
        <p:txBody>
          <a:bodyPr spcFirstLastPara="1" wrap="square" lIns="137150" tIns="68550" rIns="137150" bIns="6855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1" name="Google Shape;631;g1de5d5d55cd_0_908"/>
          <p:cNvPicPr preferRelativeResize="0"/>
          <p:nvPr/>
        </p:nvPicPr>
        <p:blipFill rotWithShape="1">
          <a:blip r:embed="rId3">
            <a:alphaModFix/>
          </a:blip>
          <a:srcRect l="10183" t="18005" r="11538"/>
          <a:stretch/>
        </p:blipFill>
        <p:spPr>
          <a:xfrm>
            <a:off x="0" y="0"/>
            <a:ext cx="15713121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1de5d5d55cd_0_908"/>
          <p:cNvSpPr txBox="1">
            <a:spLocks noGrp="1"/>
          </p:cNvSpPr>
          <p:nvPr>
            <p:ph type="title"/>
          </p:nvPr>
        </p:nvSpPr>
        <p:spPr>
          <a:xfrm>
            <a:off x="12404050" y="199850"/>
            <a:ext cx="5487900" cy="1991100"/>
          </a:xfrm>
          <a:prstGeom prst="rect">
            <a:avLst/>
          </a:prstGeom>
          <a:solidFill>
            <a:srgbClr val="F4F05A"/>
          </a:solidFill>
          <a:ln>
            <a:noFill/>
          </a:ln>
        </p:spPr>
        <p:txBody>
          <a:bodyPr spcFirstLastPara="1" wrap="square" lIns="137150" tIns="68550" rIns="137150" bIns="6855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8181"/>
              <a:buNone/>
            </a:pPr>
            <a:r>
              <a:rPr lang="en-US"/>
              <a:t>Aansluiten bij gemeentebeleid: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8181"/>
              <a:buNone/>
            </a:pPr>
            <a:r>
              <a:rPr lang="en-US"/>
              <a:t>Handreiking van de VNGI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g21a6f0b33d3_0_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6625" y="5411655"/>
            <a:ext cx="1355405" cy="182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21a6f0b33d3_0_3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0241" y="8268652"/>
            <a:ext cx="1832019" cy="155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21a6f0b33d3_0_3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96244" y="2955122"/>
            <a:ext cx="1984725" cy="195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1a6f0b33d3_0_3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10502" y="7805875"/>
            <a:ext cx="2922075" cy="24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1a6f0b33d3_0_3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3949" y="7108102"/>
            <a:ext cx="2922075" cy="205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21a6f0b33d3_0_3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7970" y="7234314"/>
            <a:ext cx="2656371" cy="133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21a6f0b33d3_0_3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374506" y="5614744"/>
            <a:ext cx="2227573" cy="219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21a6f0b33d3_0_3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28334" y="7902766"/>
            <a:ext cx="2287341" cy="228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g21a6f0b33d3_0_34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004481" y="234939"/>
            <a:ext cx="1979697" cy="1979697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21a6f0b33d3_0_346"/>
          <p:cNvSpPr txBox="1"/>
          <p:nvPr/>
        </p:nvSpPr>
        <p:spPr>
          <a:xfrm>
            <a:off x="633900" y="784600"/>
            <a:ext cx="9920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31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17 werelddoelenles - SDG-les </a:t>
            </a:r>
            <a:endParaRPr sz="31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>
                <a:solidFill>
                  <a:srgbClr val="9900FF"/>
                </a:solidFill>
                <a:latin typeface="Comfortaa"/>
                <a:ea typeface="Comfortaa"/>
                <a:cs typeface="Comfortaa"/>
                <a:sym typeface="Comfortaa"/>
              </a:rPr>
              <a:t>Basisonderwijs</a:t>
            </a:r>
            <a:endParaRPr sz="2100" b="1">
              <a:solidFill>
                <a:srgbClr val="99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>
                <a:solidFill>
                  <a:srgbClr val="9900FF"/>
                </a:solidFill>
                <a:latin typeface="Comfortaa"/>
                <a:ea typeface="Comfortaa"/>
                <a:cs typeface="Comfortaa"/>
                <a:sym typeface="Comfortaa"/>
              </a:rPr>
              <a:t>Voortgezet onderwijs/ MBO</a:t>
            </a:r>
            <a:endParaRPr sz="2100" b="1">
              <a:solidFill>
                <a:srgbClr val="99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>
                <a:solidFill>
                  <a:srgbClr val="9900FF"/>
                </a:solidFill>
                <a:latin typeface="Comfortaa"/>
                <a:ea typeface="Comfortaa"/>
                <a:cs typeface="Comfortaa"/>
                <a:sym typeface="Comfortaa"/>
              </a:rPr>
              <a:t>HBO</a:t>
            </a:r>
            <a:endParaRPr sz="2100" b="1">
              <a:solidFill>
                <a:srgbClr val="99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47" name="Google Shape;647;g21a6f0b33d3_0_34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176557" y="2214634"/>
            <a:ext cx="6024103" cy="80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1a6f0b33d3_0_3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3899" y="2443788"/>
            <a:ext cx="8133358" cy="4575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g1de5d5d55cd_0_725"/>
          <p:cNvPicPr preferRelativeResize="0"/>
          <p:nvPr/>
        </p:nvPicPr>
        <p:blipFill rotWithShape="1">
          <a:blip r:embed="rId3">
            <a:alphaModFix/>
          </a:blip>
          <a:srcRect l="6699"/>
          <a:stretch/>
        </p:blipFill>
        <p:spPr>
          <a:xfrm>
            <a:off x="0" y="58500"/>
            <a:ext cx="11129999" cy="74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g1de5d5d55cd_0_725"/>
          <p:cNvSpPr txBox="1">
            <a:spLocks noGrp="1"/>
          </p:cNvSpPr>
          <p:nvPr>
            <p:ph type="title" idx="4294967295"/>
          </p:nvPr>
        </p:nvSpPr>
        <p:spPr>
          <a:xfrm>
            <a:off x="11733150" y="671975"/>
            <a:ext cx="5883900" cy="744300"/>
          </a:xfrm>
          <a:prstGeom prst="rect">
            <a:avLst/>
          </a:prstGeom>
          <a:solidFill>
            <a:srgbClr val="F4F05A"/>
          </a:solidFill>
          <a:ln>
            <a:noFill/>
          </a:ln>
        </p:spPr>
        <p:txBody>
          <a:bodyPr spcFirstLastPara="1" wrap="square" lIns="137150" tIns="68550" rIns="137150" bIns="6855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8181"/>
              <a:buNone/>
            </a:pPr>
            <a:r>
              <a:rPr lang="en-US"/>
              <a:t>Wat doen NME-centra al?</a:t>
            </a:r>
            <a:endParaRPr/>
          </a:p>
        </p:txBody>
      </p:sp>
      <p:sp>
        <p:nvSpPr>
          <p:cNvPr id="655" name="Google Shape;655;g1de5d5d55cd_0_725"/>
          <p:cNvSpPr txBox="1"/>
          <p:nvPr/>
        </p:nvSpPr>
        <p:spPr>
          <a:xfrm>
            <a:off x="11782850" y="2037525"/>
            <a:ext cx="5715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17 werelddoelen lessen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Schooltuintje voor voedselbank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6" name="Google Shape;656;g1de5d5d55cd_0_725"/>
          <p:cNvPicPr preferRelativeResize="0"/>
          <p:nvPr/>
        </p:nvPicPr>
        <p:blipFill rotWithShape="1">
          <a:blip r:embed="rId4">
            <a:alphaModFix/>
          </a:blip>
          <a:srcRect l="14142" r="32510"/>
          <a:stretch/>
        </p:blipFill>
        <p:spPr>
          <a:xfrm>
            <a:off x="7782325" y="3728775"/>
            <a:ext cx="5715000" cy="6695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gfa409bc8b2_1_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4375" y="2123650"/>
            <a:ext cx="10155850" cy="81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fa409bc8b2_1_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773952">
            <a:off x="3084278" y="6362024"/>
            <a:ext cx="98755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fa409bc8b2_1_1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4549" y="3510731"/>
            <a:ext cx="2096872" cy="10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fa409bc8b2_1_1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379774">
            <a:off x="12092523" y="4097824"/>
            <a:ext cx="2582373" cy="920264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fa409bc8b2_1_159"/>
          <p:cNvSpPr txBox="1"/>
          <p:nvPr/>
        </p:nvSpPr>
        <p:spPr>
          <a:xfrm>
            <a:off x="1842450" y="45500"/>
            <a:ext cx="14703000" cy="2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9000" b="1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SDG Bruidstaart:</a:t>
            </a:r>
            <a:endParaRPr sz="9000" b="1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6100" b="1">
                <a:latin typeface="Trebuchet MS"/>
                <a:ea typeface="Trebuchet MS"/>
                <a:cs typeface="Trebuchet MS"/>
                <a:sym typeface="Trebuchet MS"/>
              </a:rPr>
              <a:t>SDG’s in drie lagen</a:t>
            </a:r>
            <a:endParaRPr sz="6100" b="1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endParaRPr sz="40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6" name="Google Shape;666;gfa409bc8b2_1_159"/>
          <p:cNvSpPr txBox="1"/>
          <p:nvPr/>
        </p:nvSpPr>
        <p:spPr>
          <a:xfrm>
            <a:off x="183325" y="6064800"/>
            <a:ext cx="427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   Groene doelen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fa409bc8b2_1_159"/>
          <p:cNvSpPr txBox="1"/>
          <p:nvPr/>
        </p:nvSpPr>
        <p:spPr>
          <a:xfrm>
            <a:off x="14751000" y="4159887"/>
            <a:ext cx="304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Sociale doelen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fa409bc8b2_1_159"/>
          <p:cNvSpPr txBox="1"/>
          <p:nvPr/>
        </p:nvSpPr>
        <p:spPr>
          <a:xfrm>
            <a:off x="557407" y="3018122"/>
            <a:ext cx="427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Economische doelen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fa409bc8b2_1_159"/>
          <p:cNvSpPr txBox="1"/>
          <p:nvPr/>
        </p:nvSpPr>
        <p:spPr>
          <a:xfrm>
            <a:off x="1642050" y="9391650"/>
            <a:ext cx="147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de5d5d55cd_0_355"/>
          <p:cNvSpPr txBox="1">
            <a:spLocks noGrp="1"/>
          </p:cNvSpPr>
          <p:nvPr>
            <p:ph type="title"/>
          </p:nvPr>
        </p:nvSpPr>
        <p:spPr>
          <a:xfrm>
            <a:off x="1257300" y="199848"/>
            <a:ext cx="13131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ct val="72727"/>
              <a:buFont typeface="Open Sans Light"/>
              <a:buNone/>
            </a:pPr>
            <a:r>
              <a:rPr lang="en-US"/>
              <a:t>Social Handprint - MAEX</a:t>
            </a:r>
            <a:endParaRPr/>
          </a:p>
        </p:txBody>
      </p:sp>
      <p:sp>
        <p:nvSpPr>
          <p:cNvPr id="675" name="Google Shape;675;g1de5d5d55cd_0_355"/>
          <p:cNvSpPr txBox="1"/>
          <p:nvPr/>
        </p:nvSpPr>
        <p:spPr>
          <a:xfrm>
            <a:off x="484893" y="1375509"/>
            <a:ext cx="10770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Maatschappelijke impact zichtbaar maken 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initiatieven en sociaal ondernemers ondersteunen 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 de MAEX: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marR="0" lvl="0" indent="-520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Zichtbaar maken van impact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0700" marR="0" lvl="0" indent="-520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Impulsregeling om projecten op te schalen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0700" marR="0" lvl="0" indent="-520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return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20700" marR="0" lvl="0" indent="-520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Duurzaam inkopen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20700" marR="0" lvl="0" indent="-520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-"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Handprint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g1de5d5d55cd_0_355"/>
          <p:cNvSpPr/>
          <p:nvPr/>
        </p:nvSpPr>
        <p:spPr>
          <a:xfrm>
            <a:off x="649328" y="9265170"/>
            <a:ext cx="5721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https://maex.nl/#/home</a:t>
            </a: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g1de5d5d55cd_0_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2987" y="955403"/>
            <a:ext cx="7658373" cy="8764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g1de5d5d55cd_0_917" descr="YES! Onze nieuwe videoclip is uit! Kom van die bank af met je kont en dans lekker met ons nieuwe nummer: Gi-ga-groen🌿🤩 Gi-ga-groen is niet alleen ons nieuwe lied, het is ook het thema van de Kinderboekenweek! Dit jaar is de Kinderboekenweek van 5 tot en met 16 oktober 🎉&#10;&#10;Volg je ons al?&#10;TikTok: https://www.tiktok.com/@kinderenvoorkinderen&#10;Instagram: http://instagram.com/KinderenvoorKinderen&#10;Facebook: http://facebook.com/KinderenvoorKinderen&#10;Website: http://kinderenvoorkinderen.nl&#10;&#10;Kijk voor meer leuke programma's op http://zapp.nl&#10;&#10;Credits&#10;Tekst: Janneke Schotveld&#10;Muziek: Jermain van der Bogt &amp; Willem Laseroms &#10;Choreograaf: Lucia Marthas&#10;Regie: JW Schram&#10;Eindredactie: Maaike Fijen&#10;Fotografie: Wiebke Wilting&#10;Solisten: Olivier, Pari, Rania, Juul &amp; Inez&#10;&#10;Songtekst&#10;Na, na, na, na, na, na, na.. gi-ga-gi-ga-groen&#10;Na, na, na, na, na, na, na&#10;&#10;COUPLET 1&#10;Als je je verveelt, en de iPad is weer zoek &#10;Trek je laarzen aan, en je vieze ouwe broek &#10;       &#10;Ook al regent het pijpenstelen&#10;Je kunt altijd buiten spelen &#10;Het avontuur ligt bij jou om de hoek &#10;&#10;PRE-REFREIN 1      &#10;Lekker springen in de plassen, uren lezen in de zon &#10;Zet een tent op in de tuin, of op je balkon&#10;&#10;REFREIN&#10;Gi-ga-groen, gi-ga-groen &#10;Kom mee naar buiten, &#10;Er is genoeg te doen &#10;Kijk om je heen &#10;We kunnen takken sjouwen, &#10;Hutten bouwen, &#10;Slootjespringen, &#10;Keihard zingen &#10;Dromen met een grasspriet in je mond &#10;Van die bank af met je kont! &#10;&#10;Na, na, na, na, na, na, na.. gi-ga-gi-ga-groen&#10;Na, na, na, na, na, na, na&#10;&#10;COUPLET 2&#10;Timmer zelf een boomhut, met een vogelhuis erbij &#10;Kweek je eigen tuintje, en maak de vlinders blij       &#10;Op expeditie in het bos zoek de sporen van een vos &#10;Doe een radslag bij de koeien in de wei &#10;&#10;PRE-REFREIN 2       &#10;Rode wangen wilde haren en in mijn broek een gat &#10;Ik blijf buiten ook al zijn mijn sokken nat &#10;&#10;REFREIN&#10;Gi-ga-groen, gi-ga-groen &#10;Kom mee naar buiten, &#10;Er is genoeg te doen &#10;Kijk om je heen &#10;We kunnen takken sjouwen, &#10;Hutten bouwen, &#10;Slootjespringen, &#10;Keihard zingen &#10;Dromen met een grasspriet in je mond &#10;Van die bank af met je kont! &#10;&#10;Na, na, na, na, na, na, na.. gi-ga-gi-ga-groen&#10;Na, na, na, na, na, na, na.. gi-ga-gi-ga-groen&#10;&#10;BREAK&#10;Kijk om je heen er is genoeg te doen, &#10;Spelen met z’n allen in het gi-ga-groen! &#10;Wind in je haren ja dat staat je goed &#10;Het is gi-ga-gi-ga-gi-ga-groen! &#10;      &#10;Kijk om je heen er is genoeg te doen &#10;Spelen met z’n allen in het gi-ga-groen! &#10;Wind in je haren ja dat staat je goed, &#10;Het is gi-ga-gi-ga-gi-ga-groen! &#10;&#10;REFREIN        &#10;Gi-ga-groen, gi-ga-groen &#10;Kom mee naar buiten, &#10;Er is genoeg te doen &#10;Kijk om je heen&#10;We kunnen takken sjouwen, &#10;Hutten bouwen, &#10;Slootjespringen, &#10;Keihard zingen &#10;Dromen met een grasspriet in je mond &#10;Van die bank af met je kont! &#10;&#10;Na, na, na, na, na, na, na.. gi-ga-gi-ga-groen (4x)" title="Kinderen voor Kinderen | Gi-ga-groen (Officiële videoclip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7364350" cy="97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e052efff33_1_160"/>
          <p:cNvSpPr txBox="1">
            <a:spLocks noGrp="1"/>
          </p:cNvSpPr>
          <p:nvPr>
            <p:ph type="title"/>
          </p:nvPr>
        </p:nvSpPr>
        <p:spPr>
          <a:xfrm>
            <a:off x="590888" y="547688"/>
            <a:ext cx="16947900" cy="1988700"/>
          </a:xfrm>
          <a:prstGeom prst="rect">
            <a:avLst/>
          </a:prstGeom>
        </p:spPr>
        <p:txBody>
          <a:bodyPr spcFirstLastPara="1" wrap="square" lIns="137150" tIns="68550" rIns="137150" bIns="6855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Vraag: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Waar maken wij de grootste negatieve impact mee in de wereld</a:t>
            </a:r>
            <a:r>
              <a:rPr lang="en-US" sz="4900"/>
              <a:t>?</a:t>
            </a:r>
            <a:endParaRPr sz="4900"/>
          </a:p>
        </p:txBody>
      </p:sp>
      <p:pic>
        <p:nvPicPr>
          <p:cNvPr id="683" name="Google Shape;683;g1e052efff33_1_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4363" y="2762663"/>
            <a:ext cx="7254394" cy="729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1e052efff33_1_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773951">
            <a:off x="3511403" y="6508162"/>
            <a:ext cx="987551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g1e052efff33_1_160"/>
          <p:cNvSpPr txBox="1"/>
          <p:nvPr/>
        </p:nvSpPr>
        <p:spPr>
          <a:xfrm>
            <a:off x="1101225" y="6500963"/>
            <a:ext cx="296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   </a:t>
            </a:r>
            <a:r>
              <a:rPr lang="en-US" sz="3200" b="1">
                <a:latin typeface="Open Sans ExtraBold"/>
                <a:ea typeface="Open Sans ExtraBold"/>
                <a:cs typeface="Open Sans ExtraBold"/>
                <a:sym typeface="Open Sans ExtraBold"/>
              </a:rPr>
              <a:t>Spullen!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g1e052efff33_1_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004481" y="234939"/>
            <a:ext cx="1979698" cy="1979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g196ecc80ab2_0_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95227" y="1334425"/>
            <a:ext cx="2792775" cy="418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196ecc80ab2_0_2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9" y="3914272"/>
            <a:ext cx="4248485" cy="6372727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g196ecc80ab2_0_258"/>
          <p:cNvSpPr txBox="1"/>
          <p:nvPr/>
        </p:nvSpPr>
        <p:spPr>
          <a:xfrm>
            <a:off x="4572000" y="384925"/>
            <a:ext cx="10833600" cy="40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46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Bespreek met de persoon naast je… 2 min</a:t>
            </a:r>
            <a:endParaRPr sz="4600" b="1" i="0" u="none" strike="noStrike" cap="none">
              <a:solidFill>
                <a:srgbClr val="0000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marR="0" lvl="0" indent="-3873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rebuchet MS"/>
              <a:buAutoNum type="arabicPeriod"/>
            </a:pPr>
            <a:r>
              <a:rPr lang="en-US" sz="3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Waar maak jij je druk over/blijf je van wakker?  </a:t>
            </a:r>
            <a:endParaRPr sz="35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3873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rebuchet MS"/>
              <a:buAutoNum type="arabicPeriod"/>
            </a:pPr>
            <a:r>
              <a:rPr lang="en-US" sz="3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Welke SDG past daarbij? </a:t>
            </a:r>
            <a:endParaRPr sz="35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-41275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Trebuchet MS"/>
              <a:buAutoNum type="arabicPeriod"/>
            </a:pPr>
            <a:r>
              <a:rPr lang="en-US" sz="3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Wat doe je al om daaraan bij te dragen?</a:t>
            </a:r>
            <a:endParaRPr sz="35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94" name="Google Shape;694;g196ecc80ab2_0_2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8475" y="6865175"/>
            <a:ext cx="6849025" cy="352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196ecc80ab2_0_2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50" y="0"/>
            <a:ext cx="4240950" cy="282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g196ecc80ab2_0_2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33975" y="5467237"/>
            <a:ext cx="6954025" cy="49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e052efff33_1_80"/>
          <p:cNvSpPr txBox="1"/>
          <p:nvPr/>
        </p:nvSpPr>
        <p:spPr>
          <a:xfrm>
            <a:off x="674288" y="328500"/>
            <a:ext cx="16560600" cy="3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STAPPENPLAN VOOR ORGANISATIES: kijk op www.sdgnederland.nl</a:t>
            </a:r>
            <a:endParaRPr sz="3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Vier stappen</a:t>
            </a:r>
            <a:endParaRPr sz="31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Font typeface="Arial"/>
              <a:buAutoNum type="arabicPeriod"/>
            </a:pPr>
            <a:r>
              <a:rPr lang="en-US" sz="31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Hoe verbind je de SDG’s aan je missie? </a:t>
            </a:r>
            <a:endParaRPr sz="31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0-meting: wat doe je al? Wat gaat je makkelijk af?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Opnemen in je organisatiestrategie/begroting/planning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Begin met een project/event/thema en koppel de SDG’s eraan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685800" marR="0" lvl="0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Font typeface="Arial"/>
              <a:buAutoNum type="arabicPeriod"/>
            </a:pPr>
            <a:r>
              <a:rPr lang="en-US" sz="31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Hoe integreer je de SDG’s in je organisatie? 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Personeel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Mobiliteit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Inkoop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Font typeface="Arial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Gebouw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685800" marR="0" lvl="0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Font typeface="Arial"/>
              <a:buAutoNum type="arabicPeriod"/>
            </a:pPr>
            <a:r>
              <a:rPr lang="en-US" sz="31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Hoe betrek je je medewerkers bij de SDG’s? 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Start met een groep enthousiastelingen en inspireer/train elkaar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1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Char char="○"/>
            </a:pPr>
            <a:r>
              <a:rPr lang="en-US" sz="3100">
                <a:solidFill>
                  <a:srgbClr val="333333"/>
                </a:solidFill>
                <a:highlight>
                  <a:srgbClr val="FFFFFF"/>
                </a:highlight>
              </a:rPr>
              <a:t>Maak het zichtbaar</a:t>
            </a: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685800" marR="0" lvl="0" indent="-539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100"/>
              <a:buFont typeface="Arial"/>
              <a:buAutoNum type="arabicPeriod"/>
            </a:pPr>
            <a:r>
              <a:rPr lang="en-US" sz="31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Hoe meet je je impact op de SDG’s? </a:t>
            </a:r>
            <a:endParaRPr sz="31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10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</a:pPr>
            <a:endParaRPr sz="6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2" name="Google Shape;702;g1e052efff33_1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96128" y="2966701"/>
            <a:ext cx="4591875" cy="459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g1de5d5d55cd_0_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83238" y="357188"/>
            <a:ext cx="6772275" cy="9572625"/>
          </a:xfrm>
          <a:prstGeom prst="rect">
            <a:avLst/>
          </a:prstGeom>
          <a:noFill/>
          <a:ln>
            <a:noFill/>
          </a:ln>
          <a:effectLst>
            <a:outerShdw blurRad="57150" dist="180975" dir="18360000" algn="bl" rotWithShape="0">
              <a:srgbClr val="000000">
                <a:alpha val="49800"/>
              </a:srgbClr>
            </a:outerShdw>
          </a:effectLst>
        </p:spPr>
      </p:pic>
      <p:sp>
        <p:nvSpPr>
          <p:cNvPr id="708" name="Google Shape;708;g1de5d5d55cd_0_198"/>
          <p:cNvSpPr txBox="1"/>
          <p:nvPr/>
        </p:nvSpPr>
        <p:spPr>
          <a:xfrm>
            <a:off x="0" y="1962075"/>
            <a:ext cx="13778700" cy="4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Vervolgstap: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527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Char char="●"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Schrijf je in voor de SDG-training voor wethouders, ambtenaren en raadsleden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527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Char char="●"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 aan de slag met de handreiking van de VNGI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www.SDGNederland.nl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Linkedin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Instagram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</a:t>
            </a: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g1de5d5d55cd_0_198"/>
          <p:cNvSpPr txBox="1"/>
          <p:nvPr/>
        </p:nvSpPr>
        <p:spPr>
          <a:xfrm>
            <a:off x="1055063" y="431625"/>
            <a:ext cx="8442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spAutoFit/>
          </a:bodyPr>
          <a:lstStyle/>
          <a:p>
            <a:pPr marL="0" marR="0" lvl="0" indent="0" algn="l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400" b="1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Dank! Vragen?</a:t>
            </a:r>
            <a:endParaRPr sz="1600" b="0" i="0" u="none" strike="noStrike" cap="none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0" name="Google Shape;710;g1de5d5d55cd_0_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976200"/>
            <a:ext cx="5885850" cy="331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1a6f0b33d3_0_85"/>
          <p:cNvSpPr txBox="1">
            <a:spLocks noGrp="1"/>
          </p:cNvSpPr>
          <p:nvPr>
            <p:ph type="ctrTitle"/>
          </p:nvPr>
        </p:nvSpPr>
        <p:spPr>
          <a:xfrm>
            <a:off x="2457450" y="1562099"/>
            <a:ext cx="137160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</a:pPr>
            <a:r>
              <a:rPr lang="en-US"/>
              <a:t>e</a:t>
            </a:r>
            <a:endParaRPr/>
          </a:p>
        </p:txBody>
      </p:sp>
      <p:sp>
        <p:nvSpPr>
          <p:cNvPr id="497" name="Google Shape;497;g21a6f0b33d3_0_85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</p:txBody>
      </p:sp>
      <p:pic>
        <p:nvPicPr>
          <p:cNvPr id="498" name="Google Shape;498;g21a6f0b33d3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8088" y="4793456"/>
            <a:ext cx="3171825" cy="70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1a6f0b33d3_0_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42987" y="0"/>
            <a:ext cx="154305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1a6f0b33d3_0_85"/>
          <p:cNvSpPr/>
          <p:nvPr/>
        </p:nvSpPr>
        <p:spPr>
          <a:xfrm>
            <a:off x="11201400" y="0"/>
            <a:ext cx="9944100" cy="12344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21a6f0b33d3_0_85"/>
          <p:cNvSpPr txBox="1"/>
          <p:nvPr/>
        </p:nvSpPr>
        <p:spPr>
          <a:xfrm>
            <a:off x="12403250" y="7601925"/>
            <a:ext cx="7965900" cy="178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4600" b="1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Mena Leila Kilani</a:t>
            </a:r>
            <a:endParaRPr sz="13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3400" i="0" u="none" strike="noStrike" cap="non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SR Project Manager SDG Nederland</a:t>
            </a:r>
            <a:endParaRPr sz="3400" i="0" u="none" strike="noStrike" cap="non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g21a6f0b33d3_0_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38550" y="3389094"/>
            <a:ext cx="3865500" cy="38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393b7fac44_2_85"/>
          <p:cNvSpPr txBox="1"/>
          <p:nvPr/>
        </p:nvSpPr>
        <p:spPr>
          <a:xfrm>
            <a:off x="697175" y="3244500"/>
            <a:ext cx="13206300" cy="37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AutoNum type="arabicPeriod"/>
            </a:pPr>
            <a:r>
              <a:rPr lang="en-US" sz="4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Wat zijn de SDG’s?</a:t>
            </a:r>
            <a:endParaRPr sz="4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AutoNum type="arabicPeriod"/>
            </a:pPr>
            <a:r>
              <a:rPr lang="en-US" sz="4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Wat kun je met de SDG's?</a:t>
            </a:r>
            <a:endParaRPr sz="4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AutoNum type="arabicPeriod"/>
            </a:pPr>
            <a:r>
              <a:rPr lang="en-US" sz="4200">
                <a:latin typeface="Calibri"/>
                <a:ea typeface="Calibri"/>
                <a:cs typeface="Calibri"/>
                <a:sym typeface="Calibri"/>
              </a:rPr>
              <a:t>Met wie kun je samenwerken?</a:t>
            </a:r>
            <a:r>
              <a:rPr lang="en-US" sz="4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95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AutoNum type="arabicPeriod"/>
            </a:pPr>
            <a:r>
              <a:rPr lang="en-US" sz="4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 doe je zelf al? </a:t>
            </a:r>
            <a:endParaRPr sz="4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AutoNum type="arabicPeriod"/>
            </a:pPr>
            <a:r>
              <a:rPr lang="en-US" sz="4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Aan de slag!</a:t>
            </a:r>
            <a:endParaRPr sz="3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74"/>
              <a:buFont typeface="Arial"/>
              <a:buNone/>
            </a:pPr>
            <a:endParaRPr sz="367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g1393b7fac44_2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79250" y="2686943"/>
            <a:ext cx="1355405" cy="182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1393b7fac44_2_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7565" y="5671590"/>
            <a:ext cx="1832019" cy="155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1393b7fac44_2_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41353" y="7615205"/>
            <a:ext cx="3146650" cy="267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1393b7fac44_2_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3400" y="7963023"/>
            <a:ext cx="3438175" cy="2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1393b7fac44_2_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89574" y="8813974"/>
            <a:ext cx="2438875" cy="12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1393b7fac44_2_8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76181" y="5671594"/>
            <a:ext cx="2227573" cy="219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1393b7fac44_2_8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38400" y="3429003"/>
            <a:ext cx="1979700" cy="19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1393b7fac44_2_8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89334" y="7754941"/>
            <a:ext cx="2287341" cy="228734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393b7fac44_2_85"/>
          <p:cNvSpPr txBox="1"/>
          <p:nvPr/>
        </p:nvSpPr>
        <p:spPr>
          <a:xfrm>
            <a:off x="310325" y="138150"/>
            <a:ext cx="17386200" cy="2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lang="en-US" sz="6900" b="1">
                <a:latin typeface="Open Sans ExtraBold"/>
                <a:ea typeface="Open Sans ExtraBold"/>
                <a:cs typeface="Open Sans ExtraBold"/>
                <a:sym typeface="Open Sans ExtraBold"/>
              </a:rPr>
              <a:t>Aan de slag met de </a:t>
            </a:r>
            <a:r>
              <a:rPr lang="en-US" sz="6900" b="1" i="0" u="none" strike="noStrike" cap="non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SDG</a:t>
            </a:r>
            <a:r>
              <a:rPr lang="en-US" sz="6900" b="1">
                <a:latin typeface="Open Sans ExtraBold"/>
                <a:ea typeface="Open Sans ExtraBold"/>
                <a:cs typeface="Open Sans ExtraBold"/>
                <a:sym typeface="Open Sans ExtraBold"/>
              </a:rPr>
              <a:t>'s: </a:t>
            </a:r>
            <a:br>
              <a:rPr lang="en-US" sz="6900" b="1"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-US" sz="6900" b="1">
                <a:latin typeface="Open Sans ExtraBold"/>
                <a:ea typeface="Open Sans ExtraBold"/>
                <a:cs typeface="Open Sans ExtraBold"/>
                <a:sym typeface="Open Sans ExtraBold"/>
              </a:rPr>
              <a:t>Haal ze dichterbij!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g1393b7fac44_2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1393b7fac44_2_1"/>
          <p:cNvSpPr/>
          <p:nvPr/>
        </p:nvSpPr>
        <p:spPr>
          <a:xfrm>
            <a:off x="4597166" y="1308682"/>
            <a:ext cx="10083600" cy="8372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1393b7fac44_2_1"/>
          <p:cNvSpPr txBox="1"/>
          <p:nvPr/>
        </p:nvSpPr>
        <p:spPr>
          <a:xfrm>
            <a:off x="3589387" y="206400"/>
            <a:ext cx="120990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5300" b="1" i="0" u="none" strike="noStrike" cap="none">
                <a:solidFill>
                  <a:srgbClr val="002060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SDG Nederland</a:t>
            </a:r>
            <a:endParaRPr sz="5300" b="1" i="0" u="none" strike="noStrike" cap="none">
              <a:solidFill>
                <a:srgbClr val="0020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524" name="Google Shape;524;g1393b7fac44_2_1"/>
          <p:cNvSpPr txBox="1"/>
          <p:nvPr/>
        </p:nvSpPr>
        <p:spPr>
          <a:xfrm>
            <a:off x="2141900" y="2087228"/>
            <a:ext cx="8862000" cy="51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3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Stichting SDG Nederland is het netwerk voor iedereen die aan de slag wil met de SDG's. </a:t>
            </a:r>
            <a:endParaRPr sz="3000" b="1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3000" b="1">
              <a:solidFill>
                <a:srgbClr val="22222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3000" b="1">
                <a:solidFill>
                  <a:srgbClr val="222222"/>
                </a:solidFill>
              </a:rPr>
              <a:t>&gt;</a:t>
            </a:r>
            <a:r>
              <a:rPr lang="en-US" sz="3000" b="1" u="sng">
                <a:solidFill>
                  <a:srgbClr val="222222"/>
                </a:solidFill>
              </a:rPr>
              <a:t>C</a:t>
            </a:r>
            <a:r>
              <a:rPr lang="en-US" sz="3000" b="1" i="0" u="sng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ommunity van meer dan 1.300 organisaties. </a:t>
            </a:r>
            <a:endParaRPr sz="3000" b="1" i="0" u="sng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rgbClr val="222222"/>
                </a:solidFill>
              </a:rPr>
              <a:t>(bedrijfsleven, lokale overheden, kennisinstellingen, onderwijs, financiële instellingen, jongerenorganisaties, lokale burgernetwerken en NGO’s). </a:t>
            </a:r>
            <a:endParaRPr sz="3000" b="1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rgbClr val="222222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3000" b="1">
                <a:solidFill>
                  <a:srgbClr val="222222"/>
                </a:solidFill>
              </a:rPr>
              <a:t>&gt;W</a:t>
            </a:r>
            <a:r>
              <a:rPr lang="en-US" sz="3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 gaan het land in op zoek naar mensen die maatschappelijke impact (willen) maken. </a:t>
            </a:r>
            <a:endParaRPr sz="3000" b="1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30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We verbinden SDG actie, lokaal, regionaal en nationaal. </a:t>
            </a:r>
            <a:endParaRPr sz="3000" b="1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3000" b="1" i="0" u="sng" strike="noStrike" cap="none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www.sdgnederland.nl</a:t>
            </a:r>
            <a:endParaRPr sz="3000" b="1" i="0" u="none" strike="noStrike" cap="none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00206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525" name="Google Shape;525;g1393b7fac44_2_1"/>
          <p:cNvPicPr preferRelativeResize="0"/>
          <p:nvPr/>
        </p:nvPicPr>
        <p:blipFill rotWithShape="1">
          <a:blip r:embed="rId5">
            <a:alphaModFix/>
          </a:blip>
          <a:srcRect l="20084" r="27951"/>
          <a:stretch/>
        </p:blipFill>
        <p:spPr>
          <a:xfrm>
            <a:off x="11543000" y="2360550"/>
            <a:ext cx="4702800" cy="603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g17c4205adcb_0_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962691" cy="4471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17c4205adcb_0_3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2725" y="0"/>
            <a:ext cx="5419315" cy="722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17c4205adcb_0_3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6070122"/>
            <a:ext cx="6326856" cy="421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17c4205adcb_0_339"/>
          <p:cNvPicPr preferRelativeResize="0"/>
          <p:nvPr/>
        </p:nvPicPr>
        <p:blipFill rotWithShape="1">
          <a:blip r:embed="rId6">
            <a:alphaModFix/>
          </a:blip>
          <a:srcRect t="29205" b="17557"/>
          <a:stretch/>
        </p:blipFill>
        <p:spPr>
          <a:xfrm>
            <a:off x="5425294" y="-23700"/>
            <a:ext cx="7437414" cy="4882126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17c4205adcb_0_339"/>
          <p:cNvSpPr/>
          <p:nvPr/>
        </p:nvSpPr>
        <p:spPr>
          <a:xfrm>
            <a:off x="228599" y="3429000"/>
            <a:ext cx="3143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17c4205adcb_0_339"/>
          <p:cNvSpPr txBox="1"/>
          <p:nvPr/>
        </p:nvSpPr>
        <p:spPr>
          <a:xfrm>
            <a:off x="13788000" y="0"/>
            <a:ext cx="45000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17c4205adcb_0_339"/>
          <p:cNvSpPr/>
          <p:nvPr/>
        </p:nvSpPr>
        <p:spPr>
          <a:xfrm>
            <a:off x="228600" y="3429000"/>
            <a:ext cx="3143400" cy="3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b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g17c4205adcb_0_339"/>
          <p:cNvPicPr preferRelativeResize="0"/>
          <p:nvPr/>
        </p:nvPicPr>
        <p:blipFill rotWithShape="1">
          <a:blip r:embed="rId7">
            <a:alphaModFix/>
          </a:blip>
          <a:srcRect l="17273"/>
          <a:stretch/>
        </p:blipFill>
        <p:spPr>
          <a:xfrm>
            <a:off x="4243725" y="3785300"/>
            <a:ext cx="4034147" cy="650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17c4205adcb_0_339"/>
          <p:cNvPicPr preferRelativeResize="0"/>
          <p:nvPr/>
        </p:nvPicPr>
        <p:blipFill rotWithShape="1">
          <a:blip r:embed="rId8">
            <a:alphaModFix/>
          </a:blip>
          <a:srcRect l="26231"/>
          <a:stretch/>
        </p:blipFill>
        <p:spPr>
          <a:xfrm rot="-5400000">
            <a:off x="8270175" y="4924575"/>
            <a:ext cx="5318625" cy="54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17c4205adcb_0_339"/>
          <p:cNvSpPr/>
          <p:nvPr/>
        </p:nvSpPr>
        <p:spPr>
          <a:xfrm>
            <a:off x="4803750" y="3593288"/>
            <a:ext cx="8984100" cy="1514700"/>
          </a:xfrm>
          <a:prstGeom prst="rect">
            <a:avLst/>
          </a:prstGeom>
          <a:solidFill>
            <a:srgbClr val="E99E3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g17c4205adcb_0_3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429002"/>
            <a:ext cx="4216919" cy="4216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17c4205adcb_0_3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987413" y="6758620"/>
            <a:ext cx="5294623" cy="352890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g17c4205adcb_0_339"/>
          <p:cNvSpPr txBox="1"/>
          <p:nvPr/>
        </p:nvSpPr>
        <p:spPr>
          <a:xfrm>
            <a:off x="4803750" y="3593288"/>
            <a:ext cx="99612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Burgers, bestuurders, organisaties 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jongeren werken samen actief aan de SDG's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g1de5d5d55cd_0_8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84775"/>
            <a:ext cx="8785935" cy="586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1de5d5d55cd_0_8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2054" y="-492469"/>
            <a:ext cx="8508000" cy="567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1de5d5d55cd_0_8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4459613"/>
            <a:ext cx="8344199" cy="582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1de5d5d55cd_0_821"/>
          <p:cNvPicPr preferRelativeResize="0"/>
          <p:nvPr/>
        </p:nvPicPr>
        <p:blipFill rotWithShape="1">
          <a:blip r:embed="rId6">
            <a:alphaModFix/>
          </a:blip>
          <a:srcRect l="29003" t="23913" r="2671" b="11049"/>
          <a:stretch/>
        </p:blipFill>
        <p:spPr>
          <a:xfrm>
            <a:off x="0" y="-584775"/>
            <a:ext cx="9016131" cy="536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1de5d5d55cd_0_8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2449" y="3817315"/>
            <a:ext cx="8707773" cy="265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1de5d5d55cd_0_821"/>
          <p:cNvPicPr preferRelativeResize="0"/>
          <p:nvPr/>
        </p:nvPicPr>
        <p:blipFill rotWithShape="1">
          <a:blip r:embed="rId8">
            <a:alphaModFix/>
          </a:blip>
          <a:srcRect t="23704" b="22494"/>
          <a:stretch/>
        </p:blipFill>
        <p:spPr>
          <a:xfrm>
            <a:off x="9016125" y="5183100"/>
            <a:ext cx="7119886" cy="5107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1de5d5d55cd_0_8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35288" y="3817313"/>
            <a:ext cx="2652377" cy="2652377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1de5d5d55cd_0_821"/>
          <p:cNvSpPr txBox="1"/>
          <p:nvPr/>
        </p:nvSpPr>
        <p:spPr>
          <a:xfrm>
            <a:off x="357800" y="9348000"/>
            <a:ext cx="65001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www.sdgactionday.nl</a:t>
            </a:r>
            <a:endParaRPr sz="51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9E36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956e4f642_0_119"/>
          <p:cNvSpPr/>
          <p:nvPr/>
        </p:nvSpPr>
        <p:spPr>
          <a:xfrm>
            <a:off x="7478192" y="0"/>
            <a:ext cx="108099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e956e4f642_0_119"/>
          <p:cNvSpPr txBox="1"/>
          <p:nvPr/>
        </p:nvSpPr>
        <p:spPr>
          <a:xfrm>
            <a:off x="0" y="122325"/>
            <a:ext cx="7210500" cy="9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Wat zijn de SDG's?</a:t>
            </a:r>
            <a:endParaRPr sz="8000" b="1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477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Char char="•"/>
            </a:pPr>
            <a:r>
              <a:rPr lang="en-US" sz="2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</a:t>
            </a:r>
            <a:r>
              <a:rPr lang="en-US" sz="27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DG’s - Gobal Goals - Duurzame ontwikkelingsdoelstellingen </a:t>
            </a:r>
            <a:endParaRPr sz="27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477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Char char="•"/>
            </a:pPr>
            <a:r>
              <a:rPr lang="en-US" sz="2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17 doelen  om van de wereld een betere plek te maken in 2030</a:t>
            </a:r>
            <a:endParaRPr sz="27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47700" marR="0" lvl="1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Trebuchet MS"/>
              <a:buChar char="•"/>
            </a:pPr>
            <a:r>
              <a:rPr lang="en-US" sz="279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169 targets/232 indicatoren</a:t>
            </a:r>
            <a:endParaRPr sz="2799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99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47700" marR="0" lvl="1" indent="-31108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Trebuchet MS"/>
              <a:buChar char="•"/>
            </a:pPr>
            <a:r>
              <a:rPr lang="en-US" sz="2799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Opgesteld door 193 lidstaten van de VN</a:t>
            </a:r>
            <a:endParaRPr sz="2799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715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met inbreng van 7,8 miljoen organisaties         en burgers</a:t>
            </a:r>
            <a:endParaRPr sz="2799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61" name="Google Shape;561;ge956e4f642_0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8188" y="1295401"/>
            <a:ext cx="10585225" cy="75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e956e4f642_0_119"/>
          <p:cNvSpPr txBox="1"/>
          <p:nvPr/>
        </p:nvSpPr>
        <p:spPr>
          <a:xfrm>
            <a:off x="7663075" y="8915400"/>
            <a:ext cx="1001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A146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1295b7804c_0_103"/>
          <p:cNvSpPr/>
          <p:nvPr/>
        </p:nvSpPr>
        <p:spPr>
          <a:xfrm>
            <a:off x="7478192" y="0"/>
            <a:ext cx="1080990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g11295b7804c_0_103"/>
          <p:cNvPicPr preferRelativeResize="0"/>
          <p:nvPr/>
        </p:nvPicPr>
        <p:blipFill rotWithShape="1">
          <a:blip r:embed="rId3">
            <a:alphaModFix/>
          </a:blip>
          <a:srcRect l="228" r="4569" b="3735"/>
          <a:stretch/>
        </p:blipFill>
        <p:spPr>
          <a:xfrm>
            <a:off x="14114748" y="674427"/>
            <a:ext cx="3542500" cy="3582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9" name="Google Shape;569;g11295b7804c_0_103"/>
          <p:cNvGrpSpPr/>
          <p:nvPr/>
        </p:nvGrpSpPr>
        <p:grpSpPr>
          <a:xfrm>
            <a:off x="497615" y="1061655"/>
            <a:ext cx="6284475" cy="1778407"/>
            <a:chOff x="0" y="0"/>
            <a:chExt cx="8379300" cy="2371210"/>
          </a:xfrm>
        </p:grpSpPr>
        <p:sp>
          <p:nvSpPr>
            <p:cNvPr id="570" name="Google Shape;570;g11295b7804c_0_103"/>
            <p:cNvSpPr txBox="1"/>
            <p:nvPr/>
          </p:nvSpPr>
          <p:spPr>
            <a:xfrm>
              <a:off x="0" y="0"/>
              <a:ext cx="83793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</a:pPr>
              <a:r>
                <a:rPr lang="en-US" sz="8000" b="1" i="0" u="none" strike="noStrike" cap="none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SDG 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g11295b7804c_0_103"/>
            <p:cNvSpPr txBox="1"/>
            <p:nvPr/>
          </p:nvSpPr>
          <p:spPr>
            <a:xfrm>
              <a:off x="0" y="2083810"/>
              <a:ext cx="83793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2" name="Google Shape;572;g11295b7804c_0_103"/>
          <p:cNvSpPr txBox="1"/>
          <p:nvPr/>
        </p:nvSpPr>
        <p:spPr>
          <a:xfrm>
            <a:off x="834875" y="4442800"/>
            <a:ext cx="146703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3.6 Tegen 2030 het aantal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verkeersgewonden en doden verminderen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3.6.1 Halveren van het aantal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verkeersdoden in 2030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g11295b7804c_0_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4750" y="5510701"/>
            <a:ext cx="5091124" cy="35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Microsoft Office PowerPoint</Application>
  <PresentationFormat>Aangepast</PresentationFormat>
  <Paragraphs>231</Paragraphs>
  <Slides>23</Slides>
  <Notes>23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23</vt:i4>
      </vt:variant>
    </vt:vector>
  </HeadingPairs>
  <TitlesOfParts>
    <vt:vector size="41" baseType="lpstr">
      <vt:lpstr>Open Sans</vt:lpstr>
      <vt:lpstr>Trebuchet MS</vt:lpstr>
      <vt:lpstr>Arial Black</vt:lpstr>
      <vt:lpstr>Arial</vt:lpstr>
      <vt:lpstr>Open Sans Light</vt:lpstr>
      <vt:lpstr>Calibri</vt:lpstr>
      <vt:lpstr>Comfortaa</vt:lpstr>
      <vt:lpstr>Caveat</vt:lpstr>
      <vt:lpstr>Times New Roman</vt:lpstr>
      <vt:lpstr>Open Sans ExtraBold</vt:lpstr>
      <vt:lpstr>Roboto</vt:lpstr>
      <vt:lpstr>Source Sans Pro SemiBold</vt:lpstr>
      <vt:lpstr>Office Theme</vt:lpstr>
      <vt:lpstr>Kantoorthema</vt:lpstr>
      <vt:lpstr>Kantoorthema</vt:lpstr>
      <vt:lpstr>Kantoorthema</vt:lpstr>
      <vt:lpstr>Kantoorthema</vt:lpstr>
      <vt:lpstr>Kantoorthema</vt:lpstr>
      <vt:lpstr>PowerPoint-presentatie</vt:lpstr>
      <vt:lpstr>PowerPoint-presentatie</vt:lpstr>
      <vt:lpstr>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Handreiking van de VNGI</vt:lpstr>
      <vt:lpstr>PowerPoint-presentatie</vt:lpstr>
      <vt:lpstr>PowerPoint-presentatie</vt:lpstr>
      <vt:lpstr>Wat doen NME-centra al?</vt:lpstr>
      <vt:lpstr>PowerPoint-presentatie</vt:lpstr>
      <vt:lpstr>Social Handprint - MAEX</vt:lpstr>
      <vt:lpstr>Vraag: Waar maken wij de grootste negatieve impact mee in de wereld?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Zoë Rouwhorst</dc:creator>
  <cp:lastModifiedBy>Martine Kalisvaart</cp:lastModifiedBy>
  <cp:revision>1</cp:revision>
  <dcterms:created xsi:type="dcterms:W3CDTF">2006-08-16T00:00:00Z</dcterms:created>
  <dcterms:modified xsi:type="dcterms:W3CDTF">2023-03-15T08:17:05Z</dcterms:modified>
</cp:coreProperties>
</file>