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19" r:id="rId3"/>
    <p:sldId id="511" r:id="rId4"/>
    <p:sldId id="535" r:id="rId5"/>
    <p:sldId id="534" r:id="rId6"/>
    <p:sldId id="512" r:id="rId7"/>
    <p:sldId id="515" r:id="rId8"/>
    <p:sldId id="513" r:id="rId9"/>
    <p:sldId id="514" r:id="rId10"/>
    <p:sldId id="516" r:id="rId11"/>
    <p:sldId id="517" r:id="rId12"/>
    <p:sldId id="519" r:id="rId13"/>
    <p:sldId id="520" r:id="rId14"/>
    <p:sldId id="521" r:id="rId15"/>
    <p:sldId id="537" r:id="rId16"/>
    <p:sldId id="538" r:id="rId17"/>
    <p:sldId id="539" r:id="rId18"/>
    <p:sldId id="441" r:id="rId19"/>
    <p:sldId id="348" r:id="rId20"/>
    <p:sldId id="522" r:id="rId21"/>
    <p:sldId id="502" r:id="rId22"/>
    <p:sldId id="523" r:id="rId23"/>
    <p:sldId id="524" r:id="rId24"/>
    <p:sldId id="526" r:id="rId25"/>
    <p:sldId id="532" r:id="rId26"/>
    <p:sldId id="531" r:id="rId27"/>
    <p:sldId id="525" r:id="rId28"/>
    <p:sldId id="527" r:id="rId29"/>
    <p:sldId id="509" r:id="rId30"/>
    <p:sldId id="533" r:id="rId31"/>
    <p:sldId id="508" r:id="rId32"/>
    <p:sldId id="529" r:id="rId33"/>
    <p:sldId id="528" r:id="rId34"/>
    <p:sldId id="487" r:id="rId35"/>
    <p:sldId id="506" r:id="rId36"/>
    <p:sldId id="496" r:id="rId37"/>
  </p:sldIdLst>
  <p:sldSz cx="9144000" cy="6858000" type="screen4x3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80848" autoAdjust="0"/>
  </p:normalViewPr>
  <p:slideViewPr>
    <p:cSldViewPr>
      <p:cViewPr varScale="1">
        <p:scale>
          <a:sx n="78" d="100"/>
          <a:sy n="78" d="100"/>
        </p:scale>
        <p:origin x="9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C53CF-7F1C-40B2-AD1A-25E616F87C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0A34B-3A3D-492D-9D13-0B4D6367A4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95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134B0-40F7-48D1-9CEE-08A9CAF58016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083DE-1C46-4D4E-86CD-1719E984710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41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Engelse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headings</a:t>
            </a:r>
            <a:r>
              <a:rPr lang="nl-NL" baseline="0" dirty="0" smtClean="0"/>
              <a:t> voor buitenlands publiek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83DE-1C46-4D4E-86CD-1719E9847107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482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Overzicht van mijn praatje</a:t>
            </a:r>
          </a:p>
          <a:p>
            <a:r>
              <a:rPr lang="nl-NL" dirty="0" err="1" smtClean="0"/>
              <a:t>Introducing</a:t>
            </a:r>
            <a:r>
              <a:rPr lang="nl-NL" baseline="0" dirty="0" smtClean="0"/>
              <a:t> </a:t>
            </a:r>
            <a:r>
              <a:rPr lang="nl-NL" dirty="0" err="1" smtClean="0"/>
              <a:t>EcoNatura</a:t>
            </a:r>
            <a:r>
              <a:rPr lang="nl-NL" dirty="0" smtClean="0"/>
              <a:t> en Projectgroep Marteronderzoek IJsselvallei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83DE-1C46-4D4E-86CD-1719E9847107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99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Eerst</a:t>
            </a:r>
            <a:r>
              <a:rPr lang="nl-NL" baseline="0" dirty="0" smtClean="0"/>
              <a:t> gebruikt om aanwezigheid van diersoorten te bepalen in ‘remote’ </a:t>
            </a:r>
            <a:r>
              <a:rPr lang="nl-NL" baseline="0" dirty="0" err="1" smtClean="0"/>
              <a:t>places</a:t>
            </a:r>
            <a:r>
              <a:rPr lang="nl-NL" baseline="0" dirty="0" smtClean="0"/>
              <a:t>. Nu steeds populairder en </a:t>
            </a:r>
            <a:r>
              <a:rPr lang="nl-NL" baseline="0" dirty="0" err="1" smtClean="0"/>
              <a:t>toeganklijker</a:t>
            </a:r>
            <a:r>
              <a:rPr lang="nl-NL" baseline="0" dirty="0" smtClean="0"/>
              <a:t> voor gebruik door </a:t>
            </a:r>
            <a:r>
              <a:rPr lang="nl-NL" dirty="0" smtClean="0"/>
              <a:t>(</a:t>
            </a:r>
            <a:r>
              <a:rPr lang="nl-NL" dirty="0" err="1" smtClean="0"/>
              <a:t>citizen</a:t>
            </a:r>
            <a:r>
              <a:rPr lang="nl-NL" dirty="0" smtClean="0"/>
              <a:t>)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scientists</a:t>
            </a:r>
            <a:r>
              <a:rPr lang="nl-NL" baseline="0" dirty="0" smtClean="0"/>
              <a:t>.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83DE-1C46-4D4E-86CD-1719E9847107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999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Eerst</a:t>
            </a:r>
            <a:r>
              <a:rPr lang="nl-NL" baseline="0" dirty="0" smtClean="0"/>
              <a:t> gebruikt om aanwezigheid van diersoorten te bepalen in ‘remote’ </a:t>
            </a:r>
            <a:r>
              <a:rPr lang="nl-NL" baseline="0" dirty="0" err="1" smtClean="0"/>
              <a:t>places</a:t>
            </a:r>
            <a:r>
              <a:rPr lang="nl-NL" baseline="0" dirty="0" smtClean="0"/>
              <a:t>. Nu steeds populairder en </a:t>
            </a:r>
            <a:r>
              <a:rPr lang="nl-NL" baseline="0" dirty="0" err="1" smtClean="0"/>
              <a:t>toeganklijker</a:t>
            </a:r>
            <a:r>
              <a:rPr lang="nl-NL" baseline="0" dirty="0" smtClean="0"/>
              <a:t> voor gebruik door </a:t>
            </a:r>
            <a:r>
              <a:rPr lang="nl-NL" dirty="0" smtClean="0"/>
              <a:t>(</a:t>
            </a:r>
            <a:r>
              <a:rPr lang="nl-NL" dirty="0" err="1" smtClean="0"/>
              <a:t>citizen</a:t>
            </a:r>
            <a:r>
              <a:rPr lang="nl-NL" dirty="0" smtClean="0"/>
              <a:t>)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scientists</a:t>
            </a:r>
            <a:r>
              <a:rPr lang="nl-NL" baseline="0" dirty="0" smtClean="0"/>
              <a:t>.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83DE-1C46-4D4E-86CD-1719E9847107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999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Kort overzicht van de ontwikkelingen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83DE-1C46-4D4E-86CD-1719E9847107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880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83DE-1C46-4D4E-86CD-1719E9847107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99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83DE-1C46-4D4E-86CD-1719E9847107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994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83DE-1C46-4D4E-86CD-1719E9847107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942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083DE-1C46-4D4E-86CD-1719E9847107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94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FB0EB-E9C4-4FBE-9B49-1E88744398D3}" type="datetimeFigureOut">
              <a:rPr lang="nl-NL" smtClean="0"/>
              <a:pPr/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19C99-492C-4A09-837C-0BAD31E017E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7992" y="44624"/>
            <a:ext cx="8204448" cy="1470025"/>
          </a:xfrm>
        </p:spPr>
        <p:txBody>
          <a:bodyPr>
            <a:normAutofit/>
          </a:bodyPr>
          <a:lstStyle/>
          <a:p>
            <a:r>
              <a:rPr lang="nl-NL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Kinderen als </a:t>
            </a:r>
            <a:r>
              <a:rPr lang="nl-NL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CITIZEN SCIENTISTS</a:t>
            </a:r>
            <a:br>
              <a:rPr lang="nl-NL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nl-NL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Ecologische tools in de klas: de ‘cameraval'</a:t>
            </a:r>
            <a:endParaRPr lang="nl-NL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00" y="1329833"/>
            <a:ext cx="9271120" cy="533952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21945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 descr="C:\Users\Erwin van Maanen\Documents\Documents\Foto's\Pando\Pando2\I_00045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50800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rwin van Maanen\Documents\Documents\Foto's\Pando\Pando2\IMG_96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7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22" name="Picture 6" descr="C:\Users\Erwin van Maanen\Documents\Documents\Foto's\Pando\Pando2\IMG_97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4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rwin van Maanen\Documents\Documents\Foto's\Pando\Pando2\IMG_97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" y="6476"/>
            <a:ext cx="9165305" cy="687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Erwin van Maanen\Documents\Documents\Foto's\Pando\Pando2\IMG_977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3699" y="556890"/>
            <a:ext cx="4359938" cy="5789129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Erwin van Maanen\Documents\Documents\Foto's\Pando\Pando2\I_00061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310" y="195051"/>
            <a:ext cx="8387137" cy="6458095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rwin van Maanen\Documents\Documents\Foto's\Pando\Pando2\I_00050b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77930"/>
            <a:ext cx="6336704" cy="4879262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rwin van Maanen\Documents\Documents\Foto's\Pando\Pando2\I_00014b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757" y="1161116"/>
            <a:ext cx="5877874" cy="452596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rwin van Maanen\Documents\Documents\Foto's\Pando\Pando2\I__0059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625029"/>
            <a:ext cx="6131155" cy="4720989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Erwin van Maanen\Documents\Documents\Foto's\Pando\Pando2\I_00045c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332804"/>
            <a:ext cx="5400600" cy="4158462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6"/>
            <a:ext cx="9180512" cy="6885384"/>
          </a:xfrm>
          <a:prstGeom prst="rect">
            <a:avLst/>
          </a:prstGeom>
        </p:spPr>
      </p:pic>
      <p:pic>
        <p:nvPicPr>
          <p:cNvPr id="1026" name="Picture 2" descr="https://scontent.xx.fbcdn.net/hphotos-xpa1/v/t1.0-9/12036723_10204968511918187_4822330160942537941_n.jpg?oh=e68e71c39d2a81f184b5b50620278392&amp;oe=56E3D77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21" y="-1988"/>
            <a:ext cx="5170385" cy="689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3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95" y="1099009"/>
            <a:ext cx="8028384" cy="451596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9" name="Afbeelding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453885"/>
            <a:ext cx="6912768" cy="518457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996106" cy="374441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4951" y="3321347"/>
            <a:ext cx="4752528" cy="336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publish.csiro.au/covers-high/715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721311" cy="477933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8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Wat leeft er in mijn </a:t>
            </a:r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achtertuin?</a:t>
            </a:r>
            <a:b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nl-NL" sz="31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Look-</a:t>
            </a:r>
            <a:r>
              <a:rPr lang="nl-NL" sz="3100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see</a:t>
            </a:r>
            <a:endParaRPr lang="en-US" sz="3100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2" y="1844824"/>
            <a:ext cx="6608086" cy="3528392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8194" name="Picture 2" descr="http://www.chicagowildlifewatch.org/images/press/RedFox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447" y="1340768"/>
            <a:ext cx="7312455" cy="5180125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Wat leeft er in mijn </a:t>
            </a:r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achtertuin?</a:t>
            </a:r>
            <a:b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nl-NL" sz="31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Look-</a:t>
            </a:r>
            <a:r>
              <a:rPr lang="nl-NL" sz="3100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see</a:t>
            </a:r>
            <a:endParaRPr lang="en-US" sz="3100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3797486"/>
            <a:ext cx="3695942" cy="280031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569" y="1196752"/>
            <a:ext cx="3898863" cy="2808625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268" y="4149080"/>
            <a:ext cx="3471132" cy="2603349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026" name="Picture 2" descr="https://fbcdn-photos-a-a.akamaihd.net/hphotos-ak-xpt1/v/t1.0-0/p235x350/11694945_10204632556759518_6880654592560785489_n.jpg?oh=51a2ff1816264c56360b8400e6e08dee&amp;oe=56EE580E&amp;__gda__=1459143148_63638209245b746f966fa39e2c20337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456384" cy="2304256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94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13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Stone or </a:t>
            </a:r>
            <a:r>
              <a:rPr lang="nl-NL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B</a:t>
            </a:r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eech</a:t>
            </a: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marten</a:t>
            </a: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nl-NL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Martes foina</a:t>
            </a:r>
            <a:endParaRPr lang="en-US" sz="2700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2190582"/>
            <a:ext cx="5516880" cy="42164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Afbeelding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221" y="1326486"/>
            <a:ext cx="2460772" cy="3772855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56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196" y="-27384"/>
            <a:ext cx="6957316" cy="6910754"/>
          </a:xfr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024336" cy="1728192"/>
          </a:xfrm>
        </p:spPr>
        <p:txBody>
          <a:bodyPr>
            <a:normAutofit/>
          </a:bodyPr>
          <a:lstStyle/>
          <a:p>
            <a:pPr algn="l"/>
            <a:r>
              <a:rPr lang="nl-NL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Passports</a:t>
            </a:r>
            <a:r>
              <a:rPr lang="nl-NL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nl-NL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nl-NL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‘Marterpas’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4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2218429" cy="595392"/>
          </a:xfrm>
        </p:spPr>
        <p:txBody>
          <a:bodyPr>
            <a:noAutofit/>
          </a:bodyPr>
          <a:lstStyle/>
          <a:p>
            <a:pPr algn="l"/>
            <a:r>
              <a:rPr lang="nl-NL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Fragments  of information </a:t>
            </a:r>
            <a:r>
              <a:rPr lang="nl-NL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about</a:t>
            </a:r>
            <a:r>
              <a:rPr lang="nl-NL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</a:t>
            </a:r>
            <a:r>
              <a:rPr lang="nl-NL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‘</a:t>
            </a:r>
            <a:r>
              <a:rPr lang="nl-NL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whole</a:t>
            </a:r>
            <a:r>
              <a:rPr lang="nl-NL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’’</a:t>
            </a:r>
            <a:br>
              <a:rPr lang="nl-NL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C:\Documents and Settings\Erwin\Mijn documenten\Boommarter\Onderzoek en rapportage marters IJsselvallei doorlopend\Marterpassen\2011\Figuur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256" y="0"/>
            <a:ext cx="6495256" cy="687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28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18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‘Oog in het bos’</a:t>
            </a:r>
            <a:b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Hoe werkt het? </a:t>
            </a:r>
            <a:r>
              <a:rPr lang="nl-NL" sz="3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Beweging en warmte-verschil</a:t>
            </a:r>
            <a:endParaRPr lang="en-US" sz="31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 descr="http://assets.worldwildlife.org/photos/5418/images/magazine_medium/WWF_CamTrap-adjusted-for-web.jpg?138238815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214977"/>
            <a:ext cx="4968552" cy="54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futurlec.com/Pictures/PIR_Modul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492896"/>
            <a:ext cx="1891159" cy="152049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00192" y="4019222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PIR - sensor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646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043" y="-112360"/>
            <a:ext cx="8229600" cy="1143000"/>
          </a:xfrm>
        </p:spPr>
        <p:txBody>
          <a:bodyPr>
            <a:normAutofit/>
          </a:bodyPr>
          <a:lstStyle/>
          <a:p>
            <a:r>
              <a:rPr lang="nl-NL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Stukje geschiedenis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9643" y="4663998"/>
            <a:ext cx="2819821" cy="2077370"/>
          </a:xfrm>
          <a:prstGeom prst="rect">
            <a:avLst/>
          </a:prstGeom>
          <a:noFill/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246" y="908720"/>
            <a:ext cx="8234364" cy="334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/>
          <p:cNvSpPr/>
          <p:nvPr/>
        </p:nvSpPr>
        <p:spPr>
          <a:xfrm>
            <a:off x="440246" y="4340832"/>
            <a:ext cx="5284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Prototype </a:t>
            </a:r>
            <a:r>
              <a:rPr lang="nl-NL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van de </a:t>
            </a:r>
            <a:r>
              <a:rPr lang="nl-NL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‘cameraval’ </a:t>
            </a:r>
            <a:r>
              <a:rPr lang="nl-NL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met </a:t>
            </a:r>
            <a:r>
              <a:rPr lang="nl-NL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pull-</a:t>
            </a:r>
            <a:r>
              <a:rPr lang="nl-NL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shutter</a:t>
            </a:r>
            <a:r>
              <a:rPr lang="nl-NL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-release (1933)</a:t>
            </a:r>
            <a:endParaRPr lang="nl-NL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640382" y="6433591"/>
            <a:ext cx="1874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Zielinski </a:t>
            </a: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&amp; </a:t>
            </a:r>
            <a:r>
              <a:rPr lang="en-US" sz="14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Kucera</a:t>
            </a: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1995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2" name="Picture 2" descr="http://blog.modernmechanix.com/mags/qf/c/ModernMechanix/1-1933/xlg_cov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4725377"/>
            <a:ext cx="1376150" cy="20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716" y="21794"/>
            <a:ext cx="3786214" cy="1143000"/>
          </a:xfrm>
        </p:spPr>
        <p:txBody>
          <a:bodyPr>
            <a:noAutofit/>
          </a:bodyPr>
          <a:lstStyle/>
          <a:p>
            <a:r>
              <a:rPr lang="nl-NL" sz="4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Overzicht</a:t>
            </a:r>
            <a:endParaRPr lang="nl-NL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79512" y="980728"/>
            <a:ext cx="87849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Blijvend verbinden natuur &amp; ecologie en jonge mensen.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De natuur dichterbij!  Nieuwe toegankelijke ‘</a:t>
            </a:r>
            <a:r>
              <a:rPr lang="nl-NL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</a:t>
            </a:r>
            <a:r>
              <a:rPr lang="nl-NL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-tools voor kids’.</a:t>
            </a:r>
            <a:endParaRPr lang="nl-NL" sz="20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Toepassingen: onderzoek en monitoring (diverse voorbeelden) in de klas.</a:t>
            </a:r>
            <a:endParaRPr lang="nl-NL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NL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nl-NL" sz="28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350" y="2791385"/>
            <a:ext cx="4891496" cy="3622859"/>
          </a:xfrm>
          <a:prstGeom prst="rect">
            <a:avLst/>
          </a:prstGeom>
          <a:noFill/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3933056"/>
            <a:ext cx="2262129" cy="144016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" name="Rectangle 3"/>
          <p:cNvSpPr/>
          <p:nvPr/>
        </p:nvSpPr>
        <p:spPr>
          <a:xfrm>
            <a:off x="683568" y="5490914"/>
            <a:ext cx="30199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Science</a:t>
            </a: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for</a:t>
            </a: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nature</a:t>
            </a: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&amp; </a:t>
            </a:r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people</a:t>
            </a: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│ </a:t>
            </a:r>
          </a:p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Thinking </a:t>
            </a:r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ecosystems</a:t>
            </a:r>
            <a:endParaRPr lang="nl-NL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www.econatura.nl</a:t>
            </a:r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899591" y="3244334"/>
            <a:ext cx="1934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Erwin van Maanen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54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330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Detectie van dieren</a:t>
            </a:r>
            <a:b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Hoe werkt het? </a:t>
            </a:r>
            <a:r>
              <a:rPr lang="nl-NL" sz="3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Beweging en warmte-verschil</a:t>
            </a:r>
            <a:endParaRPr lang="en-US" sz="31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515368"/>
            <a:ext cx="7344816" cy="4118310"/>
          </a:xfrm>
          <a:prstGeom prst="rect">
            <a:avLst/>
          </a:prstGeom>
          <a:noFill/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3012523" cy="32592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83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Hebben dieren het door?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268760"/>
            <a:ext cx="6408712" cy="5307319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80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Cameratraps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for kids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53" y="1412776"/>
            <a:ext cx="7020272" cy="468252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077" y="1268760"/>
            <a:ext cx="7102331" cy="532674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013" y="2913534"/>
            <a:ext cx="5138887" cy="2890624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916" y="1941291"/>
            <a:ext cx="5550404" cy="416280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15" y="1268760"/>
            <a:ext cx="7983885" cy="532674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371600"/>
            <a:ext cx="5486400" cy="411480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52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Citizen science</a:t>
            </a:r>
            <a:b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AU" sz="2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Para-</a:t>
            </a:r>
            <a:r>
              <a:rPr lang="en-AU" sz="2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ecologie</a:t>
            </a:r>
            <a:endParaRPr lang="nl-NL" sz="2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63352"/>
            <a:ext cx="2806700" cy="11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7544" y="1340768"/>
            <a:ext cx="3124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See </a:t>
            </a:r>
            <a:r>
              <a:rPr lang="nl-NL" sz="2400" i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wildlife</a:t>
            </a:r>
            <a:r>
              <a:rPr lang="nl-NL" sz="24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 Do </a:t>
            </a:r>
            <a:r>
              <a:rPr lang="nl-NL" sz="2400" i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science</a:t>
            </a:r>
            <a:r>
              <a:rPr lang="nl-NL" sz="24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862245"/>
            <a:ext cx="5628378" cy="485868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223259"/>
            <a:ext cx="3554346" cy="413665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646581"/>
            <a:ext cx="3938192" cy="512504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780" y="1766451"/>
            <a:ext cx="3598521" cy="5046925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3078" name="Picture 6" descr="https://www.sovon.nl/sites/default/files/pictures/LandelijkeDag2015/Sovon_logo_Landelijke-Dag-20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03" y="2163100"/>
            <a:ext cx="5301690" cy="4256975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thehabitatfoundation.org/sites/default/files/imce/image/20111126_008_DennisWansink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985" y="2015771"/>
            <a:ext cx="6516216" cy="4344145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Citizen science</a:t>
            </a:r>
            <a:b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AU" sz="2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Para-</a:t>
            </a:r>
            <a:r>
              <a:rPr lang="en-AU" sz="2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ecologie</a:t>
            </a:r>
            <a:r>
              <a:rPr lang="en-AU" sz="2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met de </a:t>
            </a:r>
            <a:r>
              <a:rPr lang="en-AU" sz="2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cameraval</a:t>
            </a:r>
            <a:endParaRPr lang="nl-NL" sz="2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63352"/>
            <a:ext cx="2806700" cy="11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7984" y="1556792"/>
            <a:ext cx="2429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See </a:t>
            </a:r>
            <a:r>
              <a:rPr lang="nl-NL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wildlife</a:t>
            </a:r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 Do </a:t>
            </a:r>
            <a:r>
              <a:rPr lang="nl-NL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science</a:t>
            </a:r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926124"/>
            <a:ext cx="6818908" cy="443600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52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Citizen science</a:t>
            </a:r>
            <a:b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AU" sz="2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Para-</a:t>
            </a:r>
            <a:r>
              <a:rPr lang="en-AU" sz="2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ecologie</a:t>
            </a:r>
            <a:r>
              <a:rPr lang="en-AU" sz="2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met de </a:t>
            </a:r>
            <a:r>
              <a:rPr lang="en-AU" sz="2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cameraval</a:t>
            </a:r>
            <a:endParaRPr lang="nl-NL" sz="2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63352"/>
            <a:ext cx="2806700" cy="11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7984" y="1556792"/>
            <a:ext cx="2429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See </a:t>
            </a:r>
            <a:r>
              <a:rPr lang="nl-NL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wildlife</a:t>
            </a:r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 Do </a:t>
            </a:r>
            <a:r>
              <a:rPr lang="nl-NL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science</a:t>
            </a:r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pic>
        <p:nvPicPr>
          <p:cNvPr id="3076" name="Picture 4" descr="https://emammal.files.wordpress.com/2013/06/emammal-logo-white-background.jpg?w=720&amp;h=72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3573706" cy="357370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1926124"/>
            <a:ext cx="3600400" cy="4840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75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Wat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kunnen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kinderen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leren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met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behulp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van de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cameraval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432" y="1303670"/>
            <a:ext cx="7139136" cy="3926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Spelenderwijs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ieren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in 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hun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omgeving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(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stedelijk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en in het 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buitengebied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) in 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beeld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krijgen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(‘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vangen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’), 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herkennen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en 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documenteren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29" y="3212976"/>
            <a:ext cx="4752528" cy="2824359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04229" y="6055001"/>
            <a:ext cx="3348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Relatie</a:t>
            </a:r>
            <a:r>
              <a:rPr lang="en-A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ecologie</a:t>
            </a:r>
            <a:r>
              <a:rPr lang="en-A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&amp; </a:t>
            </a:r>
            <a:r>
              <a:rPr lang="en-AU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technologie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57942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131" y="1124744"/>
            <a:ext cx="6780245" cy="5085184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36" y="734750"/>
            <a:ext cx="7340633" cy="5505475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840" y="628165"/>
            <a:ext cx="7416824" cy="556261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600527"/>
            <a:ext cx="7854461" cy="5896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15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Cameraval</a:t>
            </a:r>
            <a:r>
              <a:rPr lang="en-AU" sz="3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project in de </a:t>
            </a: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klas</a:t>
            </a:r>
            <a:endParaRPr lang="nl-NL" sz="31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24" y="1412776"/>
            <a:ext cx="8229600" cy="4525963"/>
          </a:xfrm>
        </p:spPr>
        <p:txBody>
          <a:bodyPr/>
          <a:lstStyle/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Begin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dichtbij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: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Dieren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op het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schoolplein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RUNcamera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–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roulerend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bij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leerlingen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thuis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in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hun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‘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achtertuin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’.</a:t>
            </a:r>
          </a:p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nabijgelegen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natuurgebied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i.s.m</a:t>
            </a:r>
            <a:r>
              <a:rPr lang="en-AU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TBO.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Cameratraps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for kids: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Wat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https://i.ytimg.com/vi/CSTpMjMzdRU/maxresdefaul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000256"/>
            <a:ext cx="3976988" cy="223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3813953"/>
            <a:ext cx="4074592" cy="2559759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8" name="Picture 6" descr="http://media.nhbs.com/images/bushnell-X-8-grass-snak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8232" y="3694719"/>
            <a:ext cx="4920507" cy="276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rwin van Maanen\Documents\Documents\Foto's\Frankrijk 2015\EK00013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3928" y="3666483"/>
            <a:ext cx="5024811" cy="3031808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77" y="3774286"/>
            <a:ext cx="3792991" cy="284474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12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Wat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kunnen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kinderen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leren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met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behulp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van de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cameraval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432" y="1303670"/>
            <a:ext cx="7139136" cy="3926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Leefwijze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v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an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dieren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4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 situ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leren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in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samenspel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met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andere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natuuractiviteiten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(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spoorzoeken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vogelexcursie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e.d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.).</a:t>
            </a:r>
            <a:endParaRPr lang="nl-NL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https://scontent-ams2-1.xx.fbcdn.net/hphotos-ash2/t31.0-8/10865840_913923478639790_2222050378474862735_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517938"/>
            <a:ext cx="3456384" cy="244971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content-ams2-1.xx.fbcdn.net/hphotos-frc3/t31.0-8/10355615_779807558718050_1149979066194982179_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3960440" cy="297033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81500" y="2348880"/>
            <a:ext cx="38109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Relatie</a:t>
            </a:r>
            <a:r>
              <a:rPr lang="en-A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met </a:t>
            </a:r>
            <a:r>
              <a:rPr lang="en-AU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ecologie</a:t>
            </a:r>
            <a:r>
              <a:rPr lang="en-A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&amp; </a:t>
            </a:r>
            <a:r>
              <a:rPr lang="en-AU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landschap</a:t>
            </a:r>
            <a:endParaRPr lang="en-AU" sz="20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A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 </a:t>
            </a:r>
            <a:r>
              <a:rPr lang="en-AU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ruimte</a:t>
            </a:r>
            <a:r>
              <a:rPr lang="en-A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en in </a:t>
            </a:r>
            <a:r>
              <a:rPr lang="en-AU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tijd</a:t>
            </a:r>
            <a:r>
              <a:rPr lang="en-A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; </a:t>
            </a:r>
            <a:r>
              <a:rPr lang="en-AU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integraal</a:t>
            </a:r>
            <a:r>
              <a:rPr lang="en-A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leren</a:t>
            </a:r>
            <a:r>
              <a:rPr lang="en-AU" sz="2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nl-NL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08" y="3212976"/>
            <a:ext cx="4626140" cy="3096944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08" y="3212975"/>
            <a:ext cx="4698148" cy="312426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762" y="2780928"/>
            <a:ext cx="4384431" cy="400436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 descr="http://www.naturespy.org/wp-content/uploads/2014/05/Rabbit-2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3943092"/>
            <a:ext cx="4104456" cy="1753189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assets.worldwildlife.org/photos/5418/images/magazine_medium/WWF_CamTrap-adjusted-for-web.jpg?138238815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649492"/>
            <a:ext cx="3802293" cy="416351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873" y="3301910"/>
            <a:ext cx="4054781" cy="3041086"/>
          </a:xfrm>
          <a:prstGeom prst="rect">
            <a:avLst/>
          </a:prstGeom>
          <a:noFill/>
          <a:ln w="9525">
            <a:solidFill>
              <a:schemeClr val="accent3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26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onze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digitaliserende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wereld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…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Vervreemden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kids van de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werkelijke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natuur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2276872"/>
            <a:ext cx="4032448" cy="403244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18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Curriculum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5673" y="1340768"/>
            <a:ext cx="3429671" cy="4458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58180" y="6309320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http://www.dnr.state.mn.us/projectwild/tao/index.html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5672" y="1268760"/>
            <a:ext cx="3548535" cy="460228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399" y="1080981"/>
            <a:ext cx="9261107" cy="497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08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Cameraval</a:t>
            </a:r>
            <a:r>
              <a:rPr lang="en-AU" sz="3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project in de </a:t>
            </a: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klas</a:t>
            </a:r>
            <a:r>
              <a:rPr lang="en-AU" sz="3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en </a:t>
            </a: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ermee</a:t>
            </a:r>
            <a:r>
              <a:rPr lang="en-AU" sz="3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naar</a:t>
            </a:r>
            <a:r>
              <a:rPr lang="en-AU" sz="3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buiten</a:t>
            </a:r>
            <a:endParaRPr lang="nl-NL" sz="31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24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Welke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camera?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Cameratraps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for kids: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Waarmee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 descr="https://wildlifekate.files.wordpress.com/2013/03/p106019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3" y="2132856"/>
            <a:ext cx="3799451" cy="2849588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bushnell.com/getmedia/ea5e92ad-ea72-4bc6-bced-c51164bdfa2e/119740.jpg?width=520&amp;height=520&amp;ext=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440832" cy="344083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5733256"/>
            <a:ext cx="261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Bushnell</a:t>
            </a:r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- </a:t>
            </a:r>
            <a:r>
              <a:rPr lang="nl-NL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NatureView</a:t>
            </a:r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HD</a:t>
            </a:r>
          </a:p>
        </p:txBody>
      </p:sp>
      <p:pic>
        <p:nvPicPr>
          <p:cNvPr id="2050" name="Picture 2" descr="http://i.ytimg.com/vi/2TZHr-4g8eE/maxresdefault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494" y="2098220"/>
            <a:ext cx="4024940" cy="312867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.ytimg.com/vi/x0AnmWSrNKE/maxresdefaul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708" y="2271775"/>
            <a:ext cx="4572000" cy="257175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Cameraval</a:t>
            </a:r>
            <a:r>
              <a:rPr lang="en-AU" sz="3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project in de </a:t>
            </a: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klas</a:t>
            </a:r>
            <a:r>
              <a:rPr lang="en-AU" sz="3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en </a:t>
            </a: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naar</a:t>
            </a:r>
            <a:r>
              <a:rPr lang="en-AU" sz="31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31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buiten</a:t>
            </a:r>
            <a:endParaRPr lang="nl-NL" sz="31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24" y="1412776"/>
            <a:ext cx="8229600" cy="4525963"/>
          </a:xfrm>
        </p:spPr>
        <p:txBody>
          <a:bodyPr/>
          <a:lstStyle/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Welke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camera?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Cameratraps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for kids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http://www.internet100.nl/wp-content/uploads/2014/07/Schermafbeelding-2014-07-16-om-22.51.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2898781" cy="463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2424" y="5589240"/>
            <a:ext cx="1640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Bij</a:t>
            </a:r>
            <a:r>
              <a:rPr lang="en-AU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de </a:t>
            </a:r>
            <a:r>
              <a:rPr lang="en-AU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Aldi</a:t>
            </a:r>
            <a:endParaRPr lang="nl-NL" sz="2800" dirty="0"/>
          </a:p>
        </p:txBody>
      </p:sp>
      <p:sp>
        <p:nvSpPr>
          <p:cNvPr id="6" name="Rectangle 5"/>
          <p:cNvSpPr/>
          <p:nvPr/>
        </p:nvSpPr>
        <p:spPr>
          <a:xfrm>
            <a:off x="683568" y="2132856"/>
            <a:ext cx="1285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Low budget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57" y="2780928"/>
            <a:ext cx="2918460" cy="228600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879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nl-NL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Cameraval-doos voor kleine dieren</a:t>
            </a:r>
            <a:endParaRPr lang="en-US" sz="27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3262" y="1264213"/>
            <a:ext cx="7006727" cy="480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05" y="1052736"/>
            <a:ext cx="7033484" cy="527511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85" y="836712"/>
            <a:ext cx="7416280" cy="5562211"/>
          </a:xfr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24" y="836712"/>
            <a:ext cx="8530658" cy="5616624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/>
        </p:spPr>
      </p:pic>
      <p:sp>
        <p:nvSpPr>
          <p:cNvPr id="2" name="Rectangle 1"/>
          <p:cNvSpPr/>
          <p:nvPr/>
        </p:nvSpPr>
        <p:spPr>
          <a:xfrm>
            <a:off x="683568" y="6453336"/>
            <a:ext cx="2250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www.kleinemarters.nl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434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Cameraval-doos</a:t>
            </a:r>
            <a:endParaRPr lang="en-US" sz="27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24744"/>
            <a:ext cx="5168152" cy="5480646"/>
          </a:xfrm>
        </p:spPr>
      </p:pic>
      <p:pic>
        <p:nvPicPr>
          <p:cNvPr id="8196" name="Picture 4" descr="http://wildlifegadgetman.com/wp-content/uploads/2015/06/Mammal-Footprint-Tunnel-3-Featured-Image-62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2869" y="2204864"/>
            <a:ext cx="3703218" cy="2772942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79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Cam-tech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http://www.3ders.org/images2015/uk-startup-naturebytes-launces-open-source-3d-printable-wildlife-camera-kit-kickstarter-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877" y="980728"/>
            <a:ext cx="5715000" cy="461962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3ders.org/images2015/uk-startup-naturebytes-launces-open-source-3d-printable-wildlife-camera-kit-kickstarter-0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377" y="908720"/>
            <a:ext cx="5793621" cy="508873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3ders.org/images2015/uk-startup-naturebytes-launces-open-source-3d-printable-wildlife-camera-kit-kickstarter-0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793" y="908720"/>
            <a:ext cx="6026675" cy="520302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80112" y="6156012"/>
            <a:ext cx="2244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http://www.3ders.org</a:t>
            </a:r>
          </a:p>
        </p:txBody>
      </p:sp>
    </p:spTree>
    <p:extLst>
      <p:ext uri="{BB962C8B-B14F-4D97-AF65-F5344CB8AC3E}">
        <p14:creationId xmlns:p14="http://schemas.microsoft.com/office/powerpoint/2010/main" val="192005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Dank u wel!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671" y="2780928"/>
            <a:ext cx="2262129" cy="144016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4" name="Rectangle 3"/>
          <p:cNvSpPr/>
          <p:nvPr/>
        </p:nvSpPr>
        <p:spPr>
          <a:xfrm>
            <a:off x="467544" y="4244895"/>
            <a:ext cx="460851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Science</a:t>
            </a: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for</a:t>
            </a: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nature &amp; </a:t>
            </a:r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people</a:t>
            </a:r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│ </a:t>
            </a:r>
          </a:p>
          <a:p>
            <a:r>
              <a:rPr lang="nl-N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Thinking </a:t>
            </a:r>
            <a:r>
              <a:rPr lang="nl-N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ecoystems</a:t>
            </a:r>
            <a:endParaRPr lang="nl-NL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AU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www.econatura.nl</a:t>
            </a:r>
            <a:endParaRPr lang="nl-NL" sz="2400" dirty="0"/>
          </a:p>
        </p:txBody>
      </p:sp>
      <p:pic>
        <p:nvPicPr>
          <p:cNvPr id="10242" name="Picture 2" descr="https://fbcdn-sphotos-c-a.akamaihd.net/hphotos-ak-xat1/v/t1.0-9/10559943_10204422563389815_7909100747439153165_n.jpg?oh=2924f4858474886d575a80f86e0a3b20&amp;oe=56F41266&amp;__gda__=1454455204_e7c34d054f41a1a82e45b8d76fd8e79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639" y="938212"/>
            <a:ext cx="3685431" cy="368543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15567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Voor</a:t>
            </a:r>
            <a:r>
              <a:rPr lang="en-AU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r>
              <a:rPr lang="nl-NL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ameravalles</a:t>
            </a:r>
            <a:r>
              <a:rPr lang="nl-NL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(pakket)</a:t>
            </a:r>
          </a:p>
          <a:p>
            <a:r>
              <a:rPr lang="en-AU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materialen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bent u in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goede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handen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bij</a:t>
            </a:r>
            <a:r>
              <a:rPr lang="en-AU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:</a:t>
            </a:r>
            <a:endParaRPr lang="nl-NL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9103" y="4891226"/>
            <a:ext cx="157286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Met dank aan:</a:t>
            </a:r>
          </a:p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Dawn Tanner</a:t>
            </a:r>
          </a:p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Aaldrik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Pot</a:t>
            </a:r>
          </a:p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Hans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Hasper</a:t>
            </a:r>
            <a:endParaRPr lang="en-AU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Roland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Kays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896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7704" y="0"/>
            <a:ext cx="52636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11760" y="2996952"/>
            <a:ext cx="5770984" cy="1143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AU" dirty="0" smtClean="0"/>
              <a:t>“Nature Deficit Disorder”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41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onze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gedigitaliseerde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wereld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904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Vervreemden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kids van de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werkelijke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natuur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http://www.star2.com/wp-content/uploads/2015/07/children-TV-shutterstock_30.362ab105711.original-770x4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6036574" cy="3684663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-ams2-1.xx.fbcdn.net/hphotos-xfa1/t31.0-8/11001630_10203680734764563_4008814793410482268_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628" y="1700808"/>
            <a:ext cx="6480720" cy="4860540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99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Meer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interactie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met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natuur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874" y="1700808"/>
            <a:ext cx="6096000" cy="445008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484784"/>
            <a:ext cx="6336704" cy="475252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195782"/>
            <a:ext cx="6441731" cy="5330532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026" name="Picture 2" descr="sal-en-veen1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8304" y="1340768"/>
            <a:ext cx="1656184" cy="140972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8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7962" y="2564904"/>
            <a:ext cx="331282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Er leeft meer dan we denken!</a:t>
            </a:r>
            <a:br>
              <a:rPr lang="nl-NL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nl-NL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655" y="1414517"/>
            <a:ext cx="7160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Nachtelijke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en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heimelijke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leefwijze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van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wilde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dieren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in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onze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omgeving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Bepaald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ongezien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diergedrag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.</a:t>
            </a:r>
          </a:p>
        </p:txBody>
      </p:sp>
      <p:pic>
        <p:nvPicPr>
          <p:cNvPr id="7170" name="Picture 2" descr="http://scienceblogs.com/tetrapodzoology/wp-content/blogs.dir/471/files/2012/04/i-454ed1e1d76adc7d40fa3a6a9f08cb39-Bornean_mammal_probably_squirr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3816424" cy="2578978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barnowlsurvey.org.uk/cache/b8ac9db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375735"/>
            <a:ext cx="5667375" cy="3743325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471067"/>
            <a:ext cx="3318811" cy="227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3.bp.blogspot.com/_5tXNCI3P-WI/SQ46XzCbSaI/AAAAAAAACF4/WTB8GgZLfiE/s400/Thermal+Came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972" y="3140968"/>
            <a:ext cx="3676650" cy="2752725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54318" y="6119060"/>
            <a:ext cx="3431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Dat</a:t>
            </a:r>
            <a:r>
              <a:rPr lang="en-AU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is</a:t>
            </a:r>
            <a:r>
              <a:rPr lang="en-AU" sz="3600" dirty="0">
                <a:solidFill>
                  <a:srgbClr val="9BBB59">
                    <a:lumMod val="20000"/>
                    <a:lumOff val="80000"/>
                  </a:srgbClr>
                </a:solidFill>
              </a:rPr>
              <a:t> </a:t>
            </a:r>
            <a:r>
              <a:rPr lang="en-AU" sz="3600" dirty="0" err="1">
                <a:solidFill>
                  <a:srgbClr val="9BBB59">
                    <a:lumMod val="20000"/>
                    <a:lumOff val="80000"/>
                  </a:srgbClr>
                </a:solidFill>
              </a:rPr>
              <a:t>spannend</a:t>
            </a:r>
            <a:r>
              <a:rPr lang="en-AU" sz="3600" dirty="0">
                <a:solidFill>
                  <a:srgbClr val="9BBB59">
                    <a:lumMod val="20000"/>
                    <a:lumOff val="80000"/>
                  </a:srgbClr>
                </a:solidFill>
              </a:rPr>
              <a:t>! 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0553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Nieuwe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(re) </a:t>
            </a:r>
            <a:r>
              <a:rPr lang="en-AU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e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lectronische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eco-tools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voor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iedereen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http://www.wildlifeservices.co.uk/batdetectors/bat5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381500" cy="352425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batconservationireland.org/wp-content/uploads/2013/09/natterers-bat-760x42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1792106"/>
            <a:ext cx="3609262" cy="2299513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8450" y="5373216"/>
            <a:ext cx="3775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Bijvoorbeeld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bat-detectors en -loggers</a:t>
            </a:r>
            <a:endParaRPr lang="nl-NL" dirty="0"/>
          </a:p>
        </p:txBody>
      </p:sp>
      <p:pic>
        <p:nvPicPr>
          <p:cNvPr id="4102" name="Picture 6" descr="https://taxo4254.wikispaces.com/file/view/echolocation.jpg/468904164/echolocati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750" y="1792923"/>
            <a:ext cx="4229873" cy="229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southnottsbatgroup.org.uk/images/specs/daubentons.gi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025" y="1745069"/>
            <a:ext cx="4287323" cy="309159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4734" y="6165304"/>
            <a:ext cx="3622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Toegankelijk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en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gebruiksvriendelijker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372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Nieuwe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(re) eco-tools</a:t>
            </a:r>
            <a:endParaRPr lang="nl-NL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7784" y="1369168"/>
            <a:ext cx="4037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Camera- of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fotoval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(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ook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wel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AU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wildcamera</a:t>
            </a:r>
            <a:r>
              <a:rPr lang="en-A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3600400" cy="3541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4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6109</TotalTime>
  <Words>494</Words>
  <Application>Microsoft Office PowerPoint</Application>
  <PresentationFormat>Diavoorstelling (4:3)</PresentationFormat>
  <Paragraphs>98</Paragraphs>
  <Slides>36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Office-thema</vt:lpstr>
      <vt:lpstr>Kinderen als CITIZEN SCIENTISTS Ecologische tools in de klas: de ‘cameraval'</vt:lpstr>
      <vt:lpstr>Overzicht</vt:lpstr>
      <vt:lpstr>In onze digitaliserende wereld…</vt:lpstr>
      <vt:lpstr>“Nature Deficit Disorder”</vt:lpstr>
      <vt:lpstr>In onze gedigitaliseerde wereld</vt:lpstr>
      <vt:lpstr>Meer interactie met natuur?</vt:lpstr>
      <vt:lpstr>Er leeft meer dan we denken! </vt:lpstr>
      <vt:lpstr>Nieuwe(re) electronische eco-tools voor iedereen</vt:lpstr>
      <vt:lpstr>Nieuwe(re) eco-tools</vt:lpstr>
      <vt:lpstr>PowerPoint-presentatie</vt:lpstr>
      <vt:lpstr>PowerPoint-presentatie</vt:lpstr>
      <vt:lpstr>PowerPoint-presentatie</vt:lpstr>
      <vt:lpstr>Wat leeft er in mijn achtertuin? Look-see</vt:lpstr>
      <vt:lpstr>Wat leeft er in mijn achtertuin? Look-see</vt:lpstr>
      <vt:lpstr>Stone or Beech marten Martes foina</vt:lpstr>
      <vt:lpstr>Passports ‘Marterpas’</vt:lpstr>
      <vt:lpstr>Fragments  of information about the ‘whole’’ </vt:lpstr>
      <vt:lpstr>‘Oog in het bos’ Hoe werkt het? Beweging en warmte-verschil</vt:lpstr>
      <vt:lpstr>Stukje geschiedenis</vt:lpstr>
      <vt:lpstr>Detectie van dieren Hoe werkt het? Beweging en warmte-verschil</vt:lpstr>
      <vt:lpstr>Hebben dieren het door?</vt:lpstr>
      <vt:lpstr>Cameratraps for kids</vt:lpstr>
      <vt:lpstr>Citizen science Para-ecologie</vt:lpstr>
      <vt:lpstr>Citizen science Para-ecologie met de cameraval</vt:lpstr>
      <vt:lpstr>Citizen science Para-ecologie met de cameraval</vt:lpstr>
      <vt:lpstr>Wat kunnen kinderen leren met behulp van de cameraval?</vt:lpstr>
      <vt:lpstr>PowerPoint-presentatie</vt:lpstr>
      <vt:lpstr>  Cameraval project in de klas</vt:lpstr>
      <vt:lpstr>Wat kunnen kinderen leren met behulp van de cameraval?</vt:lpstr>
      <vt:lpstr>Curriculum</vt:lpstr>
      <vt:lpstr>  Cameraval project in de klas en ermee naar buiten</vt:lpstr>
      <vt:lpstr>  Cameraval project in de klas en naar buiten</vt:lpstr>
      <vt:lpstr>Cameraval-doos voor kleine dieren</vt:lpstr>
      <vt:lpstr>Cameraval-doos</vt:lpstr>
      <vt:lpstr>Cam-tech</vt:lpstr>
      <vt:lpstr>Dank u wel!</vt:lpstr>
    </vt:vector>
  </TitlesOfParts>
  <Company>Earth Holistics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Erwin van Maanen</dc:creator>
  <cp:lastModifiedBy>Karianne Hol</cp:lastModifiedBy>
  <cp:revision>514</cp:revision>
  <cp:lastPrinted>2011-11-02T11:02:15Z</cp:lastPrinted>
  <dcterms:created xsi:type="dcterms:W3CDTF">2010-02-25T21:02:50Z</dcterms:created>
  <dcterms:modified xsi:type="dcterms:W3CDTF">2015-11-24T12:11:09Z</dcterms:modified>
</cp:coreProperties>
</file>