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handoutMasterIdLst>
    <p:handoutMasterId r:id="rId32"/>
  </p:handoutMasterIdLst>
  <p:sldIdLst>
    <p:sldId id="256" r:id="rId2"/>
    <p:sldId id="323" r:id="rId3"/>
    <p:sldId id="290" r:id="rId4"/>
    <p:sldId id="291" r:id="rId5"/>
    <p:sldId id="264" r:id="rId6"/>
    <p:sldId id="258" r:id="rId7"/>
    <p:sldId id="263" r:id="rId8"/>
    <p:sldId id="281" r:id="rId9"/>
    <p:sldId id="270" r:id="rId10"/>
    <p:sldId id="282" r:id="rId11"/>
    <p:sldId id="277" r:id="rId12"/>
    <p:sldId id="278" r:id="rId13"/>
    <p:sldId id="267" r:id="rId14"/>
    <p:sldId id="274" r:id="rId15"/>
    <p:sldId id="259" r:id="rId16"/>
    <p:sldId id="293" r:id="rId17"/>
    <p:sldId id="294" r:id="rId18"/>
    <p:sldId id="305" r:id="rId19"/>
    <p:sldId id="319" r:id="rId20"/>
    <p:sldId id="321" r:id="rId21"/>
    <p:sldId id="320" r:id="rId22"/>
    <p:sldId id="307" r:id="rId23"/>
    <p:sldId id="318" r:id="rId24"/>
    <p:sldId id="308" r:id="rId25"/>
    <p:sldId id="317" r:id="rId26"/>
    <p:sldId id="313" r:id="rId27"/>
    <p:sldId id="314" r:id="rId28"/>
    <p:sldId id="315" r:id="rId29"/>
    <p:sldId id="316" r:id="rId30"/>
    <p:sldId id="322" r:id="rId31"/>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0141" autoAdjust="0"/>
    <p:restoredTop sz="94660"/>
  </p:normalViewPr>
  <p:slideViewPr>
    <p:cSldViewPr snapToGrid="0">
      <p:cViewPr varScale="1">
        <p:scale>
          <a:sx n="84" d="100"/>
          <a:sy n="84" d="100"/>
        </p:scale>
        <p:origin x="90"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E33C7E-A845-4BA1-A64B-2080A5F726F4}"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nl-NL"/>
        </a:p>
      </dgm:t>
    </dgm:pt>
    <dgm:pt modelId="{FD57D679-160B-465D-A5C9-04581C41E569}">
      <dgm:prSet phldrT="[Tekst]"/>
      <dgm:spPr/>
      <dgm:t>
        <a:bodyPr/>
        <a:lstStyle/>
        <a:p>
          <a:r>
            <a:rPr lang="nl-NL" dirty="0"/>
            <a:t>referentiekader</a:t>
          </a:r>
        </a:p>
      </dgm:t>
    </dgm:pt>
    <dgm:pt modelId="{3C373AA1-579D-473E-AF66-137060DA88BA}" type="parTrans" cxnId="{525956C0-3B06-4B59-A973-9F356FFA7F53}">
      <dgm:prSet/>
      <dgm:spPr/>
      <dgm:t>
        <a:bodyPr/>
        <a:lstStyle/>
        <a:p>
          <a:endParaRPr lang="nl-NL"/>
        </a:p>
      </dgm:t>
    </dgm:pt>
    <dgm:pt modelId="{C2725F18-07DF-4E4F-93B0-1AF3F0909B1B}" type="sibTrans" cxnId="{525956C0-3B06-4B59-A973-9F356FFA7F53}">
      <dgm:prSet/>
      <dgm:spPr/>
      <dgm:t>
        <a:bodyPr/>
        <a:lstStyle/>
        <a:p>
          <a:endParaRPr lang="nl-NL"/>
        </a:p>
      </dgm:t>
    </dgm:pt>
    <dgm:pt modelId="{9A589F16-C0AB-423B-ACE1-1887EF18F8FD}">
      <dgm:prSet phldrT="[Tekst]"/>
      <dgm:spPr/>
      <dgm:t>
        <a:bodyPr/>
        <a:lstStyle/>
        <a:p>
          <a:r>
            <a:rPr lang="nl-NL" dirty="0"/>
            <a:t>werkwijze</a:t>
          </a:r>
        </a:p>
      </dgm:t>
    </dgm:pt>
    <dgm:pt modelId="{DA2EAA33-7771-42BD-BAE6-9F17A7448887}" type="parTrans" cxnId="{8150CCD0-F964-4932-AB5A-F8B524BDAB57}">
      <dgm:prSet/>
      <dgm:spPr/>
      <dgm:t>
        <a:bodyPr/>
        <a:lstStyle/>
        <a:p>
          <a:endParaRPr lang="nl-NL"/>
        </a:p>
      </dgm:t>
    </dgm:pt>
    <dgm:pt modelId="{04B76F73-8080-4B14-A79F-92B96449803F}" type="sibTrans" cxnId="{8150CCD0-F964-4932-AB5A-F8B524BDAB57}">
      <dgm:prSet/>
      <dgm:spPr/>
      <dgm:t>
        <a:bodyPr/>
        <a:lstStyle/>
        <a:p>
          <a:endParaRPr lang="nl-NL"/>
        </a:p>
      </dgm:t>
    </dgm:pt>
    <dgm:pt modelId="{386D23D4-ABF5-4EA5-9457-2D87D027D9D5}">
      <dgm:prSet phldrT="[Tekst]"/>
      <dgm:spPr/>
      <dgm:t>
        <a:bodyPr/>
        <a:lstStyle/>
        <a:p>
          <a:r>
            <a:rPr lang="nl-NL" dirty="0"/>
            <a:t>denkwijze</a:t>
          </a:r>
        </a:p>
      </dgm:t>
    </dgm:pt>
    <dgm:pt modelId="{346A8B8F-890F-4A0F-9AD1-045AC5D77FEE}" type="parTrans" cxnId="{52AAB66A-DA84-4237-A831-A649921FAA42}">
      <dgm:prSet/>
      <dgm:spPr/>
      <dgm:t>
        <a:bodyPr/>
        <a:lstStyle/>
        <a:p>
          <a:endParaRPr lang="nl-NL"/>
        </a:p>
      </dgm:t>
    </dgm:pt>
    <dgm:pt modelId="{5E3B7640-B914-4180-A97B-18159FCC1430}" type="sibTrans" cxnId="{52AAB66A-DA84-4237-A831-A649921FAA42}">
      <dgm:prSet/>
      <dgm:spPr/>
      <dgm:t>
        <a:bodyPr/>
        <a:lstStyle/>
        <a:p>
          <a:endParaRPr lang="nl-NL"/>
        </a:p>
      </dgm:t>
    </dgm:pt>
    <dgm:pt modelId="{E0E570BD-0CDE-465C-BA36-291C0439B0AF}">
      <dgm:prSet phldrT="[Tekst]"/>
      <dgm:spPr/>
      <dgm:t>
        <a:bodyPr/>
        <a:lstStyle/>
        <a:p>
          <a:r>
            <a:rPr lang="nl-NL" dirty="0"/>
            <a:t>concept</a:t>
          </a:r>
        </a:p>
      </dgm:t>
    </dgm:pt>
    <dgm:pt modelId="{66291C46-F314-4607-BD80-B5F4135A7001}" type="parTrans" cxnId="{134349E2-129E-4817-84D6-32D179AA97E6}">
      <dgm:prSet/>
      <dgm:spPr/>
      <dgm:t>
        <a:bodyPr/>
        <a:lstStyle/>
        <a:p>
          <a:endParaRPr lang="nl-NL"/>
        </a:p>
      </dgm:t>
    </dgm:pt>
    <dgm:pt modelId="{F58A7CC1-6B4C-4270-A85B-FD6BE5BA3ACC}" type="sibTrans" cxnId="{134349E2-129E-4817-84D6-32D179AA97E6}">
      <dgm:prSet/>
      <dgm:spPr/>
      <dgm:t>
        <a:bodyPr/>
        <a:lstStyle/>
        <a:p>
          <a:endParaRPr lang="nl-NL"/>
        </a:p>
      </dgm:t>
    </dgm:pt>
    <dgm:pt modelId="{371D268A-6CD7-4E2A-9E9F-D329F4F2CFE7}">
      <dgm:prSet phldrT="[Tekst]"/>
      <dgm:spPr/>
      <dgm:t>
        <a:bodyPr/>
        <a:lstStyle/>
        <a:p>
          <a:r>
            <a:rPr lang="nl-NL" dirty="0"/>
            <a:t>vraagstuk</a:t>
          </a:r>
        </a:p>
      </dgm:t>
    </dgm:pt>
    <dgm:pt modelId="{64B1D2A4-D7E9-4491-B829-CCFC8907AE6A}" type="parTrans" cxnId="{C90522A7-E121-47CE-BECD-DF0E2B0A6F76}">
      <dgm:prSet/>
      <dgm:spPr/>
      <dgm:t>
        <a:bodyPr/>
        <a:lstStyle/>
        <a:p>
          <a:endParaRPr lang="nl-NL"/>
        </a:p>
      </dgm:t>
    </dgm:pt>
    <dgm:pt modelId="{96611A3D-E766-4C9D-99E2-D7233AE2359D}" type="sibTrans" cxnId="{C90522A7-E121-47CE-BECD-DF0E2B0A6F76}">
      <dgm:prSet/>
      <dgm:spPr/>
      <dgm:t>
        <a:bodyPr/>
        <a:lstStyle/>
        <a:p>
          <a:endParaRPr lang="nl-NL"/>
        </a:p>
      </dgm:t>
    </dgm:pt>
    <dgm:pt modelId="{47985891-DE25-472D-B20C-5BE4369BEE59}" type="pres">
      <dgm:prSet presAssocID="{2BE33C7E-A845-4BA1-A64B-2080A5F726F4}" presName="Name0" presStyleCnt="0">
        <dgm:presLayoutVars>
          <dgm:dir/>
          <dgm:resizeHandles val="exact"/>
        </dgm:presLayoutVars>
      </dgm:prSet>
      <dgm:spPr/>
    </dgm:pt>
    <dgm:pt modelId="{99A35FDF-4F35-4DF3-82DA-A5656890CF1F}" type="pres">
      <dgm:prSet presAssocID="{2BE33C7E-A845-4BA1-A64B-2080A5F726F4}" presName="cycle" presStyleCnt="0"/>
      <dgm:spPr/>
    </dgm:pt>
    <dgm:pt modelId="{E46DFE82-8BF5-42CD-8AF6-6998D6C51F7C}" type="pres">
      <dgm:prSet presAssocID="{FD57D679-160B-465D-A5C9-04581C41E569}" presName="nodeFirstNode" presStyleLbl="node1" presStyleIdx="0" presStyleCnt="5">
        <dgm:presLayoutVars>
          <dgm:bulletEnabled val="1"/>
        </dgm:presLayoutVars>
      </dgm:prSet>
      <dgm:spPr/>
    </dgm:pt>
    <dgm:pt modelId="{DFD73AF2-61B8-441A-AA85-C85AA3F6B3FC}" type="pres">
      <dgm:prSet presAssocID="{C2725F18-07DF-4E4F-93B0-1AF3F0909B1B}" presName="sibTransFirstNode" presStyleLbl="bgShp" presStyleIdx="0" presStyleCnt="1"/>
      <dgm:spPr/>
    </dgm:pt>
    <dgm:pt modelId="{06C7500D-3F9E-4F12-91E0-BEE879ADE108}" type="pres">
      <dgm:prSet presAssocID="{9A589F16-C0AB-423B-ACE1-1887EF18F8FD}" presName="nodeFollowingNodes" presStyleLbl="node1" presStyleIdx="1" presStyleCnt="5">
        <dgm:presLayoutVars>
          <dgm:bulletEnabled val="1"/>
        </dgm:presLayoutVars>
      </dgm:prSet>
      <dgm:spPr/>
    </dgm:pt>
    <dgm:pt modelId="{857E6DD8-A328-4CC7-AB8A-6A8167169900}" type="pres">
      <dgm:prSet presAssocID="{386D23D4-ABF5-4EA5-9457-2D87D027D9D5}" presName="nodeFollowingNodes" presStyleLbl="node1" presStyleIdx="2" presStyleCnt="5">
        <dgm:presLayoutVars>
          <dgm:bulletEnabled val="1"/>
        </dgm:presLayoutVars>
      </dgm:prSet>
      <dgm:spPr/>
    </dgm:pt>
    <dgm:pt modelId="{CCA61F1E-A8C0-4582-AEDD-46327E143AE2}" type="pres">
      <dgm:prSet presAssocID="{E0E570BD-0CDE-465C-BA36-291C0439B0AF}" presName="nodeFollowingNodes" presStyleLbl="node1" presStyleIdx="3" presStyleCnt="5">
        <dgm:presLayoutVars>
          <dgm:bulletEnabled val="1"/>
        </dgm:presLayoutVars>
      </dgm:prSet>
      <dgm:spPr/>
    </dgm:pt>
    <dgm:pt modelId="{545088D7-0E89-4F0C-80C3-F2C5F63004BB}" type="pres">
      <dgm:prSet presAssocID="{371D268A-6CD7-4E2A-9E9F-D329F4F2CFE7}" presName="nodeFollowingNodes" presStyleLbl="node1" presStyleIdx="4" presStyleCnt="5">
        <dgm:presLayoutVars>
          <dgm:bulletEnabled val="1"/>
        </dgm:presLayoutVars>
      </dgm:prSet>
      <dgm:spPr/>
    </dgm:pt>
  </dgm:ptLst>
  <dgm:cxnLst>
    <dgm:cxn modelId="{252B2414-13B5-403D-A780-A815A88C80D4}" type="presOf" srcId="{386D23D4-ABF5-4EA5-9457-2D87D027D9D5}" destId="{857E6DD8-A328-4CC7-AB8A-6A8167169900}" srcOrd="0" destOrd="0" presId="urn:microsoft.com/office/officeart/2005/8/layout/cycle3"/>
    <dgm:cxn modelId="{196B8B67-88DB-49C9-98A2-F6A2F0E3D0F7}" type="presOf" srcId="{E0E570BD-0CDE-465C-BA36-291C0439B0AF}" destId="{CCA61F1E-A8C0-4582-AEDD-46327E143AE2}" srcOrd="0" destOrd="0" presId="urn:microsoft.com/office/officeart/2005/8/layout/cycle3"/>
    <dgm:cxn modelId="{52AAB66A-DA84-4237-A831-A649921FAA42}" srcId="{2BE33C7E-A845-4BA1-A64B-2080A5F726F4}" destId="{386D23D4-ABF5-4EA5-9457-2D87D027D9D5}" srcOrd="2" destOrd="0" parTransId="{346A8B8F-890F-4A0F-9AD1-045AC5D77FEE}" sibTransId="{5E3B7640-B914-4180-A97B-18159FCC1430}"/>
    <dgm:cxn modelId="{9C608354-57F3-43B5-9C4E-14C311A1A330}" type="presOf" srcId="{C2725F18-07DF-4E4F-93B0-1AF3F0909B1B}" destId="{DFD73AF2-61B8-441A-AA85-C85AA3F6B3FC}" srcOrd="0" destOrd="0" presId="urn:microsoft.com/office/officeart/2005/8/layout/cycle3"/>
    <dgm:cxn modelId="{51898475-7308-424B-8B42-3D1FAE6BF4BB}" type="presOf" srcId="{2BE33C7E-A845-4BA1-A64B-2080A5F726F4}" destId="{47985891-DE25-472D-B20C-5BE4369BEE59}" srcOrd="0" destOrd="0" presId="urn:microsoft.com/office/officeart/2005/8/layout/cycle3"/>
    <dgm:cxn modelId="{75E13D58-6E7E-48BF-A923-52FEA3FCC7B6}" type="presOf" srcId="{FD57D679-160B-465D-A5C9-04581C41E569}" destId="{E46DFE82-8BF5-42CD-8AF6-6998D6C51F7C}" srcOrd="0" destOrd="0" presId="urn:microsoft.com/office/officeart/2005/8/layout/cycle3"/>
    <dgm:cxn modelId="{E738D189-1A7C-4764-9C2A-BF68E3F45EA4}" type="presOf" srcId="{371D268A-6CD7-4E2A-9E9F-D329F4F2CFE7}" destId="{545088D7-0E89-4F0C-80C3-F2C5F63004BB}" srcOrd="0" destOrd="0" presId="urn:microsoft.com/office/officeart/2005/8/layout/cycle3"/>
    <dgm:cxn modelId="{C90522A7-E121-47CE-BECD-DF0E2B0A6F76}" srcId="{2BE33C7E-A845-4BA1-A64B-2080A5F726F4}" destId="{371D268A-6CD7-4E2A-9E9F-D329F4F2CFE7}" srcOrd="4" destOrd="0" parTransId="{64B1D2A4-D7E9-4491-B829-CCFC8907AE6A}" sibTransId="{96611A3D-E766-4C9D-99E2-D7233AE2359D}"/>
    <dgm:cxn modelId="{D311D4BD-E59D-4EB7-80A2-B0F66BA70E0C}" type="presOf" srcId="{9A589F16-C0AB-423B-ACE1-1887EF18F8FD}" destId="{06C7500D-3F9E-4F12-91E0-BEE879ADE108}" srcOrd="0" destOrd="0" presId="urn:microsoft.com/office/officeart/2005/8/layout/cycle3"/>
    <dgm:cxn modelId="{525956C0-3B06-4B59-A973-9F356FFA7F53}" srcId="{2BE33C7E-A845-4BA1-A64B-2080A5F726F4}" destId="{FD57D679-160B-465D-A5C9-04581C41E569}" srcOrd="0" destOrd="0" parTransId="{3C373AA1-579D-473E-AF66-137060DA88BA}" sibTransId="{C2725F18-07DF-4E4F-93B0-1AF3F0909B1B}"/>
    <dgm:cxn modelId="{8150CCD0-F964-4932-AB5A-F8B524BDAB57}" srcId="{2BE33C7E-A845-4BA1-A64B-2080A5F726F4}" destId="{9A589F16-C0AB-423B-ACE1-1887EF18F8FD}" srcOrd="1" destOrd="0" parTransId="{DA2EAA33-7771-42BD-BAE6-9F17A7448887}" sibTransId="{04B76F73-8080-4B14-A79F-92B96449803F}"/>
    <dgm:cxn modelId="{134349E2-129E-4817-84D6-32D179AA97E6}" srcId="{2BE33C7E-A845-4BA1-A64B-2080A5F726F4}" destId="{E0E570BD-0CDE-465C-BA36-291C0439B0AF}" srcOrd="3" destOrd="0" parTransId="{66291C46-F314-4607-BD80-B5F4135A7001}" sibTransId="{F58A7CC1-6B4C-4270-A85B-FD6BE5BA3ACC}"/>
    <dgm:cxn modelId="{B4CF078E-A0AF-4EAD-A50C-C4C2DA48620C}" type="presParOf" srcId="{47985891-DE25-472D-B20C-5BE4369BEE59}" destId="{99A35FDF-4F35-4DF3-82DA-A5656890CF1F}" srcOrd="0" destOrd="0" presId="urn:microsoft.com/office/officeart/2005/8/layout/cycle3"/>
    <dgm:cxn modelId="{48671BEF-4F7B-48F7-85F4-54C58D377DF0}" type="presParOf" srcId="{99A35FDF-4F35-4DF3-82DA-A5656890CF1F}" destId="{E46DFE82-8BF5-42CD-8AF6-6998D6C51F7C}" srcOrd="0" destOrd="0" presId="urn:microsoft.com/office/officeart/2005/8/layout/cycle3"/>
    <dgm:cxn modelId="{A4778B49-C97F-474D-B7FB-3EDED60C2420}" type="presParOf" srcId="{99A35FDF-4F35-4DF3-82DA-A5656890CF1F}" destId="{DFD73AF2-61B8-441A-AA85-C85AA3F6B3FC}" srcOrd="1" destOrd="0" presId="urn:microsoft.com/office/officeart/2005/8/layout/cycle3"/>
    <dgm:cxn modelId="{2C88FBE2-2D3D-4931-9E49-650331B1A740}" type="presParOf" srcId="{99A35FDF-4F35-4DF3-82DA-A5656890CF1F}" destId="{06C7500D-3F9E-4F12-91E0-BEE879ADE108}" srcOrd="2" destOrd="0" presId="urn:microsoft.com/office/officeart/2005/8/layout/cycle3"/>
    <dgm:cxn modelId="{EBDC7504-9B88-42A1-ABFD-C6B3C21BBCB4}" type="presParOf" srcId="{99A35FDF-4F35-4DF3-82DA-A5656890CF1F}" destId="{857E6DD8-A328-4CC7-AB8A-6A8167169900}" srcOrd="3" destOrd="0" presId="urn:microsoft.com/office/officeart/2005/8/layout/cycle3"/>
    <dgm:cxn modelId="{ED332077-665B-4B2E-A92D-C097C76D00F9}" type="presParOf" srcId="{99A35FDF-4F35-4DF3-82DA-A5656890CF1F}" destId="{CCA61F1E-A8C0-4582-AEDD-46327E143AE2}" srcOrd="4" destOrd="0" presId="urn:microsoft.com/office/officeart/2005/8/layout/cycle3"/>
    <dgm:cxn modelId="{C42952FF-E1C4-4B76-9BCF-8890914C489B}" type="presParOf" srcId="{99A35FDF-4F35-4DF3-82DA-A5656890CF1F}" destId="{545088D7-0E89-4F0C-80C3-F2C5F63004BB}" srcOrd="5"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D73AF2-61B8-441A-AA85-C85AA3F6B3FC}">
      <dsp:nvSpPr>
        <dsp:cNvPr id="0" name=""/>
        <dsp:cNvSpPr/>
      </dsp:nvSpPr>
      <dsp:spPr>
        <a:xfrm>
          <a:off x="1374164" y="-32039"/>
          <a:ext cx="5379671" cy="5379671"/>
        </a:xfrm>
        <a:prstGeom prst="circularArrow">
          <a:avLst>
            <a:gd name="adj1" fmla="val 5544"/>
            <a:gd name="adj2" fmla="val 330680"/>
            <a:gd name="adj3" fmla="val 13767645"/>
            <a:gd name="adj4" fmla="val 17391005"/>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6DFE82-8BF5-42CD-8AF6-6998D6C51F7C}">
      <dsp:nvSpPr>
        <dsp:cNvPr id="0" name=""/>
        <dsp:cNvSpPr/>
      </dsp:nvSpPr>
      <dsp:spPr>
        <a:xfrm>
          <a:off x="2799953" y="2274"/>
          <a:ext cx="2528093" cy="1264046"/>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nl-NL" sz="2500" kern="1200" dirty="0"/>
            <a:t>referentiekader</a:t>
          </a:r>
        </a:p>
      </dsp:txBody>
      <dsp:txXfrm>
        <a:off x="2861659" y="63980"/>
        <a:ext cx="2404681" cy="1140634"/>
      </dsp:txXfrm>
    </dsp:sp>
    <dsp:sp modelId="{06C7500D-3F9E-4F12-91E0-BEE879ADE108}">
      <dsp:nvSpPr>
        <dsp:cNvPr id="0" name=""/>
        <dsp:cNvSpPr/>
      </dsp:nvSpPr>
      <dsp:spPr>
        <a:xfrm>
          <a:off x="4981774" y="1587460"/>
          <a:ext cx="2528093" cy="1264046"/>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nl-NL" sz="2500" kern="1200" dirty="0"/>
            <a:t>werkwijze</a:t>
          </a:r>
        </a:p>
      </dsp:txBody>
      <dsp:txXfrm>
        <a:off x="5043480" y="1649166"/>
        <a:ext cx="2404681" cy="1140634"/>
      </dsp:txXfrm>
    </dsp:sp>
    <dsp:sp modelId="{857E6DD8-A328-4CC7-AB8A-6A8167169900}">
      <dsp:nvSpPr>
        <dsp:cNvPr id="0" name=""/>
        <dsp:cNvSpPr/>
      </dsp:nvSpPr>
      <dsp:spPr>
        <a:xfrm>
          <a:off x="4148393" y="4152345"/>
          <a:ext cx="2528093" cy="1264046"/>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nl-NL" sz="2500" kern="1200" dirty="0"/>
            <a:t>denkwijze</a:t>
          </a:r>
        </a:p>
      </dsp:txBody>
      <dsp:txXfrm>
        <a:off x="4210099" y="4214051"/>
        <a:ext cx="2404681" cy="1140634"/>
      </dsp:txXfrm>
    </dsp:sp>
    <dsp:sp modelId="{CCA61F1E-A8C0-4582-AEDD-46327E143AE2}">
      <dsp:nvSpPr>
        <dsp:cNvPr id="0" name=""/>
        <dsp:cNvSpPr/>
      </dsp:nvSpPr>
      <dsp:spPr>
        <a:xfrm>
          <a:off x="1451513" y="4152345"/>
          <a:ext cx="2528093" cy="1264046"/>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nl-NL" sz="2500" kern="1200" dirty="0"/>
            <a:t>concept</a:t>
          </a:r>
        </a:p>
      </dsp:txBody>
      <dsp:txXfrm>
        <a:off x="1513219" y="4214051"/>
        <a:ext cx="2404681" cy="1140634"/>
      </dsp:txXfrm>
    </dsp:sp>
    <dsp:sp modelId="{545088D7-0E89-4F0C-80C3-F2C5F63004BB}">
      <dsp:nvSpPr>
        <dsp:cNvPr id="0" name=""/>
        <dsp:cNvSpPr/>
      </dsp:nvSpPr>
      <dsp:spPr>
        <a:xfrm>
          <a:off x="618131" y="1587460"/>
          <a:ext cx="2528093" cy="1264046"/>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nl-NL" sz="2500" kern="1200" dirty="0"/>
            <a:t>vraagstuk</a:t>
          </a:r>
        </a:p>
      </dsp:txBody>
      <dsp:txXfrm>
        <a:off x="679837" y="1649166"/>
        <a:ext cx="2404681" cy="1140634"/>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DC27AE55-6DD4-4EAE-81DE-8A5A001E76F6}" type="datetimeFigureOut">
              <a:rPr lang="nl-NL" smtClean="0"/>
              <a:t>15-11-2019</a:t>
            </a:fld>
            <a:endParaRPr lang="nl-NL"/>
          </a:p>
        </p:txBody>
      </p:sp>
      <p:sp>
        <p:nvSpPr>
          <p:cNvPr id="4" name="Tijdelijke aanduiding voor voettekst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48298727-C941-4360-AD90-8431B8AC106F}" type="slidenum">
              <a:rPr lang="nl-NL" smtClean="0"/>
              <a:t>‹nr.›</a:t>
            </a:fld>
            <a:endParaRPr lang="nl-NL"/>
          </a:p>
        </p:txBody>
      </p:sp>
    </p:spTree>
    <p:extLst>
      <p:ext uri="{BB962C8B-B14F-4D97-AF65-F5344CB8AC3E}">
        <p14:creationId xmlns:p14="http://schemas.microsoft.com/office/powerpoint/2010/main" val="245291861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nl-NL"/>
              <a:t>Klik om de stijl te bewerken</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dirty="0"/>
              <a:pPr/>
              <a:t>11/15/2019</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‹nr.›</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11/15/2019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nl-NL"/>
              <a:t>Klik om de stijl te bewerken</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11/15/2019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‹nr.›</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kst">
    <p:bg>
      <p:bgPr>
        <a:solidFill>
          <a:schemeClr val="bg1"/>
        </a:solidFill>
        <a:effectLst/>
      </p:bgPr>
    </p:bg>
    <p:spTree>
      <p:nvGrpSpPr>
        <p:cNvPr id="1" name=""/>
        <p:cNvGrpSpPr/>
        <p:nvPr/>
      </p:nvGrpSpPr>
      <p:grpSpPr>
        <a:xfrm>
          <a:off x="0" y="0"/>
          <a:ext cx="0" cy="0"/>
          <a:chOff x="0" y="0"/>
          <a:chExt cx="0" cy="0"/>
        </a:xfrm>
      </p:grpSpPr>
      <p:sp>
        <p:nvSpPr>
          <p:cNvPr id="9" name="Rechthoek 8"/>
          <p:cNvSpPr/>
          <p:nvPr userDrawn="1"/>
        </p:nvSpPr>
        <p:spPr>
          <a:xfrm>
            <a:off x="0" y="1"/>
            <a:ext cx="12192000" cy="1123315"/>
          </a:xfrm>
          <a:prstGeom prst="rect">
            <a:avLst/>
          </a:prstGeom>
          <a:solidFill>
            <a:schemeClr val="bg1"/>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dirty="0"/>
          </a:p>
        </p:txBody>
      </p:sp>
      <p:pic>
        <p:nvPicPr>
          <p:cNvPr id="10" name="Afbeelding 9"/>
          <p:cNvPicPr>
            <a:picLocks noChangeAspect="1"/>
          </p:cNvPicPr>
          <p:nvPr userDrawn="1"/>
        </p:nvPicPr>
        <p:blipFill>
          <a:blip r:embed="rId2" cstate="print"/>
          <a:stretch>
            <a:fillRect/>
          </a:stretch>
        </p:blipFill>
        <p:spPr>
          <a:xfrm>
            <a:off x="966533" y="389042"/>
            <a:ext cx="2269067" cy="342900"/>
          </a:xfrm>
          <a:prstGeom prst="rect">
            <a:avLst/>
          </a:prstGeom>
        </p:spPr>
      </p:pic>
      <p:pic>
        <p:nvPicPr>
          <p:cNvPr id="15" name="Afbeelding 14"/>
          <p:cNvPicPr>
            <a:picLocks noChangeAspect="1"/>
          </p:cNvPicPr>
          <p:nvPr userDrawn="1"/>
        </p:nvPicPr>
        <p:blipFill>
          <a:blip r:embed="rId3" cstate="print"/>
          <a:srcRect t="-25017" b="-25017"/>
          <a:stretch>
            <a:fillRect/>
          </a:stretch>
        </p:blipFill>
        <p:spPr>
          <a:xfrm>
            <a:off x="988800" y="1529045"/>
            <a:ext cx="2353733" cy="57162"/>
          </a:xfrm>
          <a:prstGeom prst="rect">
            <a:avLst/>
          </a:prstGeom>
        </p:spPr>
      </p:pic>
      <p:sp>
        <p:nvSpPr>
          <p:cNvPr id="19" name="Tijdelijke aanduiding voor tekst 18"/>
          <p:cNvSpPr>
            <a:spLocks noGrp="1"/>
          </p:cNvSpPr>
          <p:nvPr>
            <p:ph type="body" sz="quarter" idx="10" hasCustomPrompt="1"/>
          </p:nvPr>
        </p:nvSpPr>
        <p:spPr>
          <a:xfrm>
            <a:off x="964800" y="2361600"/>
            <a:ext cx="10224000" cy="2509470"/>
          </a:xfrm>
          <a:prstGeom prst="rect">
            <a:avLst/>
          </a:prstGeom>
        </p:spPr>
        <p:txBody>
          <a:bodyPr lIns="0" tIns="46800" bIns="0">
            <a:spAutoFit/>
          </a:bodyPr>
          <a:lstStyle>
            <a:lvl1pPr marL="284400" indent="-284400" algn="l" defTabSz="457200">
              <a:lnSpc>
                <a:spcPts val="3200"/>
              </a:lnSpc>
              <a:spcBef>
                <a:spcPts val="0"/>
              </a:spcBef>
              <a:buFont typeface="Arial" pitchFamily="34" charset="0"/>
              <a:buChar char="•"/>
              <a:defRPr sz="1800" baseline="0">
                <a:latin typeface="Open Sans" pitchFamily="34" charset="0"/>
                <a:ea typeface="Open Sans" pitchFamily="34" charset="0"/>
                <a:cs typeface="Open Sans" pitchFamily="34" charset="0"/>
              </a:defRPr>
            </a:lvl1pPr>
            <a:lvl2pPr marL="800100" indent="-342900" algn="l">
              <a:buFont typeface="+mj-lt"/>
              <a:buAutoNum type="arabicPeriod"/>
              <a:defRPr sz="1800">
                <a:latin typeface="Open Sans" pitchFamily="34" charset="0"/>
                <a:ea typeface="Open Sans" pitchFamily="34" charset="0"/>
                <a:cs typeface="Open Sans" pitchFamily="34" charset="0"/>
              </a:defRPr>
            </a:lvl2pPr>
            <a:lvl3pPr marL="1257300" indent="-342900" algn="l">
              <a:buFont typeface="+mj-lt"/>
              <a:buAutoNum type="arabicPeriod"/>
              <a:defRPr sz="1800">
                <a:latin typeface="Open Sans" pitchFamily="34" charset="0"/>
                <a:ea typeface="Open Sans" pitchFamily="34" charset="0"/>
                <a:cs typeface="Open Sans" pitchFamily="34" charset="0"/>
              </a:defRPr>
            </a:lvl3pPr>
            <a:lvl4pPr marL="1714500" indent="-342900" algn="l">
              <a:buFont typeface="+mj-lt"/>
              <a:buAutoNum type="arabicPeriod"/>
              <a:defRPr sz="1800">
                <a:latin typeface="Open Sans" pitchFamily="34" charset="0"/>
                <a:ea typeface="Open Sans" pitchFamily="34" charset="0"/>
                <a:cs typeface="Open Sans" pitchFamily="34" charset="0"/>
              </a:defRPr>
            </a:lvl4pPr>
            <a:lvl5pPr marL="2171700" indent="-342900" algn="l">
              <a:buFont typeface="+mj-lt"/>
              <a:buAutoNum type="arabicPeriod"/>
              <a:defRPr sz="1800">
                <a:latin typeface="Open Sans" pitchFamily="34" charset="0"/>
                <a:ea typeface="Open Sans" pitchFamily="34" charset="0"/>
                <a:cs typeface="Open Sans" pitchFamily="34" charset="0"/>
              </a:defRPr>
            </a:lvl5pPr>
          </a:lstStyle>
          <a:p>
            <a:pPr>
              <a:lnSpc>
                <a:spcPts val="3200"/>
              </a:lnSpc>
            </a:pPr>
            <a:r>
              <a:rPr lang="nl-NL" dirty="0">
                <a:latin typeface="Open Sans"/>
                <a:cs typeface="Open Sans"/>
              </a:rPr>
              <a:t>Vul je hier tekst in, in plaats van een opsomming? Zet dan de </a:t>
            </a:r>
            <a:r>
              <a:rPr lang="nl-NL" dirty="0" err="1">
                <a:latin typeface="Open Sans"/>
                <a:cs typeface="Open Sans"/>
              </a:rPr>
              <a:t>bullet</a:t>
            </a:r>
            <a:r>
              <a:rPr lang="nl-NL" dirty="0">
                <a:latin typeface="Open Sans"/>
                <a:cs typeface="Open Sans"/>
              </a:rPr>
              <a:t> uit via het menu hierboven. ^</a:t>
            </a:r>
          </a:p>
          <a:p>
            <a:pPr>
              <a:lnSpc>
                <a:spcPts val="3200"/>
              </a:lnSpc>
            </a:pPr>
            <a:endParaRPr lang="nl-NL" dirty="0">
              <a:latin typeface="Open Sans"/>
              <a:cs typeface="Open Sans"/>
            </a:endParaRPr>
          </a:p>
          <a:p>
            <a:pPr>
              <a:lnSpc>
                <a:spcPts val="3200"/>
              </a:lnSpc>
            </a:pPr>
            <a:r>
              <a:rPr lang="nl-NL" dirty="0">
                <a:latin typeface="Open Sans"/>
                <a:cs typeface="Open Sans"/>
              </a:rPr>
              <a:t>Heb je nog een tekstpagina nodig, ga dan naar het overzicht aan de linkerzijde, klik met je rechtermuisknop en kies nieuwe dia. Klik vervolgens op de dia met rechtermuisknop en selecteer de indeling.</a:t>
            </a:r>
          </a:p>
        </p:txBody>
      </p:sp>
      <p:sp>
        <p:nvSpPr>
          <p:cNvPr id="7" name="Titel 6"/>
          <p:cNvSpPr>
            <a:spLocks noGrp="1"/>
          </p:cNvSpPr>
          <p:nvPr>
            <p:ph type="title" hasCustomPrompt="1"/>
          </p:nvPr>
        </p:nvSpPr>
        <p:spPr>
          <a:xfrm>
            <a:off x="964800" y="1753200"/>
            <a:ext cx="10224000" cy="284400"/>
          </a:xfrm>
          <a:prstGeom prst="rect">
            <a:avLst/>
          </a:prstGeom>
        </p:spPr>
        <p:txBody>
          <a:bodyPr lIns="0" tIns="0" rIns="0" bIns="0">
            <a:spAutoFit/>
          </a:bodyPr>
          <a:lstStyle>
            <a:lvl1pPr algn="l">
              <a:lnSpc>
                <a:spcPts val="2200"/>
              </a:lnSpc>
              <a:defRPr sz="2200" cap="all" baseline="0">
                <a:solidFill>
                  <a:srgbClr val="0055B7"/>
                </a:solidFill>
                <a:latin typeface="Montserrat-Regular" pitchFamily="2" charset="0"/>
              </a:defRPr>
            </a:lvl1pPr>
          </a:lstStyle>
          <a:p>
            <a:r>
              <a:rPr lang="nl-NL" dirty="0"/>
              <a:t>Vul hier de titel van de pagina in.</a:t>
            </a:r>
          </a:p>
        </p:txBody>
      </p:sp>
    </p:spTree>
    <p:extLst>
      <p:ext uri="{BB962C8B-B14F-4D97-AF65-F5344CB8AC3E}">
        <p14:creationId xmlns:p14="http://schemas.microsoft.com/office/powerpoint/2010/main" val="4044105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11/15/2019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nl-NL"/>
              <a:t>Klik om de stijl te bewerken</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dirty="0"/>
              <a:pPr/>
              <a:t>11/15/2019</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dirty="0"/>
              <a:pPr/>
              <a:t>‹nr.›</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t>11/15/2019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t>‹nr.›</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nl-NL"/>
              <a:t>Klik om de stijl te bewerken</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Content Placeholder 3"/>
          <p:cNvSpPr>
            <a:spLocks noGrp="1"/>
          </p:cNvSpPr>
          <p:nvPr>
            <p:ph sz="half" idx="2"/>
          </p:nvPr>
        </p:nvSpPr>
        <p:spPr>
          <a:xfrm>
            <a:off x="1257300" y="2909102"/>
            <a:ext cx="4800600" cy="299639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Content Placeholder 5"/>
          <p:cNvSpPr>
            <a:spLocks noGrp="1"/>
          </p:cNvSpPr>
          <p:nvPr>
            <p:ph sz="quarter" idx="4"/>
          </p:nvPr>
        </p:nvSpPr>
        <p:spPr>
          <a:xfrm>
            <a:off x="6633864" y="2909102"/>
            <a:ext cx="4800600" cy="299639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t>11/15/2019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t>‹nr.›</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t>11/15/2019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t>11/15/2019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nl-NL"/>
              <a:t>Klik om de stijl te bewerken</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dirty="0"/>
              <a:t>11/15/2019</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dirty="0"/>
              <a:t>‹nr.›</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nl-NL"/>
              <a:t>Klik om de stijl te bewerken</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dirty="0"/>
              <a:t>11/15/2019</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nl-NL"/>
              <a:t>Klik om de stijl te bewerken</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11/15/2019</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‹nr.›</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9.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6.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7.tif"/><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8.tif"/><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hyperlink" Target="https://schooltv.nl/video/waterzuivering-de-reis-van-het-water/" TargetMode="Externa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hyperlink" Target="https://youtu.be/IzYmiKHFPuw" TargetMode="External"/><Relationship Id="rId2" Type="http://schemas.openxmlformats.org/officeDocument/2006/relationships/hyperlink" Target="https://youtu.be/rPq4N_SZOO8" TargetMode="External"/><Relationship Id="rId1" Type="http://schemas.openxmlformats.org/officeDocument/2006/relationships/slideLayout" Target="../slideLayouts/slideLayout12.xml"/><Relationship Id="rId4" Type="http://schemas.openxmlformats.org/officeDocument/2006/relationships/hyperlink" Target="https://youtu.be/mevd_NsTXu0"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hyperlink" Target="https://www.waternet.nl/ons-water/leren-over-water/waternet-op-school/waterfanaten/spreekbeurt-of-werkstuk/spreekbeurt-1/" TargetMode="Externa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0.tif"/><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a:t>Water</a:t>
            </a:r>
            <a:br>
              <a:rPr lang="nl-NL" dirty="0"/>
            </a:br>
            <a:r>
              <a:rPr lang="nl-NL" dirty="0"/>
              <a:t>schappen</a:t>
            </a:r>
          </a:p>
        </p:txBody>
      </p:sp>
      <p:sp>
        <p:nvSpPr>
          <p:cNvPr id="3" name="Ondertitel 2"/>
          <p:cNvSpPr>
            <a:spLocks noGrp="1"/>
          </p:cNvSpPr>
          <p:nvPr>
            <p:ph type="subTitle" idx="1"/>
          </p:nvPr>
        </p:nvSpPr>
        <p:spPr/>
        <p:txBody>
          <a:bodyPr/>
          <a:lstStyle/>
          <a:p>
            <a:r>
              <a:rPr lang="nl-NL" dirty="0">
                <a:solidFill>
                  <a:schemeClr val="accent5">
                    <a:lumMod val="60000"/>
                    <a:lumOff val="40000"/>
                  </a:schemeClr>
                </a:solidFill>
              </a:rPr>
              <a:t>Van rioolwater naar zwemwater</a:t>
            </a:r>
            <a:endParaRPr lang="nl-NL" dirty="0"/>
          </a:p>
        </p:txBody>
      </p:sp>
    </p:spTree>
    <p:extLst>
      <p:ext uri="{BB962C8B-B14F-4D97-AF65-F5344CB8AC3E}">
        <p14:creationId xmlns:p14="http://schemas.microsoft.com/office/powerpoint/2010/main" val="31372064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8337882" y="457200"/>
            <a:ext cx="3735055" cy="1196670"/>
          </a:xfrm>
        </p:spPr>
        <p:txBody>
          <a:bodyPr>
            <a:normAutofit fontScale="90000"/>
          </a:bodyPr>
          <a:lstStyle/>
          <a:p>
            <a:r>
              <a:rPr lang="nl-NL" sz="2800" dirty="0"/>
              <a:t>Riool Waterzuivering</a:t>
            </a:r>
          </a:p>
        </p:txBody>
      </p:sp>
      <p:sp>
        <p:nvSpPr>
          <p:cNvPr id="4" name="Tijdelijke aanduiding voor tekst 3"/>
          <p:cNvSpPr>
            <a:spLocks noGrp="1"/>
          </p:cNvSpPr>
          <p:nvPr>
            <p:ph type="body" sz="half" idx="2"/>
          </p:nvPr>
        </p:nvSpPr>
        <p:spPr/>
        <p:txBody>
          <a:bodyPr/>
          <a:lstStyle/>
          <a:p>
            <a:r>
              <a:rPr lang="nl-NL" dirty="0"/>
              <a:t>Bacteriën</a:t>
            </a:r>
          </a:p>
          <a:p>
            <a:endParaRPr lang="nl-NL" dirty="0"/>
          </a:p>
          <a:p>
            <a:endParaRPr lang="nl-NL" dirty="0"/>
          </a:p>
          <a:p>
            <a:endParaRPr lang="nl-NL" dirty="0"/>
          </a:p>
          <a:p>
            <a:endParaRPr lang="nl-NL" dirty="0"/>
          </a:p>
          <a:p>
            <a:endParaRPr lang="nl-NL" dirty="0"/>
          </a:p>
          <a:p>
            <a:endParaRPr lang="nl-NL" dirty="0"/>
          </a:p>
          <a:p>
            <a:r>
              <a:rPr lang="nl-NL" dirty="0"/>
              <a:t>Innovatie</a:t>
            </a:r>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3481" y="4294415"/>
            <a:ext cx="2190081" cy="2106385"/>
          </a:xfrm>
          <a:prstGeom prst="rect">
            <a:avLst/>
          </a:prstGeom>
        </p:spPr>
      </p:pic>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075" y="1101271"/>
            <a:ext cx="6405639" cy="4804229"/>
          </a:xfrm>
          <a:prstGeom prst="rect">
            <a:avLst/>
          </a:prstGeom>
        </p:spPr>
      </p:pic>
      <p:pic>
        <p:nvPicPr>
          <p:cNvPr id="8" name="Afbeelding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7882" y="2241055"/>
            <a:ext cx="1985752" cy="1965894"/>
          </a:xfrm>
          <a:prstGeom prst="rect">
            <a:avLst/>
          </a:prstGeom>
        </p:spPr>
      </p:pic>
    </p:spTree>
    <p:extLst>
      <p:ext uri="{BB962C8B-B14F-4D97-AF65-F5344CB8AC3E}">
        <p14:creationId xmlns:p14="http://schemas.microsoft.com/office/powerpoint/2010/main" val="1090730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Water in de stad</a:t>
            </a:r>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90971" y="2286000"/>
            <a:ext cx="9699007" cy="3594100"/>
          </a:xfrm>
        </p:spPr>
      </p:pic>
    </p:spTree>
    <p:extLst>
      <p:ext uri="{BB962C8B-B14F-4D97-AF65-F5344CB8AC3E}">
        <p14:creationId xmlns:p14="http://schemas.microsoft.com/office/powerpoint/2010/main" val="4655983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Water in de stad</a:t>
            </a:r>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47875" y="1529522"/>
            <a:ext cx="6893602" cy="4407728"/>
          </a:xfrm>
        </p:spPr>
      </p:pic>
    </p:spTree>
    <p:extLst>
      <p:ext uri="{BB962C8B-B14F-4D97-AF65-F5344CB8AC3E}">
        <p14:creationId xmlns:p14="http://schemas.microsoft.com/office/powerpoint/2010/main" val="34900899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nl-NL" sz="3200" dirty="0"/>
              <a:t>Op Afstand sturen</a:t>
            </a:r>
          </a:p>
        </p:txBody>
      </p:sp>
      <p:pic>
        <p:nvPicPr>
          <p:cNvPr id="6" name="Tijdelijke aanduiding voor inhoud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5175" y="1364153"/>
            <a:ext cx="6157913" cy="4097944"/>
          </a:xfrm>
        </p:spPr>
      </p:pic>
      <p:sp>
        <p:nvSpPr>
          <p:cNvPr id="4" name="Tijdelijke aanduiding voor tekst 3"/>
          <p:cNvSpPr>
            <a:spLocks noGrp="1"/>
          </p:cNvSpPr>
          <p:nvPr>
            <p:ph type="body" sz="half" idx="2"/>
          </p:nvPr>
        </p:nvSpPr>
        <p:spPr/>
        <p:txBody>
          <a:bodyPr>
            <a:normAutofit/>
          </a:bodyPr>
          <a:lstStyle/>
          <a:p>
            <a:r>
              <a:rPr lang="nl-NL" sz="2800" dirty="0"/>
              <a:t>van de stuwen en pompen</a:t>
            </a:r>
          </a:p>
        </p:txBody>
      </p:sp>
      <p:pic>
        <p:nvPicPr>
          <p:cNvPr id="5" name="Tijdelijke aanduiding voor inhoud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0391" y="5388128"/>
            <a:ext cx="3467100" cy="1209675"/>
          </a:xfrm>
          <a:prstGeom prst="rect">
            <a:avLst/>
          </a:prstGeom>
        </p:spPr>
      </p:pic>
    </p:spTree>
    <p:extLst>
      <p:ext uri="{BB962C8B-B14F-4D97-AF65-F5344CB8AC3E}">
        <p14:creationId xmlns:p14="http://schemas.microsoft.com/office/powerpoint/2010/main" val="17098161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37884" y="457199"/>
            <a:ext cx="3279607" cy="1196671"/>
          </a:xfrm>
        </p:spPr>
        <p:txBody>
          <a:bodyPr>
            <a:normAutofit/>
          </a:bodyPr>
          <a:lstStyle/>
          <a:p>
            <a:r>
              <a:rPr lang="nl-NL" sz="3200" dirty="0"/>
              <a:t>onderhoud</a:t>
            </a:r>
          </a:p>
        </p:txBody>
      </p:sp>
      <p:pic>
        <p:nvPicPr>
          <p:cNvPr id="6" name="Tijdelijke aanduiding voor inhoud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7750" y="679334"/>
            <a:ext cx="5549960" cy="4708794"/>
          </a:xfrm>
        </p:spPr>
      </p:pic>
      <p:sp>
        <p:nvSpPr>
          <p:cNvPr id="4" name="Tijdelijke aanduiding voor tekst 3"/>
          <p:cNvSpPr>
            <a:spLocks noGrp="1"/>
          </p:cNvSpPr>
          <p:nvPr>
            <p:ph type="body" sz="half" idx="2"/>
          </p:nvPr>
        </p:nvSpPr>
        <p:spPr/>
        <p:txBody>
          <a:bodyPr/>
          <a:lstStyle/>
          <a:p>
            <a:endParaRPr lang="nl-NL" dirty="0"/>
          </a:p>
        </p:txBody>
      </p:sp>
      <p:pic>
        <p:nvPicPr>
          <p:cNvPr id="5" name="Tijdelijke aanduiding voor inhoud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0391" y="5388128"/>
            <a:ext cx="3467100" cy="1209675"/>
          </a:xfrm>
          <a:prstGeom prst="rect">
            <a:avLst/>
          </a:prstGeom>
        </p:spPr>
      </p:pic>
    </p:spTree>
    <p:extLst>
      <p:ext uri="{BB962C8B-B14F-4D97-AF65-F5344CB8AC3E}">
        <p14:creationId xmlns:p14="http://schemas.microsoft.com/office/powerpoint/2010/main" val="3430247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2800" dirty="0"/>
              <a:t>Water in de stad</a:t>
            </a:r>
          </a:p>
        </p:txBody>
      </p:sp>
      <p:pic>
        <p:nvPicPr>
          <p:cNvPr id="6" name="Tijdelijke aanduiding voor inhoud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03674" y="457199"/>
            <a:ext cx="3844725" cy="6015921"/>
          </a:xfrm>
        </p:spPr>
      </p:pic>
      <p:sp>
        <p:nvSpPr>
          <p:cNvPr id="4" name="Tijdelijke aanduiding voor tekst 3"/>
          <p:cNvSpPr>
            <a:spLocks noGrp="1"/>
          </p:cNvSpPr>
          <p:nvPr>
            <p:ph type="body" sz="half" idx="2"/>
          </p:nvPr>
        </p:nvSpPr>
        <p:spPr/>
        <p:txBody>
          <a:bodyPr/>
          <a:lstStyle/>
          <a:p>
            <a:endParaRPr lang="nl-NL" dirty="0"/>
          </a:p>
        </p:txBody>
      </p:sp>
      <p:pic>
        <p:nvPicPr>
          <p:cNvPr id="5" name="Tijdelijke aanduiding voor inhoud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0391" y="5388128"/>
            <a:ext cx="3467100" cy="1209675"/>
          </a:xfrm>
          <a:prstGeom prst="rect">
            <a:avLst/>
          </a:prstGeom>
        </p:spPr>
      </p:pic>
    </p:spTree>
    <p:extLst>
      <p:ext uri="{BB962C8B-B14F-4D97-AF65-F5344CB8AC3E}">
        <p14:creationId xmlns:p14="http://schemas.microsoft.com/office/powerpoint/2010/main" val="37970546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Water in de stad – Gemengd Rioolstelsel 67%</a:t>
            </a:r>
          </a:p>
        </p:txBody>
      </p:sp>
      <p:pic>
        <p:nvPicPr>
          <p:cNvPr id="8" name="Tijdelijke aanduiding voor inhoud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58900" y="2039937"/>
            <a:ext cx="5334000" cy="2286000"/>
          </a:xfrm>
        </p:spPr>
      </p:pic>
      <p:pic>
        <p:nvPicPr>
          <p:cNvPr id="9" name="Afbeelding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5289" y="2039936"/>
            <a:ext cx="4178146" cy="3232151"/>
          </a:xfrm>
          <a:prstGeom prst="rect">
            <a:avLst/>
          </a:prstGeom>
        </p:spPr>
      </p:pic>
      <p:sp>
        <p:nvSpPr>
          <p:cNvPr id="3" name="Tekstvak 2"/>
          <p:cNvSpPr txBox="1"/>
          <p:nvPr/>
        </p:nvSpPr>
        <p:spPr>
          <a:xfrm>
            <a:off x="2043113" y="4943475"/>
            <a:ext cx="3543300" cy="1200329"/>
          </a:xfrm>
          <a:prstGeom prst="rect">
            <a:avLst/>
          </a:prstGeom>
          <a:noFill/>
        </p:spPr>
        <p:txBody>
          <a:bodyPr wrap="square" rtlCol="0">
            <a:spAutoFit/>
          </a:bodyPr>
          <a:lstStyle/>
          <a:p>
            <a:r>
              <a:rPr lang="nl-NL" dirty="0"/>
              <a:t>97.000 km riolering onder vrij verval</a:t>
            </a:r>
          </a:p>
          <a:p>
            <a:r>
              <a:rPr lang="nl-NL" dirty="0"/>
              <a:t>67% gemengd</a:t>
            </a:r>
          </a:p>
          <a:p>
            <a:r>
              <a:rPr lang="nl-NL" dirty="0"/>
              <a:t>29% gescheiden</a:t>
            </a:r>
          </a:p>
        </p:txBody>
      </p:sp>
    </p:spTree>
    <p:extLst>
      <p:ext uri="{BB962C8B-B14F-4D97-AF65-F5344CB8AC3E}">
        <p14:creationId xmlns:p14="http://schemas.microsoft.com/office/powerpoint/2010/main" val="23888120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Water in de stad – Gescheiden </a:t>
            </a:r>
            <a:r>
              <a:rPr lang="nl-NL" dirty="0" err="1"/>
              <a:t>rioolstelseL</a:t>
            </a:r>
            <a:r>
              <a:rPr lang="nl-NL" dirty="0"/>
              <a:t> 29%</a:t>
            </a:r>
          </a:p>
        </p:txBody>
      </p:sp>
      <p:pic>
        <p:nvPicPr>
          <p:cNvPr id="5" name="Tijdelijke aanduiding voor inhou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01866" y="1874517"/>
            <a:ext cx="6028159" cy="4734157"/>
          </a:xfrm>
        </p:spPr>
      </p:pic>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542" y="2828925"/>
            <a:ext cx="4533899" cy="1943100"/>
          </a:xfrm>
          <a:prstGeom prst="rect">
            <a:avLst/>
          </a:prstGeom>
        </p:spPr>
      </p:pic>
    </p:spTree>
    <p:extLst>
      <p:ext uri="{BB962C8B-B14F-4D97-AF65-F5344CB8AC3E}">
        <p14:creationId xmlns:p14="http://schemas.microsoft.com/office/powerpoint/2010/main" val="2689381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843CC17-2762-4FDA-9292-E93814EE2424}"/>
              </a:ext>
            </a:extLst>
          </p:cNvPr>
          <p:cNvSpPr>
            <a:spLocks noGrp="1"/>
          </p:cNvSpPr>
          <p:nvPr>
            <p:ph type="title"/>
          </p:nvPr>
        </p:nvSpPr>
        <p:spPr/>
        <p:txBody>
          <a:bodyPr/>
          <a:lstStyle/>
          <a:p>
            <a:r>
              <a:rPr lang="nl-NL" dirty="0"/>
              <a:t>Van rioolwater naar zwemwater</a:t>
            </a:r>
          </a:p>
        </p:txBody>
      </p:sp>
      <p:pic>
        <p:nvPicPr>
          <p:cNvPr id="11" name="Afbeelding 10" descr="Afbeelding met buiten, lucht, water, boom&#10;&#10;Automatisch gegenereerde beschrijving">
            <a:extLst>
              <a:ext uri="{FF2B5EF4-FFF2-40B4-BE49-F238E27FC236}">
                <a16:creationId xmlns:a16="http://schemas.microsoft.com/office/drawing/2014/main" id="{F45A2EB7-4387-49BC-8E1A-0C0C638BB4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2406" y="2118047"/>
            <a:ext cx="6876394" cy="4577111"/>
          </a:xfrm>
          <a:prstGeom prst="rect">
            <a:avLst/>
          </a:prstGeom>
        </p:spPr>
      </p:pic>
    </p:spTree>
    <p:extLst>
      <p:ext uri="{BB962C8B-B14F-4D97-AF65-F5344CB8AC3E}">
        <p14:creationId xmlns:p14="http://schemas.microsoft.com/office/powerpoint/2010/main" val="19334128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a:xfrm>
            <a:off x="964800" y="2361600"/>
            <a:ext cx="10224000" cy="835101"/>
          </a:xfrm>
        </p:spPr>
        <p:txBody>
          <a:bodyPr/>
          <a:lstStyle/>
          <a:p>
            <a:pPr marL="0" indent="0">
              <a:buNone/>
            </a:pPr>
            <a:r>
              <a:rPr lang="nl-NL" sz="2200" cap="all" spc="200" dirty="0">
                <a:solidFill>
                  <a:srgbClr val="0055B7"/>
                </a:solidFill>
                <a:latin typeface="Montserrat-Regular" pitchFamily="2" charset="0"/>
                <a:ea typeface="+mj-ea"/>
                <a:cs typeface="+mj-cs"/>
              </a:rPr>
              <a:t>mens en </a:t>
            </a:r>
          </a:p>
          <a:p>
            <a:pPr marL="0" indent="0">
              <a:buNone/>
            </a:pPr>
            <a:r>
              <a:rPr lang="nl-NL" sz="2200" cap="all" spc="200" dirty="0">
                <a:solidFill>
                  <a:srgbClr val="0055B7"/>
                </a:solidFill>
                <a:latin typeface="Montserrat-Regular" pitchFamily="2" charset="0"/>
                <a:ea typeface="+mj-ea"/>
                <a:cs typeface="+mj-cs"/>
              </a:rPr>
              <a:t>natuur</a:t>
            </a:r>
          </a:p>
        </p:txBody>
      </p:sp>
      <p:sp>
        <p:nvSpPr>
          <p:cNvPr id="3" name="Titel 2"/>
          <p:cNvSpPr>
            <a:spLocks noGrp="1"/>
          </p:cNvSpPr>
          <p:nvPr>
            <p:ph type="title"/>
          </p:nvPr>
        </p:nvSpPr>
        <p:spPr/>
        <p:txBody>
          <a:bodyPr/>
          <a:lstStyle/>
          <a:p>
            <a:r>
              <a:rPr lang="nl-NL" dirty="0"/>
              <a:t>Curriculum.nu</a:t>
            </a:r>
          </a:p>
        </p:txBody>
      </p:sp>
      <p:graphicFrame>
        <p:nvGraphicFramePr>
          <p:cNvPr id="4" name="Diagram 3"/>
          <p:cNvGraphicFramePr/>
          <p:nvPr>
            <p:extLst>
              <p:ext uri="{D42A27DB-BD31-4B8C-83A1-F6EECF244321}">
                <p14:modId xmlns:p14="http://schemas.microsoft.com/office/powerpoint/2010/main" val="99107319"/>
              </p:ext>
            </p:extLst>
          </p:nvPr>
        </p:nvGraphicFramePr>
        <p:xfrm>
          <a:off x="3170335" y="907001"/>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kstvak 4"/>
          <p:cNvSpPr txBox="1"/>
          <p:nvPr/>
        </p:nvSpPr>
        <p:spPr>
          <a:xfrm>
            <a:off x="755780" y="3760239"/>
            <a:ext cx="2780523" cy="369332"/>
          </a:xfrm>
          <a:prstGeom prst="rect">
            <a:avLst/>
          </a:prstGeom>
          <a:noFill/>
        </p:spPr>
        <p:txBody>
          <a:bodyPr wrap="square" rtlCol="0">
            <a:spAutoFit/>
          </a:bodyPr>
          <a:lstStyle/>
          <a:p>
            <a:r>
              <a:rPr lang="nl-NL" dirty="0"/>
              <a:t>duurzaamheid</a:t>
            </a:r>
          </a:p>
        </p:txBody>
      </p:sp>
      <p:sp>
        <p:nvSpPr>
          <p:cNvPr id="6" name="Tekstvak 5"/>
          <p:cNvSpPr txBox="1"/>
          <p:nvPr/>
        </p:nvSpPr>
        <p:spPr>
          <a:xfrm>
            <a:off x="2416629" y="3336035"/>
            <a:ext cx="2780523" cy="369332"/>
          </a:xfrm>
          <a:prstGeom prst="rect">
            <a:avLst/>
          </a:prstGeom>
          <a:noFill/>
        </p:spPr>
        <p:txBody>
          <a:bodyPr wrap="square" rtlCol="0">
            <a:spAutoFit/>
          </a:bodyPr>
          <a:lstStyle/>
          <a:p>
            <a:r>
              <a:rPr lang="nl-NL" dirty="0"/>
              <a:t>gezondheid</a:t>
            </a:r>
          </a:p>
        </p:txBody>
      </p:sp>
      <p:sp>
        <p:nvSpPr>
          <p:cNvPr id="7" name="Tekstvak 6"/>
          <p:cNvSpPr txBox="1"/>
          <p:nvPr/>
        </p:nvSpPr>
        <p:spPr>
          <a:xfrm>
            <a:off x="2556588" y="5069632"/>
            <a:ext cx="2780523" cy="369332"/>
          </a:xfrm>
          <a:prstGeom prst="rect">
            <a:avLst/>
          </a:prstGeom>
          <a:noFill/>
        </p:spPr>
        <p:txBody>
          <a:bodyPr wrap="square" rtlCol="0">
            <a:spAutoFit/>
          </a:bodyPr>
          <a:lstStyle/>
          <a:p>
            <a:r>
              <a:rPr lang="nl-NL" dirty="0"/>
              <a:t>Stoffen en reacties</a:t>
            </a:r>
          </a:p>
        </p:txBody>
      </p:sp>
      <p:sp>
        <p:nvSpPr>
          <p:cNvPr id="8" name="Tekstvak 7"/>
          <p:cNvSpPr txBox="1"/>
          <p:nvPr/>
        </p:nvSpPr>
        <p:spPr>
          <a:xfrm>
            <a:off x="1585169" y="5524091"/>
            <a:ext cx="2780523" cy="646331"/>
          </a:xfrm>
          <a:prstGeom prst="rect">
            <a:avLst/>
          </a:prstGeom>
          <a:noFill/>
        </p:spPr>
        <p:txBody>
          <a:bodyPr wrap="square" rtlCol="0">
            <a:spAutoFit/>
          </a:bodyPr>
          <a:lstStyle/>
          <a:p>
            <a:r>
              <a:rPr lang="nl-NL" dirty="0"/>
              <a:t>Leefomgeving en duurzaamheid</a:t>
            </a:r>
          </a:p>
        </p:txBody>
      </p:sp>
      <p:sp>
        <p:nvSpPr>
          <p:cNvPr id="9" name="Tekstvak 8"/>
          <p:cNvSpPr txBox="1"/>
          <p:nvPr/>
        </p:nvSpPr>
        <p:spPr>
          <a:xfrm>
            <a:off x="2718319" y="3813596"/>
            <a:ext cx="2780523" cy="646331"/>
          </a:xfrm>
          <a:prstGeom prst="rect">
            <a:avLst/>
          </a:prstGeom>
          <a:noFill/>
        </p:spPr>
        <p:txBody>
          <a:bodyPr wrap="square" rtlCol="0">
            <a:spAutoFit/>
          </a:bodyPr>
          <a:lstStyle/>
          <a:p>
            <a:r>
              <a:rPr lang="nl-NL" dirty="0"/>
              <a:t>Technische ontwikkelingen</a:t>
            </a:r>
          </a:p>
        </p:txBody>
      </p:sp>
      <p:sp>
        <p:nvSpPr>
          <p:cNvPr id="10" name="Tekstvak 9"/>
          <p:cNvSpPr txBox="1"/>
          <p:nvPr/>
        </p:nvSpPr>
        <p:spPr>
          <a:xfrm>
            <a:off x="2416628" y="6110731"/>
            <a:ext cx="2780523" cy="646331"/>
          </a:xfrm>
          <a:prstGeom prst="rect">
            <a:avLst/>
          </a:prstGeom>
          <a:noFill/>
        </p:spPr>
        <p:txBody>
          <a:bodyPr wrap="square" rtlCol="0">
            <a:spAutoFit/>
          </a:bodyPr>
          <a:lstStyle/>
          <a:p>
            <a:r>
              <a:rPr lang="nl-NL" dirty="0"/>
              <a:t>Winning, productie en bewerking</a:t>
            </a:r>
          </a:p>
        </p:txBody>
      </p:sp>
      <p:sp>
        <p:nvSpPr>
          <p:cNvPr id="11" name="Tekstvak 10"/>
          <p:cNvSpPr txBox="1"/>
          <p:nvPr/>
        </p:nvSpPr>
        <p:spPr>
          <a:xfrm>
            <a:off x="8352293" y="337107"/>
            <a:ext cx="2780523" cy="369332"/>
          </a:xfrm>
          <a:prstGeom prst="rect">
            <a:avLst/>
          </a:prstGeom>
          <a:noFill/>
        </p:spPr>
        <p:txBody>
          <a:bodyPr wrap="square" rtlCol="0">
            <a:spAutoFit/>
          </a:bodyPr>
          <a:lstStyle/>
          <a:p>
            <a:r>
              <a:rPr lang="nl-NL" dirty="0"/>
              <a:t>Aard van technologie</a:t>
            </a:r>
          </a:p>
        </p:txBody>
      </p:sp>
      <p:sp>
        <p:nvSpPr>
          <p:cNvPr id="12" name="Tekstvak 11"/>
          <p:cNvSpPr txBox="1"/>
          <p:nvPr/>
        </p:nvSpPr>
        <p:spPr>
          <a:xfrm>
            <a:off x="9271518" y="749383"/>
            <a:ext cx="2780523" cy="369332"/>
          </a:xfrm>
          <a:prstGeom prst="rect">
            <a:avLst/>
          </a:prstGeom>
          <a:noFill/>
        </p:spPr>
        <p:txBody>
          <a:bodyPr wrap="square" rtlCol="0">
            <a:spAutoFit/>
          </a:bodyPr>
          <a:lstStyle/>
          <a:p>
            <a:r>
              <a:rPr lang="nl-NL" dirty="0"/>
              <a:t>Aard van wetenschap</a:t>
            </a:r>
          </a:p>
        </p:txBody>
      </p:sp>
      <p:sp>
        <p:nvSpPr>
          <p:cNvPr id="13" name="Tekstvak 12"/>
          <p:cNvSpPr txBox="1"/>
          <p:nvPr/>
        </p:nvSpPr>
        <p:spPr>
          <a:xfrm>
            <a:off x="9742554" y="2014934"/>
            <a:ext cx="2780523" cy="369332"/>
          </a:xfrm>
          <a:prstGeom prst="rect">
            <a:avLst/>
          </a:prstGeom>
          <a:noFill/>
        </p:spPr>
        <p:txBody>
          <a:bodyPr wrap="square" rtlCol="0">
            <a:spAutoFit/>
          </a:bodyPr>
          <a:lstStyle/>
          <a:p>
            <a:r>
              <a:rPr lang="nl-NL" dirty="0"/>
              <a:t>Praktisch handelen</a:t>
            </a:r>
          </a:p>
        </p:txBody>
      </p:sp>
      <p:sp>
        <p:nvSpPr>
          <p:cNvPr id="14" name="Tekstvak 13"/>
          <p:cNvSpPr txBox="1"/>
          <p:nvPr/>
        </p:nvSpPr>
        <p:spPr>
          <a:xfrm>
            <a:off x="9908073" y="3823635"/>
            <a:ext cx="2780523" cy="369332"/>
          </a:xfrm>
          <a:prstGeom prst="rect">
            <a:avLst/>
          </a:prstGeom>
          <a:noFill/>
        </p:spPr>
        <p:txBody>
          <a:bodyPr wrap="square" rtlCol="0">
            <a:spAutoFit/>
          </a:bodyPr>
          <a:lstStyle/>
          <a:p>
            <a:r>
              <a:rPr lang="nl-NL" dirty="0"/>
              <a:t>Onderzoeken</a:t>
            </a:r>
          </a:p>
        </p:txBody>
      </p:sp>
      <p:sp>
        <p:nvSpPr>
          <p:cNvPr id="15" name="Tekstvak 14"/>
          <p:cNvSpPr txBox="1"/>
          <p:nvPr/>
        </p:nvSpPr>
        <p:spPr>
          <a:xfrm>
            <a:off x="10023150" y="5069632"/>
            <a:ext cx="2780523" cy="369332"/>
          </a:xfrm>
          <a:prstGeom prst="rect">
            <a:avLst/>
          </a:prstGeom>
          <a:noFill/>
        </p:spPr>
        <p:txBody>
          <a:bodyPr wrap="square" rtlCol="0">
            <a:spAutoFit/>
          </a:bodyPr>
          <a:lstStyle/>
          <a:p>
            <a:r>
              <a:rPr lang="nl-NL" dirty="0"/>
              <a:t>systemen</a:t>
            </a:r>
          </a:p>
        </p:txBody>
      </p:sp>
      <p:sp>
        <p:nvSpPr>
          <p:cNvPr id="16" name="Tekstvak 15"/>
          <p:cNvSpPr txBox="1"/>
          <p:nvPr/>
        </p:nvSpPr>
        <p:spPr>
          <a:xfrm>
            <a:off x="10023150" y="5639526"/>
            <a:ext cx="2780523" cy="369332"/>
          </a:xfrm>
          <a:prstGeom prst="rect">
            <a:avLst/>
          </a:prstGeom>
          <a:noFill/>
        </p:spPr>
        <p:txBody>
          <a:bodyPr wrap="square" rtlCol="0">
            <a:spAutoFit/>
          </a:bodyPr>
          <a:lstStyle/>
          <a:p>
            <a:r>
              <a:rPr lang="nl-NL" dirty="0"/>
              <a:t>Relaties en verbanden</a:t>
            </a:r>
          </a:p>
        </p:txBody>
      </p:sp>
      <p:sp>
        <p:nvSpPr>
          <p:cNvPr id="17" name="Tekstvak 16"/>
          <p:cNvSpPr txBox="1"/>
          <p:nvPr/>
        </p:nvSpPr>
        <p:spPr>
          <a:xfrm>
            <a:off x="6313197" y="3836923"/>
            <a:ext cx="2289628" cy="369332"/>
          </a:xfrm>
          <a:prstGeom prst="rect">
            <a:avLst/>
          </a:prstGeom>
          <a:solidFill>
            <a:schemeClr val="accent2">
              <a:lumMod val="20000"/>
              <a:lumOff val="80000"/>
            </a:schemeClr>
          </a:solidFill>
        </p:spPr>
        <p:txBody>
          <a:bodyPr wrap="square" rtlCol="0">
            <a:spAutoFit/>
          </a:bodyPr>
          <a:lstStyle/>
          <a:p>
            <a:r>
              <a:rPr lang="nl-NL" dirty="0"/>
              <a:t>rioolwaterzuivering</a:t>
            </a:r>
          </a:p>
        </p:txBody>
      </p:sp>
    </p:spTree>
    <p:extLst>
      <p:ext uri="{BB962C8B-B14F-4D97-AF65-F5344CB8AC3E}">
        <p14:creationId xmlns:p14="http://schemas.microsoft.com/office/powerpoint/2010/main" val="3887653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fade">
                                      <p:cBhvr>
                                        <p:cTn id="14" dur="1000"/>
                                        <p:tgtEl>
                                          <p:spTgt spid="12">
                                            <p:txEl>
                                              <p:pRg st="0" end="0"/>
                                            </p:txEl>
                                          </p:spTgt>
                                        </p:tgtEl>
                                      </p:cBhvr>
                                    </p:animEffect>
                                    <p:anim calcmode="lin" valueType="num">
                                      <p:cBhvr>
                                        <p:cTn id="15"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xEl>
                                              <p:pRg st="0" end="0"/>
                                            </p:txEl>
                                          </p:spTgt>
                                        </p:tgtEl>
                                        <p:attrNameLst>
                                          <p:attrName>style.visibility</p:attrName>
                                        </p:attrNameLst>
                                      </p:cBhvr>
                                      <p:to>
                                        <p:strVal val="visible"/>
                                      </p:to>
                                    </p:set>
                                    <p:animEffect transition="in" filter="fade">
                                      <p:cBhvr>
                                        <p:cTn id="21" dur="1000"/>
                                        <p:tgtEl>
                                          <p:spTgt spid="13">
                                            <p:txEl>
                                              <p:pRg st="0" end="0"/>
                                            </p:txEl>
                                          </p:spTgt>
                                        </p:tgtEl>
                                      </p:cBhvr>
                                    </p:animEffect>
                                    <p:anim calcmode="lin" valueType="num">
                                      <p:cBhvr>
                                        <p:cTn id="22"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xEl>
                                              <p:pRg st="0" end="0"/>
                                            </p:txEl>
                                          </p:spTgt>
                                        </p:tgtEl>
                                        <p:attrNameLst>
                                          <p:attrName>style.visibility</p:attrName>
                                        </p:attrNameLst>
                                      </p:cBhvr>
                                      <p:to>
                                        <p:strVal val="visible"/>
                                      </p:to>
                                    </p:set>
                                    <p:animEffect transition="in" filter="fade">
                                      <p:cBhvr>
                                        <p:cTn id="28" dur="1000"/>
                                        <p:tgtEl>
                                          <p:spTgt spid="14">
                                            <p:txEl>
                                              <p:pRg st="0" end="0"/>
                                            </p:txEl>
                                          </p:spTgt>
                                        </p:tgtEl>
                                      </p:cBhvr>
                                    </p:animEffect>
                                    <p:anim calcmode="lin" valueType="num">
                                      <p:cBhvr>
                                        <p:cTn id="29"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5">
                                            <p:txEl>
                                              <p:pRg st="0" end="0"/>
                                            </p:txEl>
                                          </p:spTgt>
                                        </p:tgtEl>
                                        <p:attrNameLst>
                                          <p:attrName>style.visibility</p:attrName>
                                        </p:attrNameLst>
                                      </p:cBhvr>
                                      <p:to>
                                        <p:strVal val="visible"/>
                                      </p:to>
                                    </p:set>
                                    <p:animEffect transition="in" filter="fade">
                                      <p:cBhvr>
                                        <p:cTn id="35" dur="1000"/>
                                        <p:tgtEl>
                                          <p:spTgt spid="15">
                                            <p:txEl>
                                              <p:pRg st="0" end="0"/>
                                            </p:txEl>
                                          </p:spTgt>
                                        </p:tgtEl>
                                      </p:cBhvr>
                                    </p:animEffect>
                                    <p:anim calcmode="lin" valueType="num">
                                      <p:cBhvr>
                                        <p:cTn id="36"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6">
                                            <p:txEl>
                                              <p:pRg st="0" end="0"/>
                                            </p:txEl>
                                          </p:spTgt>
                                        </p:tgtEl>
                                        <p:attrNameLst>
                                          <p:attrName>style.visibility</p:attrName>
                                        </p:attrNameLst>
                                      </p:cBhvr>
                                      <p:to>
                                        <p:strVal val="visible"/>
                                      </p:to>
                                    </p:set>
                                    <p:animEffect transition="in" filter="fade">
                                      <p:cBhvr>
                                        <p:cTn id="42" dur="1000"/>
                                        <p:tgtEl>
                                          <p:spTgt spid="16">
                                            <p:txEl>
                                              <p:pRg st="0" end="0"/>
                                            </p:txEl>
                                          </p:spTgt>
                                        </p:tgtEl>
                                      </p:cBhvr>
                                    </p:animEffect>
                                    <p:anim calcmode="lin" valueType="num">
                                      <p:cBhvr>
                                        <p:cTn id="43"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0">
                                            <p:txEl>
                                              <p:pRg st="0" end="0"/>
                                            </p:txEl>
                                          </p:spTgt>
                                        </p:tgtEl>
                                        <p:attrNameLst>
                                          <p:attrName>style.visibility</p:attrName>
                                        </p:attrNameLst>
                                      </p:cBhvr>
                                      <p:to>
                                        <p:strVal val="visible"/>
                                      </p:to>
                                    </p:set>
                                    <p:animEffect transition="in" filter="fade">
                                      <p:cBhvr>
                                        <p:cTn id="49" dur="1000"/>
                                        <p:tgtEl>
                                          <p:spTgt spid="10">
                                            <p:txEl>
                                              <p:pRg st="0" end="0"/>
                                            </p:txEl>
                                          </p:spTgt>
                                        </p:tgtEl>
                                      </p:cBhvr>
                                    </p:animEffect>
                                    <p:anim calcmode="lin" valueType="num">
                                      <p:cBhvr>
                                        <p:cTn id="50"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8">
                                            <p:txEl>
                                              <p:pRg st="0" end="0"/>
                                            </p:txEl>
                                          </p:spTgt>
                                        </p:tgtEl>
                                        <p:attrNameLst>
                                          <p:attrName>style.visibility</p:attrName>
                                        </p:attrNameLst>
                                      </p:cBhvr>
                                      <p:to>
                                        <p:strVal val="visible"/>
                                      </p:to>
                                    </p:set>
                                    <p:animEffect transition="in" filter="fade">
                                      <p:cBhvr>
                                        <p:cTn id="56" dur="1000"/>
                                        <p:tgtEl>
                                          <p:spTgt spid="8">
                                            <p:txEl>
                                              <p:pRg st="0" end="0"/>
                                            </p:txEl>
                                          </p:spTgt>
                                        </p:tgtEl>
                                      </p:cBhvr>
                                    </p:animEffect>
                                    <p:anim calcmode="lin" valueType="num">
                                      <p:cBhvr>
                                        <p:cTn id="57"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58"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7">
                                            <p:txEl>
                                              <p:pRg st="0" end="0"/>
                                            </p:txEl>
                                          </p:spTgt>
                                        </p:tgtEl>
                                        <p:attrNameLst>
                                          <p:attrName>style.visibility</p:attrName>
                                        </p:attrNameLst>
                                      </p:cBhvr>
                                      <p:to>
                                        <p:strVal val="visible"/>
                                      </p:to>
                                    </p:set>
                                    <p:animEffect transition="in" filter="fade">
                                      <p:cBhvr>
                                        <p:cTn id="63" dur="1000"/>
                                        <p:tgtEl>
                                          <p:spTgt spid="7">
                                            <p:txEl>
                                              <p:pRg st="0" end="0"/>
                                            </p:txEl>
                                          </p:spTgt>
                                        </p:tgtEl>
                                      </p:cBhvr>
                                    </p:animEffect>
                                    <p:anim calcmode="lin" valueType="num">
                                      <p:cBhvr>
                                        <p:cTn id="64"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65"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9">
                                            <p:txEl>
                                              <p:pRg st="0" end="0"/>
                                            </p:txEl>
                                          </p:spTgt>
                                        </p:tgtEl>
                                        <p:attrNameLst>
                                          <p:attrName>style.visibility</p:attrName>
                                        </p:attrNameLst>
                                      </p:cBhvr>
                                      <p:to>
                                        <p:strVal val="visible"/>
                                      </p:to>
                                    </p:set>
                                    <p:animEffect transition="in" filter="fade">
                                      <p:cBhvr>
                                        <p:cTn id="70" dur="1000"/>
                                        <p:tgtEl>
                                          <p:spTgt spid="9">
                                            <p:txEl>
                                              <p:pRg st="0" end="0"/>
                                            </p:txEl>
                                          </p:spTgt>
                                        </p:tgtEl>
                                      </p:cBhvr>
                                    </p:animEffect>
                                    <p:anim calcmode="lin" valueType="num">
                                      <p:cBhvr>
                                        <p:cTn id="71"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72"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6">
                                            <p:txEl>
                                              <p:pRg st="0" end="0"/>
                                            </p:txEl>
                                          </p:spTgt>
                                        </p:tgtEl>
                                        <p:attrNameLst>
                                          <p:attrName>style.visibility</p:attrName>
                                        </p:attrNameLst>
                                      </p:cBhvr>
                                      <p:to>
                                        <p:strVal val="visible"/>
                                      </p:to>
                                    </p:set>
                                    <p:animEffect transition="in" filter="fade">
                                      <p:cBhvr>
                                        <p:cTn id="77" dur="1000"/>
                                        <p:tgtEl>
                                          <p:spTgt spid="6">
                                            <p:txEl>
                                              <p:pRg st="0" end="0"/>
                                            </p:txEl>
                                          </p:spTgt>
                                        </p:tgtEl>
                                      </p:cBhvr>
                                    </p:animEffect>
                                    <p:anim calcmode="lin" valueType="num">
                                      <p:cBhvr>
                                        <p:cTn id="7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7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5">
                                            <p:txEl>
                                              <p:pRg st="0" end="0"/>
                                            </p:txEl>
                                          </p:spTgt>
                                        </p:tgtEl>
                                        <p:attrNameLst>
                                          <p:attrName>style.visibility</p:attrName>
                                        </p:attrNameLst>
                                      </p:cBhvr>
                                      <p:to>
                                        <p:strVal val="visible"/>
                                      </p:to>
                                    </p:set>
                                    <p:animEffect transition="in" filter="fade">
                                      <p:cBhvr>
                                        <p:cTn id="84" dur="1000"/>
                                        <p:tgtEl>
                                          <p:spTgt spid="5">
                                            <p:txEl>
                                              <p:pRg st="0" end="0"/>
                                            </p:txEl>
                                          </p:spTgt>
                                        </p:tgtEl>
                                      </p:cBhvr>
                                    </p:animEffect>
                                    <p:anim calcmode="lin" valueType="num">
                                      <p:cBhvr>
                                        <p:cTn id="8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8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P spid="8" grpId="0" build="p"/>
      <p:bldP spid="9" grpId="0" build="p"/>
      <p:bldP spid="10" grpId="0" build="p"/>
      <p:bldP spid="11" grpId="0" build="p"/>
      <p:bldP spid="12" grpId="0" build="p"/>
      <p:bldP spid="13" grpId="0" build="p"/>
      <p:bldP spid="14" grpId="0" build="p"/>
      <p:bldP spid="15" grpId="0" build="p"/>
      <p:bldP spid="16"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D0B7B01-A8D0-4DDB-B160-D90C6B73BD68}"/>
              </a:ext>
            </a:extLst>
          </p:cNvPr>
          <p:cNvSpPr>
            <a:spLocks noGrp="1"/>
          </p:cNvSpPr>
          <p:nvPr>
            <p:ph type="body" sz="quarter" idx="10"/>
          </p:nvPr>
        </p:nvSpPr>
        <p:spPr>
          <a:xfrm>
            <a:off x="964800" y="2361600"/>
            <a:ext cx="10224000" cy="3690242"/>
          </a:xfrm>
        </p:spPr>
        <p:txBody>
          <a:bodyPr/>
          <a:lstStyle/>
          <a:p>
            <a:r>
              <a:rPr lang="nl-NL" dirty="0"/>
              <a:t>Introductie</a:t>
            </a:r>
          </a:p>
          <a:p>
            <a:r>
              <a:rPr lang="nl-NL" dirty="0"/>
              <a:t>Kort over de waterschappen</a:t>
            </a:r>
          </a:p>
          <a:p>
            <a:r>
              <a:rPr lang="nl-NL" dirty="0"/>
              <a:t>Rioolwater: hoe wordt het vies?</a:t>
            </a:r>
          </a:p>
          <a:p>
            <a:r>
              <a:rPr lang="nl-NL" dirty="0"/>
              <a:t>Hoe was het in de jaren ‘70</a:t>
            </a:r>
          </a:p>
          <a:p>
            <a:r>
              <a:rPr lang="nl-NL" dirty="0"/>
              <a:t>Schoonmaken van het water</a:t>
            </a:r>
          </a:p>
          <a:p>
            <a:r>
              <a:rPr lang="nl-NL" dirty="0"/>
              <a:t>Zwemwater</a:t>
            </a:r>
          </a:p>
          <a:p>
            <a:r>
              <a:rPr lang="nl-NL" dirty="0"/>
              <a:t>Curriculum.nu</a:t>
            </a:r>
          </a:p>
          <a:p>
            <a:r>
              <a:rPr lang="nl-NL" dirty="0"/>
              <a:t>Proefjes en lessen</a:t>
            </a:r>
          </a:p>
          <a:p>
            <a:endParaRPr lang="nl-NL" dirty="0"/>
          </a:p>
        </p:txBody>
      </p:sp>
      <p:sp>
        <p:nvSpPr>
          <p:cNvPr id="3" name="Titel 2">
            <a:extLst>
              <a:ext uri="{FF2B5EF4-FFF2-40B4-BE49-F238E27FC236}">
                <a16:creationId xmlns:a16="http://schemas.microsoft.com/office/drawing/2014/main" id="{8DB9CB3F-B473-44A9-B4AD-4016BE71A179}"/>
              </a:ext>
            </a:extLst>
          </p:cNvPr>
          <p:cNvSpPr>
            <a:spLocks noGrp="1"/>
          </p:cNvSpPr>
          <p:nvPr>
            <p:ph type="title"/>
          </p:nvPr>
        </p:nvSpPr>
        <p:spPr/>
        <p:txBody>
          <a:bodyPr/>
          <a:lstStyle/>
          <a:p>
            <a:r>
              <a:rPr lang="nl-NL" dirty="0"/>
              <a:t>inhoud</a:t>
            </a:r>
          </a:p>
        </p:txBody>
      </p:sp>
    </p:spTree>
    <p:extLst>
      <p:ext uri="{BB962C8B-B14F-4D97-AF65-F5344CB8AC3E}">
        <p14:creationId xmlns:p14="http://schemas.microsoft.com/office/powerpoint/2010/main" val="3615112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a:xfrm>
            <a:off x="964800" y="2361600"/>
            <a:ext cx="10224000" cy="414665"/>
          </a:xfrm>
        </p:spPr>
        <p:txBody>
          <a:bodyPr/>
          <a:lstStyle/>
          <a:p>
            <a:r>
              <a:rPr lang="nl-NL" dirty="0"/>
              <a:t>Hoe zouden jullie dat willen doen?</a:t>
            </a:r>
          </a:p>
        </p:txBody>
      </p:sp>
      <p:sp>
        <p:nvSpPr>
          <p:cNvPr id="3" name="Titel 2"/>
          <p:cNvSpPr>
            <a:spLocks noGrp="1"/>
          </p:cNvSpPr>
          <p:nvPr>
            <p:ph type="title"/>
          </p:nvPr>
        </p:nvSpPr>
        <p:spPr/>
        <p:txBody>
          <a:bodyPr/>
          <a:lstStyle/>
          <a:p>
            <a:r>
              <a:rPr lang="nl-NL" dirty="0"/>
              <a:t>Curriculum.nu</a:t>
            </a:r>
          </a:p>
        </p:txBody>
      </p:sp>
    </p:spTree>
    <p:extLst>
      <p:ext uri="{BB962C8B-B14F-4D97-AF65-F5344CB8AC3E}">
        <p14:creationId xmlns:p14="http://schemas.microsoft.com/office/powerpoint/2010/main" val="25101890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2"/>
          <a:srcRect r="4317"/>
          <a:stretch/>
        </p:blipFill>
        <p:spPr>
          <a:xfrm>
            <a:off x="3671481" y="737789"/>
            <a:ext cx="8100000" cy="5290984"/>
          </a:xfrm>
          <a:prstGeom prst="rect">
            <a:avLst/>
          </a:prstGeom>
          <a:effectLst>
            <a:softEdge rad="63500"/>
          </a:effectLst>
        </p:spPr>
      </p:pic>
      <p:sp>
        <p:nvSpPr>
          <p:cNvPr id="3" name="Titel 2"/>
          <p:cNvSpPr>
            <a:spLocks noGrp="1"/>
          </p:cNvSpPr>
          <p:nvPr>
            <p:ph type="title"/>
          </p:nvPr>
        </p:nvSpPr>
        <p:spPr/>
        <p:txBody>
          <a:bodyPr/>
          <a:lstStyle/>
          <a:p>
            <a:r>
              <a:rPr lang="nl-NL" dirty="0"/>
              <a:t>21</a:t>
            </a:r>
            <a:r>
              <a:rPr lang="nl-NL" baseline="30000" dirty="0"/>
              <a:t>e</a:t>
            </a:r>
            <a:r>
              <a:rPr lang="nl-NL" dirty="0"/>
              <a:t> eeuw vaardigheden</a:t>
            </a:r>
          </a:p>
        </p:txBody>
      </p:sp>
    </p:spTree>
    <p:extLst>
      <p:ext uri="{BB962C8B-B14F-4D97-AF65-F5344CB8AC3E}">
        <p14:creationId xmlns:p14="http://schemas.microsoft.com/office/powerpoint/2010/main" val="32829108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a:xfrm>
            <a:off x="1267886" y="2352269"/>
            <a:ext cx="7668000" cy="2099101"/>
          </a:xfrm>
        </p:spPr>
        <p:txBody>
          <a:bodyPr/>
          <a:lstStyle/>
          <a:p>
            <a:pPr marL="0" indent="0">
              <a:buNone/>
            </a:pPr>
            <a:r>
              <a:rPr lang="nl-NL" dirty="0" err="1"/>
              <a:t>Droppie</a:t>
            </a:r>
            <a:r>
              <a:rPr lang="nl-NL" dirty="0"/>
              <a:t> Water</a:t>
            </a:r>
          </a:p>
          <a:p>
            <a:pPr marL="0" indent="0">
              <a:buNone/>
            </a:pPr>
            <a:endParaRPr lang="nl-NL" dirty="0"/>
          </a:p>
          <a:p>
            <a:pPr marL="0" indent="0">
              <a:buNone/>
            </a:pPr>
            <a:endParaRPr lang="nl-NL" dirty="0"/>
          </a:p>
          <a:p>
            <a:pPr marL="0" indent="0">
              <a:buNone/>
            </a:pPr>
            <a:endParaRPr lang="nl-NL" dirty="0"/>
          </a:p>
          <a:p>
            <a:pPr marL="0" indent="0">
              <a:buNone/>
            </a:pPr>
            <a:endParaRPr lang="nl-NL" dirty="0"/>
          </a:p>
        </p:txBody>
      </p:sp>
      <p:sp>
        <p:nvSpPr>
          <p:cNvPr id="3" name="Titel 2"/>
          <p:cNvSpPr>
            <a:spLocks noGrp="1"/>
          </p:cNvSpPr>
          <p:nvPr>
            <p:ph type="title"/>
          </p:nvPr>
        </p:nvSpPr>
        <p:spPr/>
        <p:txBody>
          <a:bodyPr/>
          <a:lstStyle/>
          <a:p>
            <a:r>
              <a:rPr lang="nl-NL" dirty="0"/>
              <a:t>Van rioolwater naar zwemwater</a:t>
            </a:r>
          </a:p>
        </p:txBody>
      </p:sp>
      <p:pic>
        <p:nvPicPr>
          <p:cNvPr id="5" name="Afbeelding 4">
            <a:extLst>
              <a:ext uri="{FF2B5EF4-FFF2-40B4-BE49-F238E27FC236}">
                <a16:creationId xmlns:a16="http://schemas.microsoft.com/office/drawing/2014/main" id="{F2E0BF40-0738-4927-B7F2-5D7852C7D4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3952" y="2073586"/>
            <a:ext cx="4686280" cy="4519070"/>
          </a:xfrm>
          <a:prstGeom prst="rect">
            <a:avLst/>
          </a:prstGeom>
        </p:spPr>
      </p:pic>
    </p:spTree>
    <p:extLst>
      <p:ext uri="{BB962C8B-B14F-4D97-AF65-F5344CB8AC3E}">
        <p14:creationId xmlns:p14="http://schemas.microsoft.com/office/powerpoint/2010/main" val="42262013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a:xfrm>
            <a:off x="964800" y="2361600"/>
            <a:ext cx="10224000" cy="1235403"/>
          </a:xfrm>
        </p:spPr>
        <p:txBody>
          <a:bodyPr/>
          <a:lstStyle/>
          <a:p>
            <a:r>
              <a:rPr lang="nl-NL" u="sng" dirty="0">
                <a:hlinkClick r:id="rId2"/>
              </a:rPr>
              <a:t>https://schooltv.nl/video/waterzuivering-de-reis-van-het-water/</a:t>
            </a:r>
            <a:endParaRPr lang="nl-NL" dirty="0"/>
          </a:p>
          <a:p>
            <a:pPr marL="0" indent="0">
              <a:buNone/>
            </a:pPr>
            <a:endParaRPr lang="nl-NL" dirty="0"/>
          </a:p>
          <a:p>
            <a:pPr marL="0" indent="0">
              <a:buNone/>
            </a:pPr>
            <a:r>
              <a:rPr lang="nl-NL" dirty="0"/>
              <a:t>7-8 jarigen</a:t>
            </a:r>
          </a:p>
        </p:txBody>
      </p:sp>
      <p:sp>
        <p:nvSpPr>
          <p:cNvPr id="3" name="Titel 2"/>
          <p:cNvSpPr>
            <a:spLocks noGrp="1"/>
          </p:cNvSpPr>
          <p:nvPr>
            <p:ph type="title"/>
          </p:nvPr>
        </p:nvSpPr>
        <p:spPr/>
        <p:txBody>
          <a:bodyPr/>
          <a:lstStyle/>
          <a:p>
            <a:r>
              <a:rPr lang="nl-NL" dirty="0"/>
              <a:t>Klokhuis </a:t>
            </a:r>
            <a:r>
              <a:rPr lang="nl-NL" dirty="0" err="1"/>
              <a:t>schooltv</a:t>
            </a:r>
            <a:r>
              <a:rPr lang="nl-NL" dirty="0"/>
              <a:t>- </a:t>
            </a:r>
            <a:r>
              <a:rPr lang="nl-NL" dirty="0" err="1"/>
              <a:t>waterzuiveren</a:t>
            </a:r>
            <a:endParaRPr lang="nl-NL" dirty="0"/>
          </a:p>
        </p:txBody>
      </p:sp>
    </p:spTree>
    <p:extLst>
      <p:ext uri="{BB962C8B-B14F-4D97-AF65-F5344CB8AC3E}">
        <p14:creationId xmlns:p14="http://schemas.microsoft.com/office/powerpoint/2010/main" val="16801642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a:xfrm>
            <a:off x="1267886" y="2352269"/>
            <a:ext cx="7668000" cy="4150945"/>
          </a:xfrm>
        </p:spPr>
        <p:txBody>
          <a:bodyPr/>
          <a:lstStyle/>
          <a:p>
            <a:pPr marL="0" indent="0">
              <a:buNone/>
            </a:pPr>
            <a:r>
              <a:rPr lang="nl-NL" dirty="0"/>
              <a:t>Ernst Onderwaterwereld</a:t>
            </a:r>
          </a:p>
          <a:p>
            <a:pPr marL="0" indent="0">
              <a:buNone/>
            </a:pPr>
            <a:endParaRPr lang="nl-NL" dirty="0"/>
          </a:p>
          <a:p>
            <a:pPr marL="0" indent="0">
              <a:buNone/>
            </a:pPr>
            <a:r>
              <a:rPr lang="nl-NL" dirty="0"/>
              <a:t>Zwemwater: </a:t>
            </a:r>
            <a:r>
              <a:rPr lang="nl-NL" dirty="0">
                <a:hlinkClick r:id="rId2"/>
              </a:rPr>
              <a:t>https://youtu.be/rPq4N_SZOO8</a:t>
            </a:r>
            <a:r>
              <a:rPr lang="nl-NL" dirty="0"/>
              <a:t> </a:t>
            </a:r>
          </a:p>
          <a:p>
            <a:pPr marL="0" indent="0">
              <a:buNone/>
            </a:pPr>
            <a:r>
              <a:rPr lang="nl-NL" dirty="0"/>
              <a:t>Pesticiden: </a:t>
            </a:r>
            <a:r>
              <a:rPr lang="nl-NL" dirty="0">
                <a:hlinkClick r:id="rId3"/>
              </a:rPr>
              <a:t>https://youtu.be/IzYmiKHFPuw</a:t>
            </a:r>
            <a:r>
              <a:rPr lang="nl-NL" dirty="0"/>
              <a:t> </a:t>
            </a:r>
          </a:p>
          <a:p>
            <a:pPr marL="0" indent="0">
              <a:buNone/>
            </a:pPr>
            <a:r>
              <a:rPr lang="nl-NL" dirty="0"/>
              <a:t>Kroos: </a:t>
            </a:r>
            <a:r>
              <a:rPr lang="nl-NL" dirty="0">
                <a:hlinkClick r:id="rId4"/>
              </a:rPr>
              <a:t>https://youtu.be/mevd_NsTXu0</a:t>
            </a:r>
            <a:r>
              <a:rPr lang="nl-NL" dirty="0"/>
              <a:t> </a:t>
            </a:r>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p:txBody>
      </p:sp>
      <p:sp>
        <p:nvSpPr>
          <p:cNvPr id="3" name="Titel 2"/>
          <p:cNvSpPr>
            <a:spLocks noGrp="1"/>
          </p:cNvSpPr>
          <p:nvPr>
            <p:ph type="title"/>
          </p:nvPr>
        </p:nvSpPr>
        <p:spPr/>
        <p:txBody>
          <a:bodyPr/>
          <a:lstStyle/>
          <a:p>
            <a:r>
              <a:rPr lang="nl-NL" dirty="0"/>
              <a:t>Van rioolwater naar zwemwater</a:t>
            </a:r>
          </a:p>
        </p:txBody>
      </p:sp>
    </p:spTree>
    <p:extLst>
      <p:ext uri="{BB962C8B-B14F-4D97-AF65-F5344CB8AC3E}">
        <p14:creationId xmlns:p14="http://schemas.microsoft.com/office/powerpoint/2010/main" val="22707892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stretch>
            <a:fillRect/>
          </a:stretch>
        </p:blipFill>
        <p:spPr>
          <a:xfrm>
            <a:off x="3760237" y="1506670"/>
            <a:ext cx="8143142" cy="5164717"/>
          </a:xfrm>
          <a:prstGeom prst="rect">
            <a:avLst/>
          </a:prstGeom>
        </p:spPr>
      </p:pic>
      <p:sp>
        <p:nvSpPr>
          <p:cNvPr id="3" name="Titel 2"/>
          <p:cNvSpPr>
            <a:spLocks noGrp="1"/>
          </p:cNvSpPr>
          <p:nvPr>
            <p:ph type="title"/>
          </p:nvPr>
        </p:nvSpPr>
        <p:spPr/>
        <p:txBody>
          <a:bodyPr/>
          <a:lstStyle/>
          <a:p>
            <a:r>
              <a:rPr lang="nl-NL" dirty="0"/>
              <a:t>waterfanaten</a:t>
            </a:r>
          </a:p>
        </p:txBody>
      </p:sp>
    </p:spTree>
    <p:extLst>
      <p:ext uri="{BB962C8B-B14F-4D97-AF65-F5344CB8AC3E}">
        <p14:creationId xmlns:p14="http://schemas.microsoft.com/office/powerpoint/2010/main" val="22416607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a:xfrm>
            <a:off x="1267886" y="2352269"/>
            <a:ext cx="7668000" cy="3330207"/>
          </a:xfrm>
        </p:spPr>
        <p:txBody>
          <a:bodyPr/>
          <a:lstStyle/>
          <a:p>
            <a:pPr marL="0" indent="0">
              <a:buNone/>
            </a:pPr>
            <a:r>
              <a:rPr lang="nl-NL" dirty="0"/>
              <a:t>Van drol tot drinkwater spreekbeurt</a:t>
            </a:r>
          </a:p>
          <a:p>
            <a:pPr marL="0" indent="0">
              <a:buNone/>
            </a:pPr>
            <a:r>
              <a:rPr lang="nl-NL" dirty="0">
                <a:hlinkClick r:id="rId2"/>
              </a:rPr>
              <a:t>https://www.waternet.nl/ons-water/leren-over-water/waternet-op-school/waterfanaten/spreekbeurt-of-werkstuk/spreekbeurt-1/</a:t>
            </a:r>
            <a:r>
              <a:rPr lang="nl-NL" dirty="0"/>
              <a:t> </a:t>
            </a:r>
          </a:p>
          <a:p>
            <a:pPr marL="0" indent="0">
              <a:buNone/>
            </a:pPr>
            <a:endParaRPr lang="nl-NL" dirty="0"/>
          </a:p>
          <a:p>
            <a:pPr marL="0" indent="0">
              <a:buNone/>
            </a:pPr>
            <a:r>
              <a:rPr lang="nl-NL" dirty="0"/>
              <a:t>Proefjes</a:t>
            </a:r>
          </a:p>
          <a:p>
            <a:pPr marL="0" indent="0">
              <a:buNone/>
            </a:pPr>
            <a:r>
              <a:rPr lang="nl-NL" dirty="0"/>
              <a:t>Waterpompen</a:t>
            </a:r>
          </a:p>
          <a:p>
            <a:pPr marL="0" indent="0">
              <a:buNone/>
            </a:pPr>
            <a:r>
              <a:rPr lang="nl-NL" dirty="0"/>
              <a:t>Waterzuivering maken</a:t>
            </a:r>
          </a:p>
          <a:p>
            <a:pPr marL="0" indent="0">
              <a:buNone/>
            </a:pPr>
            <a:endParaRPr lang="nl-NL" dirty="0"/>
          </a:p>
        </p:txBody>
      </p:sp>
      <p:sp>
        <p:nvSpPr>
          <p:cNvPr id="3" name="Titel 2"/>
          <p:cNvSpPr>
            <a:spLocks noGrp="1"/>
          </p:cNvSpPr>
          <p:nvPr>
            <p:ph type="title"/>
          </p:nvPr>
        </p:nvSpPr>
        <p:spPr/>
        <p:txBody>
          <a:bodyPr/>
          <a:lstStyle/>
          <a:p>
            <a:r>
              <a:rPr lang="nl-NL" dirty="0"/>
              <a:t>waterfanaten</a:t>
            </a:r>
          </a:p>
        </p:txBody>
      </p:sp>
    </p:spTree>
    <p:extLst>
      <p:ext uri="{BB962C8B-B14F-4D97-AF65-F5344CB8AC3E}">
        <p14:creationId xmlns:p14="http://schemas.microsoft.com/office/powerpoint/2010/main" val="25825444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a:xfrm>
            <a:off x="964800" y="2361600"/>
            <a:ext cx="10224000" cy="4107984"/>
          </a:xfrm>
        </p:spPr>
        <p:txBody>
          <a:bodyPr/>
          <a:lstStyle/>
          <a:p>
            <a:r>
              <a:rPr lang="nl-NL" b="1" dirty="0"/>
              <a:t>Water zuiveren - een proefje voor in de klas</a:t>
            </a:r>
          </a:p>
          <a:p>
            <a:r>
              <a:rPr lang="nl-NL" b="1" dirty="0"/>
              <a:t>Wat ga je doen?</a:t>
            </a:r>
          </a:p>
          <a:p>
            <a:r>
              <a:rPr lang="nl-NL" dirty="0"/>
              <a:t>Je gaat tijdens dit experiment onderzoeken hoe je water kunt zuiveren.</a:t>
            </a:r>
          </a:p>
          <a:p>
            <a:r>
              <a:rPr lang="nl-NL" b="1" dirty="0"/>
              <a:t>Hoe doe je het?</a:t>
            </a:r>
          </a:p>
          <a:p>
            <a:r>
              <a:rPr lang="nl-NL" dirty="0"/>
              <a:t>Zet het koffiefilter in de trechter en de trechter op het lege glas.</a:t>
            </a:r>
          </a:p>
          <a:p>
            <a:r>
              <a:rPr lang="nl-NL" dirty="0"/>
              <a:t>Schenk het vervuilde water door het filter in het glas. Wacht totdat alle vloeistof is doorgelopen. Hoe ziet de vloeistof eruit na het filtreren?</a:t>
            </a:r>
          </a:p>
          <a:p>
            <a:r>
              <a:rPr lang="nl-NL" dirty="0"/>
              <a:t>Voeg aan het gekleurde water in het glas een klein schepje Noritpoeder toe.</a:t>
            </a:r>
          </a:p>
          <a:p>
            <a:r>
              <a:rPr lang="nl-NL" dirty="0"/>
              <a:t>Zet de trechter met een nieuw filter in het andere lege glas.</a:t>
            </a:r>
          </a:p>
          <a:p>
            <a:r>
              <a:rPr lang="nl-NL" dirty="0"/>
              <a:t>Schenk het water door het nieuwe filter heen. Is het water nu schoon?</a:t>
            </a:r>
          </a:p>
        </p:txBody>
      </p:sp>
      <p:sp>
        <p:nvSpPr>
          <p:cNvPr id="3" name="Titel 2"/>
          <p:cNvSpPr>
            <a:spLocks noGrp="1"/>
          </p:cNvSpPr>
          <p:nvPr>
            <p:ph type="title"/>
          </p:nvPr>
        </p:nvSpPr>
        <p:spPr/>
        <p:txBody>
          <a:bodyPr/>
          <a:lstStyle/>
          <a:p>
            <a:r>
              <a:rPr lang="nl-NL" dirty="0"/>
              <a:t>Waterfanaten – proefje </a:t>
            </a:r>
            <a:r>
              <a:rPr lang="nl-NL" dirty="0" err="1"/>
              <a:t>waterzuiveren</a:t>
            </a:r>
            <a:endParaRPr lang="nl-NL" dirty="0"/>
          </a:p>
        </p:txBody>
      </p:sp>
    </p:spTree>
    <p:extLst>
      <p:ext uri="{BB962C8B-B14F-4D97-AF65-F5344CB8AC3E}">
        <p14:creationId xmlns:p14="http://schemas.microsoft.com/office/powerpoint/2010/main" val="37634983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a:xfrm>
            <a:off x="964800" y="2361600"/>
            <a:ext cx="10224000" cy="4518353"/>
          </a:xfrm>
        </p:spPr>
        <p:txBody>
          <a:bodyPr/>
          <a:lstStyle/>
          <a:p>
            <a:pPr marL="0" indent="0">
              <a:buNone/>
            </a:pPr>
            <a:r>
              <a:rPr lang="nl-NL" b="1" dirty="0"/>
              <a:t>Wat heb je nodig?</a:t>
            </a:r>
          </a:p>
          <a:p>
            <a:pPr marL="0" indent="0">
              <a:buNone/>
            </a:pPr>
            <a:r>
              <a:rPr lang="nl-NL" b="1" dirty="0"/>
              <a:t>Spullen</a:t>
            </a:r>
          </a:p>
          <a:p>
            <a:r>
              <a:rPr lang="nl-NL" dirty="0"/>
              <a:t>Trechter </a:t>
            </a:r>
          </a:p>
          <a:p>
            <a:r>
              <a:rPr lang="nl-NL" dirty="0"/>
              <a:t>2 koffiefilters </a:t>
            </a:r>
          </a:p>
          <a:p>
            <a:r>
              <a:rPr lang="nl-NL" dirty="0"/>
              <a:t>Theelepel </a:t>
            </a:r>
          </a:p>
          <a:p>
            <a:r>
              <a:rPr lang="nl-NL" dirty="0"/>
              <a:t>2 glazen</a:t>
            </a:r>
          </a:p>
          <a:p>
            <a:pPr marL="0" indent="0">
              <a:buNone/>
            </a:pPr>
            <a:r>
              <a:rPr lang="nl-NL" b="1" dirty="0"/>
              <a:t>Stoffen </a:t>
            </a:r>
          </a:p>
          <a:p>
            <a:r>
              <a:rPr lang="nl-NL" dirty="0"/>
              <a:t>Flesje water, vervuild met zand en inkt </a:t>
            </a:r>
          </a:p>
          <a:p>
            <a:r>
              <a:rPr lang="nl-NL" dirty="0"/>
              <a:t>Noritpoeder</a:t>
            </a:r>
          </a:p>
          <a:p>
            <a:endParaRPr lang="nl-NL" dirty="0"/>
          </a:p>
          <a:p>
            <a:endParaRPr lang="nl-NL" dirty="0"/>
          </a:p>
        </p:txBody>
      </p:sp>
      <p:sp>
        <p:nvSpPr>
          <p:cNvPr id="3" name="Titel 2"/>
          <p:cNvSpPr>
            <a:spLocks noGrp="1"/>
          </p:cNvSpPr>
          <p:nvPr>
            <p:ph type="title"/>
          </p:nvPr>
        </p:nvSpPr>
        <p:spPr/>
        <p:txBody>
          <a:bodyPr/>
          <a:lstStyle/>
          <a:p>
            <a:r>
              <a:rPr lang="nl-NL" dirty="0"/>
              <a:t>Waterfanaten proefje </a:t>
            </a:r>
            <a:r>
              <a:rPr lang="nl-NL" dirty="0" err="1"/>
              <a:t>Waterzuiveren</a:t>
            </a:r>
            <a:endParaRPr lang="nl-NL" dirty="0"/>
          </a:p>
        </p:txBody>
      </p:sp>
    </p:spTree>
    <p:extLst>
      <p:ext uri="{BB962C8B-B14F-4D97-AF65-F5344CB8AC3E}">
        <p14:creationId xmlns:p14="http://schemas.microsoft.com/office/powerpoint/2010/main" val="17788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a:xfrm>
            <a:off x="964800" y="2361600"/>
            <a:ext cx="10224000" cy="4150945"/>
          </a:xfrm>
        </p:spPr>
        <p:txBody>
          <a:bodyPr/>
          <a:lstStyle/>
          <a:p>
            <a:r>
              <a:rPr lang="nl-NL" sz="1200" dirty="0"/>
              <a:t>Met het filter haal je het niet opgeloste vuil uit het water (dit heet filtreren). In het filter zitten heel kleine gaatjes. Die laten het water en de kleurstof wel door, maar het zand niet. Door Noritpoeder aan het water toe te voegen kun je ook de opgeloste kleurstof uit het water halen. Norit is ‘actieve kool’. Dit is zeer fijn verpoederd koolstof. Doordat het poeder uit zoveel deeltjes bestaat en de kleurstofmoleculen aan elk poederdeeltje kunnen hechten, kun je met een schepje Noritpoeder de kleurstof uit het water halen (dat heet absorptie).</a:t>
            </a:r>
          </a:p>
          <a:p>
            <a:pPr marL="0" indent="0">
              <a:buNone/>
            </a:pPr>
            <a:r>
              <a:rPr lang="nl-NL" sz="1200" b="1" dirty="0"/>
              <a:t>Weetje</a:t>
            </a:r>
          </a:p>
          <a:p>
            <a:r>
              <a:rPr lang="nl-NL" sz="1200" dirty="0"/>
              <a:t>Norit wordt in het dagelijkse leven gebruikt tegen diarree. Met norit blijven de schadelijke stoffen in je darmen ook aan de Norit vastzitten.</a:t>
            </a:r>
          </a:p>
          <a:p>
            <a:r>
              <a:rPr lang="nl-NL" sz="1200" dirty="0"/>
              <a:t>Wat er bij dit experiment gebeurt heet absorptie, dat betekent dat een opgeloste stof uit de vloeistof aan het koolpoeder hecht.</a:t>
            </a:r>
          </a:p>
          <a:p>
            <a:r>
              <a:rPr lang="nl-NL" sz="1200" dirty="0"/>
              <a:t>‘Actieve kool’ zoals Norit ook wel wordt genoemd, wordt ook gebruikt bij het zuiveren van water. De schadelijke stoffen worden dan uit het water gehaald doordat ze aan de kool hechten. Tijdens dit experiment heb je in het klein een waterzuivering nagemaakt.</a:t>
            </a:r>
          </a:p>
          <a:p>
            <a:endParaRPr lang="nl-NL" dirty="0"/>
          </a:p>
        </p:txBody>
      </p:sp>
      <p:sp>
        <p:nvSpPr>
          <p:cNvPr id="3" name="Titel 2"/>
          <p:cNvSpPr>
            <a:spLocks noGrp="1"/>
          </p:cNvSpPr>
          <p:nvPr>
            <p:ph type="title"/>
          </p:nvPr>
        </p:nvSpPr>
        <p:spPr/>
        <p:txBody>
          <a:bodyPr/>
          <a:lstStyle/>
          <a:p>
            <a:r>
              <a:rPr lang="nl-NL" dirty="0"/>
              <a:t>Waterfanaten – uitleg </a:t>
            </a:r>
            <a:r>
              <a:rPr lang="nl-NL" dirty="0" err="1"/>
              <a:t>waterzuiveren</a:t>
            </a:r>
            <a:endParaRPr lang="nl-NL" dirty="0"/>
          </a:p>
        </p:txBody>
      </p:sp>
    </p:spTree>
    <p:extLst>
      <p:ext uri="{BB962C8B-B14F-4D97-AF65-F5344CB8AC3E}">
        <p14:creationId xmlns:p14="http://schemas.microsoft.com/office/powerpoint/2010/main" val="30486809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Bram Rosenbrand</a:t>
            </a:r>
          </a:p>
        </p:txBody>
      </p:sp>
      <p:sp>
        <p:nvSpPr>
          <p:cNvPr id="4" name="Tijdelijke aanduiding voor tekst 3"/>
          <p:cNvSpPr>
            <a:spLocks noGrp="1"/>
          </p:cNvSpPr>
          <p:nvPr>
            <p:ph type="body" sz="half" idx="2"/>
          </p:nvPr>
        </p:nvSpPr>
        <p:spPr>
          <a:xfrm>
            <a:off x="8337885" y="1741335"/>
            <a:ext cx="3092115" cy="4788673"/>
          </a:xfrm>
        </p:spPr>
        <p:txBody>
          <a:bodyPr>
            <a:normAutofit/>
          </a:bodyPr>
          <a:lstStyle/>
          <a:p>
            <a:r>
              <a:rPr lang="nl-NL" sz="2400" dirty="0"/>
              <a:t>42 jaar</a:t>
            </a:r>
          </a:p>
          <a:p>
            <a:r>
              <a:rPr lang="nl-NL" sz="2400" dirty="0"/>
              <a:t>10 jaar bij de Unie van Waterschappen</a:t>
            </a:r>
          </a:p>
          <a:p>
            <a:endParaRPr lang="nl-NL" sz="2400" dirty="0"/>
          </a:p>
          <a:p>
            <a:r>
              <a:rPr lang="nl-NL" sz="2400" dirty="0"/>
              <a:t>Innovatie</a:t>
            </a:r>
          </a:p>
          <a:p>
            <a:r>
              <a:rPr lang="nl-NL" sz="2400" dirty="0"/>
              <a:t>Onderwijs</a:t>
            </a:r>
          </a:p>
          <a:p>
            <a:endParaRPr lang="nl-NL" sz="2400" dirty="0"/>
          </a:p>
          <a:p>
            <a:r>
              <a:rPr lang="nl-NL" sz="2400" dirty="0"/>
              <a:t>Den Haag</a:t>
            </a:r>
          </a:p>
        </p:txBody>
      </p:sp>
      <p:pic>
        <p:nvPicPr>
          <p:cNvPr id="6" name="Afbeelding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0571" y="3348900"/>
            <a:ext cx="4114800" cy="2743200"/>
          </a:xfrm>
          <a:prstGeom prst="rect">
            <a:avLst/>
          </a:prstGeom>
        </p:spPr>
      </p:pic>
      <p:sp>
        <p:nvSpPr>
          <p:cNvPr id="3" name="Tijdelijke aanduiding voor inhoud 2"/>
          <p:cNvSpPr>
            <a:spLocks noGrp="1"/>
          </p:cNvSpPr>
          <p:nvPr>
            <p:ph idx="1"/>
          </p:nvPr>
        </p:nvSpPr>
        <p:spPr/>
        <p:txBody>
          <a:bodyPr/>
          <a:lstStyle/>
          <a:p>
            <a:endParaRPr lang="nl-NL"/>
          </a:p>
        </p:txBody>
      </p:sp>
    </p:spTree>
    <p:extLst>
      <p:ext uri="{BB962C8B-B14F-4D97-AF65-F5344CB8AC3E}">
        <p14:creationId xmlns:p14="http://schemas.microsoft.com/office/powerpoint/2010/main" val="18325759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37884" y="457199"/>
            <a:ext cx="3279607" cy="1196671"/>
          </a:xfrm>
        </p:spPr>
        <p:txBody>
          <a:bodyPr>
            <a:normAutofit/>
          </a:bodyPr>
          <a:lstStyle/>
          <a:p>
            <a:r>
              <a:rPr lang="nl-NL" sz="3200" dirty="0"/>
              <a:t>waterschap</a:t>
            </a:r>
          </a:p>
        </p:txBody>
      </p:sp>
      <p:pic>
        <p:nvPicPr>
          <p:cNvPr id="5" name="Tijdelijke aanduiding voor inhou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50391" y="5388128"/>
            <a:ext cx="3467100" cy="1209675"/>
          </a:xfrm>
        </p:spPr>
      </p:pic>
      <p:sp>
        <p:nvSpPr>
          <p:cNvPr id="4" name="Tijdelijke aanduiding voor tekst 3"/>
          <p:cNvSpPr>
            <a:spLocks noGrp="1"/>
          </p:cNvSpPr>
          <p:nvPr>
            <p:ph type="body" sz="half" idx="2"/>
          </p:nvPr>
        </p:nvSpPr>
        <p:spPr/>
        <p:txBody>
          <a:bodyPr>
            <a:normAutofit/>
          </a:bodyPr>
          <a:lstStyle/>
          <a:p>
            <a:r>
              <a:rPr lang="nl-NL" sz="2800" dirty="0"/>
              <a:t>Wat kan het waterschap voor u doen?</a:t>
            </a:r>
          </a:p>
          <a:p>
            <a:endParaRPr lang="nl-NL" sz="2800" dirty="0"/>
          </a:p>
          <a:p>
            <a:endParaRPr lang="nl-NL" sz="2800" dirty="0"/>
          </a:p>
        </p:txBody>
      </p:sp>
      <p:pic>
        <p:nvPicPr>
          <p:cNvPr id="7" name="Afbeelding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3372" y="273203"/>
            <a:ext cx="4469283" cy="6324600"/>
          </a:xfrm>
          <a:prstGeom prst="rect">
            <a:avLst/>
          </a:prstGeom>
        </p:spPr>
      </p:pic>
    </p:spTree>
    <p:extLst>
      <p:ext uri="{BB962C8B-B14F-4D97-AF65-F5344CB8AC3E}">
        <p14:creationId xmlns:p14="http://schemas.microsoft.com/office/powerpoint/2010/main" val="2838092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Jongeren en water</a:t>
            </a:r>
          </a:p>
        </p:txBody>
      </p:sp>
      <p:pic>
        <p:nvPicPr>
          <p:cNvPr id="8" name="Tijdelijke aanduiding voor inhoud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1678" y="1371600"/>
            <a:ext cx="6188765" cy="4641574"/>
          </a:xfrm>
        </p:spPr>
      </p:pic>
      <p:sp>
        <p:nvSpPr>
          <p:cNvPr id="9" name="Tekstvak 8"/>
          <p:cNvSpPr txBox="1"/>
          <p:nvPr/>
        </p:nvSpPr>
        <p:spPr>
          <a:xfrm>
            <a:off x="8160636" y="1276341"/>
            <a:ext cx="3429000" cy="4832092"/>
          </a:xfrm>
          <a:prstGeom prst="rect">
            <a:avLst/>
          </a:prstGeom>
          <a:noFill/>
        </p:spPr>
        <p:txBody>
          <a:bodyPr wrap="square" rtlCol="0">
            <a:spAutoFit/>
          </a:bodyPr>
          <a:lstStyle/>
          <a:p>
            <a:pPr marL="457200" indent="-457200">
              <a:buFont typeface="Arial" panose="020B0604020202020204" pitchFamily="34" charset="0"/>
              <a:buChar char="•"/>
            </a:pPr>
            <a:r>
              <a:rPr lang="nl-NL" sz="2800" dirty="0">
                <a:solidFill>
                  <a:schemeClr val="accent5">
                    <a:lumMod val="60000"/>
                    <a:lumOff val="40000"/>
                  </a:schemeClr>
                </a:solidFill>
              </a:rPr>
              <a:t>Jeugdwaterschap</a:t>
            </a:r>
          </a:p>
          <a:p>
            <a:endParaRPr lang="nl-NL" sz="2800" dirty="0">
              <a:solidFill>
                <a:schemeClr val="accent5">
                  <a:lumMod val="60000"/>
                  <a:lumOff val="40000"/>
                </a:schemeClr>
              </a:solidFill>
            </a:endParaRPr>
          </a:p>
          <a:p>
            <a:pPr marL="457200" indent="-457200">
              <a:buFont typeface="Arial" panose="020B0604020202020204" pitchFamily="34" charset="0"/>
              <a:buChar char="•"/>
            </a:pPr>
            <a:r>
              <a:rPr lang="nl-NL" sz="2800" dirty="0">
                <a:solidFill>
                  <a:schemeClr val="accent5">
                    <a:lumMod val="60000"/>
                    <a:lumOff val="40000"/>
                  </a:schemeClr>
                </a:solidFill>
              </a:rPr>
              <a:t>Basis- en voortgezet onderwijs</a:t>
            </a:r>
          </a:p>
          <a:p>
            <a:pPr marL="457200" indent="-457200">
              <a:buFont typeface="Arial" panose="020B0604020202020204" pitchFamily="34" charset="0"/>
              <a:buChar char="•"/>
            </a:pPr>
            <a:endParaRPr lang="nl-NL" sz="2800" dirty="0">
              <a:solidFill>
                <a:schemeClr val="accent5">
                  <a:lumMod val="60000"/>
                  <a:lumOff val="40000"/>
                </a:schemeClr>
              </a:solidFill>
            </a:endParaRPr>
          </a:p>
          <a:p>
            <a:pPr marL="457200" indent="-457200">
              <a:buFont typeface="Arial" panose="020B0604020202020204" pitchFamily="34" charset="0"/>
              <a:buChar char="•"/>
            </a:pPr>
            <a:r>
              <a:rPr lang="nl-NL" sz="2800" dirty="0" err="1">
                <a:solidFill>
                  <a:schemeClr val="accent5">
                    <a:lumMod val="60000"/>
                    <a:lumOff val="40000"/>
                  </a:schemeClr>
                </a:solidFill>
              </a:rPr>
              <a:t>Challenges</a:t>
            </a:r>
            <a:r>
              <a:rPr lang="nl-NL" sz="2800" dirty="0">
                <a:solidFill>
                  <a:schemeClr val="accent5">
                    <a:lumMod val="60000"/>
                    <a:lumOff val="40000"/>
                  </a:schemeClr>
                </a:solidFill>
              </a:rPr>
              <a:t> voor mbo, hbo, universiteit</a:t>
            </a:r>
          </a:p>
          <a:p>
            <a:endParaRPr lang="nl-NL" sz="2800" dirty="0">
              <a:solidFill>
                <a:schemeClr val="accent5">
                  <a:lumMod val="60000"/>
                  <a:lumOff val="40000"/>
                </a:schemeClr>
              </a:solidFill>
            </a:endParaRPr>
          </a:p>
          <a:p>
            <a:pPr marL="457200" indent="-457200">
              <a:buFont typeface="Arial" panose="020B0604020202020204" pitchFamily="34" charset="0"/>
              <a:buChar char="•"/>
            </a:pPr>
            <a:r>
              <a:rPr lang="nl-NL" sz="2800" dirty="0">
                <a:solidFill>
                  <a:schemeClr val="accent5">
                    <a:lumMod val="60000"/>
                    <a:lumOff val="40000"/>
                  </a:schemeClr>
                </a:solidFill>
              </a:rPr>
              <a:t>Docenten</a:t>
            </a:r>
          </a:p>
        </p:txBody>
      </p:sp>
    </p:spTree>
    <p:extLst>
      <p:ext uri="{BB962C8B-B14F-4D97-AF65-F5344CB8AC3E}">
        <p14:creationId xmlns:p14="http://schemas.microsoft.com/office/powerpoint/2010/main" val="1533068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37884" y="457199"/>
            <a:ext cx="3279607" cy="1196671"/>
          </a:xfrm>
        </p:spPr>
        <p:txBody>
          <a:bodyPr>
            <a:normAutofit/>
          </a:bodyPr>
          <a:lstStyle/>
          <a:p>
            <a:r>
              <a:rPr lang="nl-NL" sz="3200" dirty="0" err="1"/>
              <a:t>waterSChap</a:t>
            </a:r>
            <a:endParaRPr lang="nl-NL" sz="3200" dirty="0"/>
          </a:p>
        </p:txBody>
      </p:sp>
      <p:sp>
        <p:nvSpPr>
          <p:cNvPr id="4" name="Tijdelijke aanduiding voor tekst 3"/>
          <p:cNvSpPr>
            <a:spLocks noGrp="1"/>
          </p:cNvSpPr>
          <p:nvPr>
            <p:ph type="body" sz="half" idx="2"/>
          </p:nvPr>
        </p:nvSpPr>
        <p:spPr/>
        <p:txBody>
          <a:bodyPr>
            <a:noAutofit/>
          </a:bodyPr>
          <a:lstStyle/>
          <a:p>
            <a:r>
              <a:rPr lang="nl-NL" sz="2800" dirty="0"/>
              <a:t>Schoon</a:t>
            </a:r>
          </a:p>
          <a:p>
            <a:endParaRPr lang="nl-NL" sz="2800" dirty="0"/>
          </a:p>
          <a:p>
            <a:r>
              <a:rPr lang="nl-NL" sz="2800" dirty="0"/>
              <a:t>Genoeg water</a:t>
            </a:r>
          </a:p>
          <a:p>
            <a:endParaRPr lang="nl-NL" sz="2800" dirty="0"/>
          </a:p>
          <a:p>
            <a:r>
              <a:rPr lang="nl-NL" sz="2800" dirty="0"/>
              <a:t>Veilig</a:t>
            </a:r>
          </a:p>
        </p:txBody>
      </p:sp>
      <p:pic>
        <p:nvPicPr>
          <p:cNvPr id="5" name="Tijdelijke aanduiding voor inhoud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0391" y="5388128"/>
            <a:ext cx="3467100" cy="1209675"/>
          </a:xfrm>
          <a:prstGeom prst="rect">
            <a:avLst/>
          </a:prstGeom>
        </p:spPr>
      </p:pic>
      <p:pic>
        <p:nvPicPr>
          <p:cNvPr id="8" name="Tijdelijke aanduiding voor inhoud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5175" y="1364153"/>
            <a:ext cx="6157913" cy="4097944"/>
          </a:xfrm>
        </p:spPr>
      </p:pic>
    </p:spTree>
    <p:extLst>
      <p:ext uri="{BB962C8B-B14F-4D97-AF65-F5344CB8AC3E}">
        <p14:creationId xmlns:p14="http://schemas.microsoft.com/office/powerpoint/2010/main" val="9216841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37884" y="457199"/>
            <a:ext cx="3279607" cy="1196671"/>
          </a:xfrm>
        </p:spPr>
        <p:txBody>
          <a:bodyPr>
            <a:normAutofit/>
          </a:bodyPr>
          <a:lstStyle/>
          <a:p>
            <a:r>
              <a:rPr lang="nl-NL" sz="3200" dirty="0"/>
              <a:t>waterschap</a:t>
            </a:r>
          </a:p>
        </p:txBody>
      </p:sp>
      <p:pic>
        <p:nvPicPr>
          <p:cNvPr id="5" name="Tijdelijke aanduiding voor inhou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50391" y="5388128"/>
            <a:ext cx="3467100" cy="1209675"/>
          </a:xfrm>
        </p:spPr>
      </p:pic>
      <p:sp>
        <p:nvSpPr>
          <p:cNvPr id="4" name="Tijdelijke aanduiding voor tekst 3"/>
          <p:cNvSpPr>
            <a:spLocks noGrp="1"/>
          </p:cNvSpPr>
          <p:nvPr>
            <p:ph type="body" sz="half" idx="2"/>
          </p:nvPr>
        </p:nvSpPr>
        <p:spPr/>
        <p:txBody>
          <a:bodyPr>
            <a:normAutofit/>
          </a:bodyPr>
          <a:lstStyle/>
          <a:p>
            <a:r>
              <a:rPr lang="nl-NL" sz="2800" dirty="0"/>
              <a:t>21 waterschappen</a:t>
            </a:r>
          </a:p>
          <a:p>
            <a:endParaRPr lang="nl-NL" sz="2800" dirty="0"/>
          </a:p>
          <a:p>
            <a:r>
              <a:rPr lang="nl-NL" sz="2800" dirty="0"/>
              <a:t>12.000 medewerkers</a:t>
            </a:r>
          </a:p>
          <a:p>
            <a:endParaRPr lang="nl-NL" sz="2800" dirty="0"/>
          </a:p>
          <a:p>
            <a:endParaRPr lang="nl-NL" sz="2800" dirty="0"/>
          </a:p>
        </p:txBody>
      </p:sp>
      <p:pic>
        <p:nvPicPr>
          <p:cNvPr id="7" name="Afbeelding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3372" y="273203"/>
            <a:ext cx="4469283" cy="6324600"/>
          </a:xfrm>
          <a:prstGeom prst="rect">
            <a:avLst/>
          </a:prstGeom>
        </p:spPr>
      </p:pic>
    </p:spTree>
    <p:extLst>
      <p:ext uri="{BB962C8B-B14F-4D97-AF65-F5344CB8AC3E}">
        <p14:creationId xmlns:p14="http://schemas.microsoft.com/office/powerpoint/2010/main" val="24574817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37884" y="457199"/>
            <a:ext cx="3279607" cy="1196671"/>
          </a:xfrm>
        </p:spPr>
        <p:txBody>
          <a:bodyPr>
            <a:normAutofit/>
          </a:bodyPr>
          <a:lstStyle/>
          <a:p>
            <a:r>
              <a:rPr lang="nl-NL" sz="3200" dirty="0"/>
              <a:t>waterschap</a:t>
            </a:r>
          </a:p>
        </p:txBody>
      </p:sp>
      <p:sp>
        <p:nvSpPr>
          <p:cNvPr id="4" name="Tijdelijke aanduiding voor tekst 3"/>
          <p:cNvSpPr>
            <a:spLocks noGrp="1"/>
          </p:cNvSpPr>
          <p:nvPr>
            <p:ph type="body" sz="half" idx="2"/>
          </p:nvPr>
        </p:nvSpPr>
        <p:spPr/>
        <p:txBody>
          <a:bodyPr>
            <a:normAutofit/>
          </a:bodyPr>
          <a:lstStyle/>
          <a:p>
            <a:r>
              <a:rPr lang="nl-NL" sz="2800" dirty="0"/>
              <a:t>22.000 kilometer watergangen:</a:t>
            </a:r>
          </a:p>
          <a:p>
            <a:r>
              <a:rPr lang="nl-NL" sz="2800" dirty="0"/>
              <a:t>Sloten, kanalen, beken. </a:t>
            </a:r>
          </a:p>
        </p:txBody>
      </p:sp>
      <p:pic>
        <p:nvPicPr>
          <p:cNvPr id="5" name="Tijdelijke aanduiding voor inhoud 4" descr="stuw-op-zomerpeil-zetten-voor-facebook.jp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5175" y="1104607"/>
            <a:ext cx="6157913" cy="4617036"/>
          </a:xfrm>
          <a:prstGeom prst="rect">
            <a:avLst/>
          </a:prstGeom>
        </p:spPr>
      </p:pic>
      <p:pic>
        <p:nvPicPr>
          <p:cNvPr id="6" name="Tijdelijke aanduiding voor inhoud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0391" y="5388128"/>
            <a:ext cx="3467100" cy="1209675"/>
          </a:xfrm>
          <a:prstGeom prst="rect">
            <a:avLst/>
          </a:prstGeom>
        </p:spPr>
      </p:pic>
    </p:spTree>
    <p:extLst>
      <p:ext uri="{BB962C8B-B14F-4D97-AF65-F5344CB8AC3E}">
        <p14:creationId xmlns:p14="http://schemas.microsoft.com/office/powerpoint/2010/main" val="38390876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37884" y="457199"/>
            <a:ext cx="3277854" cy="1196671"/>
          </a:xfrm>
        </p:spPr>
        <p:txBody>
          <a:bodyPr>
            <a:normAutofit/>
          </a:bodyPr>
          <a:lstStyle/>
          <a:p>
            <a:r>
              <a:rPr lang="nl-NL" sz="3200" dirty="0"/>
              <a:t>waterschap</a:t>
            </a:r>
          </a:p>
        </p:txBody>
      </p:sp>
      <p:pic>
        <p:nvPicPr>
          <p:cNvPr id="5" name="Tijdelijke aanduiding voor inhou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5175" y="1364153"/>
            <a:ext cx="6157913" cy="4097944"/>
          </a:xfrm>
        </p:spPr>
      </p:pic>
      <p:sp>
        <p:nvSpPr>
          <p:cNvPr id="4" name="Tijdelijke aanduiding voor tekst 3"/>
          <p:cNvSpPr>
            <a:spLocks noGrp="1"/>
          </p:cNvSpPr>
          <p:nvPr>
            <p:ph type="body" sz="half" idx="2"/>
          </p:nvPr>
        </p:nvSpPr>
        <p:spPr/>
        <p:txBody>
          <a:bodyPr/>
          <a:lstStyle/>
          <a:p>
            <a:r>
              <a:rPr lang="nl-NL" sz="2800" dirty="0"/>
              <a:t>18.000 km aan dijken en andere waterkeringen</a:t>
            </a:r>
          </a:p>
          <a:p>
            <a:endParaRPr lang="nl-NL" dirty="0"/>
          </a:p>
        </p:txBody>
      </p:sp>
    </p:spTree>
    <p:extLst>
      <p:ext uri="{BB962C8B-B14F-4D97-AF65-F5344CB8AC3E}">
        <p14:creationId xmlns:p14="http://schemas.microsoft.com/office/powerpoint/2010/main" val="35328989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2800" dirty="0"/>
              <a:t>waterschap</a:t>
            </a:r>
          </a:p>
        </p:txBody>
      </p:sp>
      <p:pic>
        <p:nvPicPr>
          <p:cNvPr id="6" name="Tijdelijke aanduiding voor inhoud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3035" y="1924050"/>
            <a:ext cx="6854489" cy="2905125"/>
          </a:xfrm>
        </p:spPr>
      </p:pic>
      <p:sp>
        <p:nvSpPr>
          <p:cNvPr id="4" name="Tijdelijke aanduiding voor tekst 3"/>
          <p:cNvSpPr>
            <a:spLocks noGrp="1"/>
          </p:cNvSpPr>
          <p:nvPr>
            <p:ph type="body" sz="half" idx="2"/>
          </p:nvPr>
        </p:nvSpPr>
        <p:spPr>
          <a:xfrm>
            <a:off x="8337885" y="1741336"/>
            <a:ext cx="3092115" cy="1830539"/>
          </a:xfrm>
        </p:spPr>
        <p:txBody>
          <a:bodyPr>
            <a:normAutofit/>
          </a:bodyPr>
          <a:lstStyle/>
          <a:p>
            <a:r>
              <a:rPr lang="nl-NL" sz="2800" dirty="0"/>
              <a:t>2 miljard kubieke meter (m</a:t>
            </a:r>
            <a:r>
              <a:rPr lang="nl-NL" sz="2800" baseline="30000" dirty="0"/>
              <a:t>3</a:t>
            </a:r>
            <a:r>
              <a:rPr lang="nl-NL" sz="2800" dirty="0"/>
              <a:t>) rioolwater per jaar</a:t>
            </a:r>
          </a:p>
        </p:txBody>
      </p:sp>
      <p:pic>
        <p:nvPicPr>
          <p:cNvPr id="5" name="Tijdelijke aanduiding voor inhoud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0391" y="5388128"/>
            <a:ext cx="3467100" cy="1209675"/>
          </a:xfrm>
          <a:prstGeom prst="rect">
            <a:avLst/>
          </a:prstGeom>
        </p:spPr>
      </p:pic>
      <p:sp>
        <p:nvSpPr>
          <p:cNvPr id="3" name="Tekstvak 2"/>
          <p:cNvSpPr txBox="1"/>
          <p:nvPr/>
        </p:nvSpPr>
        <p:spPr>
          <a:xfrm>
            <a:off x="8337884" y="3743325"/>
            <a:ext cx="3092115" cy="646331"/>
          </a:xfrm>
          <a:prstGeom prst="rect">
            <a:avLst/>
          </a:prstGeom>
          <a:noFill/>
        </p:spPr>
        <p:txBody>
          <a:bodyPr wrap="square" rtlCol="0">
            <a:spAutoFit/>
          </a:bodyPr>
          <a:lstStyle/>
          <a:p>
            <a:r>
              <a:rPr lang="nl-NL" dirty="0">
                <a:solidFill>
                  <a:schemeClr val="bg1"/>
                </a:solidFill>
              </a:rPr>
              <a:t>Huishoudens</a:t>
            </a:r>
          </a:p>
          <a:p>
            <a:endParaRPr lang="nl-NL" dirty="0">
              <a:solidFill>
                <a:schemeClr val="bg1"/>
              </a:solidFill>
            </a:endParaRPr>
          </a:p>
        </p:txBody>
      </p:sp>
      <p:sp>
        <p:nvSpPr>
          <p:cNvPr id="7" name="Tekstvak 6"/>
          <p:cNvSpPr txBox="1"/>
          <p:nvPr/>
        </p:nvSpPr>
        <p:spPr>
          <a:xfrm>
            <a:off x="8337884" y="4372659"/>
            <a:ext cx="3092115" cy="646331"/>
          </a:xfrm>
          <a:prstGeom prst="rect">
            <a:avLst/>
          </a:prstGeom>
          <a:noFill/>
        </p:spPr>
        <p:txBody>
          <a:bodyPr wrap="square" rtlCol="0">
            <a:spAutoFit/>
          </a:bodyPr>
          <a:lstStyle/>
          <a:p>
            <a:r>
              <a:rPr lang="nl-NL" dirty="0">
                <a:solidFill>
                  <a:schemeClr val="bg1"/>
                </a:solidFill>
              </a:rPr>
              <a:t>Regenwater</a:t>
            </a:r>
          </a:p>
          <a:p>
            <a:endParaRPr lang="nl-NL" dirty="0">
              <a:solidFill>
                <a:schemeClr val="bg1"/>
              </a:solidFill>
            </a:endParaRPr>
          </a:p>
        </p:txBody>
      </p:sp>
    </p:spTree>
    <p:extLst>
      <p:ext uri="{BB962C8B-B14F-4D97-AF65-F5344CB8AC3E}">
        <p14:creationId xmlns:p14="http://schemas.microsoft.com/office/powerpoint/2010/main" val="198205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adge">
  <a:themeElements>
    <a:clrScheme name="Blauw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862</TotalTime>
  <Words>671</Words>
  <Application>Microsoft Office PowerPoint</Application>
  <PresentationFormat>Breedbeeld</PresentationFormat>
  <Paragraphs>144</Paragraphs>
  <Slides>30</Slides>
  <Notes>0</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30</vt:i4>
      </vt:variant>
    </vt:vector>
  </HeadingPairs>
  <TitlesOfParts>
    <vt:vector size="37" baseType="lpstr">
      <vt:lpstr>Arial</vt:lpstr>
      <vt:lpstr>Calibri</vt:lpstr>
      <vt:lpstr>Gill Sans MT</vt:lpstr>
      <vt:lpstr>Impact</vt:lpstr>
      <vt:lpstr>Montserrat-Regular</vt:lpstr>
      <vt:lpstr>Open Sans</vt:lpstr>
      <vt:lpstr>Badge</vt:lpstr>
      <vt:lpstr>Water schappen</vt:lpstr>
      <vt:lpstr>inhoud</vt:lpstr>
      <vt:lpstr>Bram Rosenbrand</vt:lpstr>
      <vt:lpstr>Jongeren en water</vt:lpstr>
      <vt:lpstr>waterSChap</vt:lpstr>
      <vt:lpstr>waterschap</vt:lpstr>
      <vt:lpstr>waterschap</vt:lpstr>
      <vt:lpstr>waterschap</vt:lpstr>
      <vt:lpstr>waterschap</vt:lpstr>
      <vt:lpstr>Riool Waterzuivering</vt:lpstr>
      <vt:lpstr>Water in de stad</vt:lpstr>
      <vt:lpstr>Water in de stad</vt:lpstr>
      <vt:lpstr>Op Afstand sturen</vt:lpstr>
      <vt:lpstr>onderhoud</vt:lpstr>
      <vt:lpstr>Water in de stad</vt:lpstr>
      <vt:lpstr>Water in de stad – Gemengd Rioolstelsel 67%</vt:lpstr>
      <vt:lpstr>Water in de stad – Gescheiden rioolstelseL 29%</vt:lpstr>
      <vt:lpstr>Van rioolwater naar zwemwater</vt:lpstr>
      <vt:lpstr>Curriculum.nu</vt:lpstr>
      <vt:lpstr>Curriculum.nu</vt:lpstr>
      <vt:lpstr>21e eeuw vaardigheden</vt:lpstr>
      <vt:lpstr>Van rioolwater naar zwemwater</vt:lpstr>
      <vt:lpstr>Klokhuis schooltv- waterzuiveren</vt:lpstr>
      <vt:lpstr>Van rioolwater naar zwemwater</vt:lpstr>
      <vt:lpstr>waterfanaten</vt:lpstr>
      <vt:lpstr>waterfanaten</vt:lpstr>
      <vt:lpstr>Waterfanaten – proefje waterzuiveren</vt:lpstr>
      <vt:lpstr>Waterfanaten proefje Waterzuiveren</vt:lpstr>
      <vt:lpstr>Waterfanaten – uitleg waterzuiveren</vt:lpstr>
      <vt:lpstr>waterschap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in de stad</dc:title>
  <dc:creator>Bram Rosenbrand</dc:creator>
  <cp:lastModifiedBy>Bram Rosenbrand</cp:lastModifiedBy>
  <cp:revision>45</cp:revision>
  <cp:lastPrinted>2019-01-31T17:06:08Z</cp:lastPrinted>
  <dcterms:created xsi:type="dcterms:W3CDTF">2017-10-24T07:21:38Z</dcterms:created>
  <dcterms:modified xsi:type="dcterms:W3CDTF">2019-11-15T10:23:56Z</dcterms:modified>
</cp:coreProperties>
</file>