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21"/>
  </p:notesMasterIdLst>
  <p:handoutMasterIdLst>
    <p:handoutMasterId r:id="rId22"/>
  </p:handoutMasterIdLst>
  <p:sldIdLst>
    <p:sldId id="288" r:id="rId2"/>
    <p:sldId id="287" r:id="rId3"/>
    <p:sldId id="274" r:id="rId4"/>
    <p:sldId id="259" r:id="rId5"/>
    <p:sldId id="281" r:id="rId6"/>
    <p:sldId id="329" r:id="rId7"/>
    <p:sldId id="308" r:id="rId8"/>
    <p:sldId id="330" r:id="rId9"/>
    <p:sldId id="262" r:id="rId10"/>
    <p:sldId id="265" r:id="rId11"/>
    <p:sldId id="263" r:id="rId12"/>
    <p:sldId id="257" r:id="rId13"/>
    <p:sldId id="286" r:id="rId14"/>
    <p:sldId id="313" r:id="rId15"/>
    <p:sldId id="276" r:id="rId16"/>
    <p:sldId id="293" r:id="rId17"/>
    <p:sldId id="326" r:id="rId18"/>
    <p:sldId id="272" r:id="rId19"/>
    <p:sldId id="285" r:id="rId20"/>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k de Vri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94660"/>
  </p:normalViewPr>
  <p:slideViewPr>
    <p:cSldViewPr snapToGrid="0" snapToObjects="1">
      <p:cViewPr varScale="1">
        <p:scale>
          <a:sx n="69" d="100"/>
          <a:sy n="69" d="100"/>
        </p:scale>
        <p:origin x="-3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362"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sz="quarter" idx="1"/>
          </p:nvPr>
        </p:nvSpPr>
        <p:spPr>
          <a:xfrm>
            <a:off x="3778155" y="1"/>
            <a:ext cx="288936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A5696A-3381-41E7-AA5A-285892970539}" type="datetimeFigureOut">
              <a:rPr lang="nl-NL"/>
              <a:pPr>
                <a:defRPr/>
              </a:pPr>
              <a:t>20-11-2015</a:t>
            </a:fld>
            <a:endParaRPr lang="nl-NL" dirty="0"/>
          </a:p>
        </p:txBody>
      </p:sp>
      <p:sp>
        <p:nvSpPr>
          <p:cNvPr id="4" name="Tijdelijke aanduiding voor voettekst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dirty="0"/>
          </a:p>
        </p:txBody>
      </p:sp>
      <p:sp>
        <p:nvSpPr>
          <p:cNvPr id="5" name="Tijdelijke aanduiding voor dianumm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3024C8-C135-48C2-B17C-FED91C63C678}" type="slidenum">
              <a:rPr lang="nl-NL"/>
              <a:pPr>
                <a:defRPr/>
              </a:pPr>
              <a:t>‹nr.›</a:t>
            </a:fld>
            <a:endParaRPr lang="nl-NL" dirty="0"/>
          </a:p>
        </p:txBody>
      </p:sp>
    </p:spTree>
    <p:extLst>
      <p:ext uri="{BB962C8B-B14F-4D97-AF65-F5344CB8AC3E}">
        <p14:creationId xmlns:p14="http://schemas.microsoft.com/office/powerpoint/2010/main" val="111603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362"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778155" y="1"/>
            <a:ext cx="288936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58A808-8549-4BE0-9B3A-63C54C0823EC}" type="datetimeFigureOut">
              <a:rPr lang="nl-NL"/>
              <a:pPr>
                <a:defRPr/>
              </a:pPr>
              <a:t>20-11-2015</a:t>
            </a:fld>
            <a:endParaRPr lang="nl-NL" dirty="0"/>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67381" y="4689476"/>
            <a:ext cx="5334327" cy="4443413"/>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377363"/>
            <a:ext cx="2889362"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dirty="0"/>
          </a:p>
        </p:txBody>
      </p:sp>
      <p:sp>
        <p:nvSpPr>
          <p:cNvPr id="7" name="Tijdelijke aanduiding voor dianummer 6"/>
          <p:cNvSpPr>
            <a:spLocks noGrp="1"/>
          </p:cNvSpPr>
          <p:nvPr>
            <p:ph type="sldNum" sz="quarter" idx="5"/>
          </p:nvPr>
        </p:nvSpPr>
        <p:spPr>
          <a:xfrm>
            <a:off x="3778155" y="9377363"/>
            <a:ext cx="288936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AFA79A5-5A54-4C94-9C17-97BFD8076338}" type="slidenum">
              <a:rPr lang="nl-NL"/>
              <a:pPr>
                <a:defRPr/>
              </a:pPr>
              <a:t>‹nr.›</a:t>
            </a:fld>
            <a:endParaRPr lang="nl-NL" dirty="0"/>
          </a:p>
        </p:txBody>
      </p:sp>
    </p:spTree>
    <p:extLst>
      <p:ext uri="{BB962C8B-B14F-4D97-AF65-F5344CB8AC3E}">
        <p14:creationId xmlns:p14="http://schemas.microsoft.com/office/powerpoint/2010/main" val="10100059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3112E60-420F-40B8-BC08-22AC7659F527}" type="slidenum">
              <a:rPr lang="nl-NL" smtClean="0">
                <a:solidFill>
                  <a:prstClr val="black"/>
                </a:solidFill>
              </a:rPr>
              <a:pPr/>
              <a:t>1</a:t>
            </a:fld>
            <a:endParaRPr lang="nl-NL" dirty="0" smtClean="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nl-NL" dirty="0" smtClean="0"/>
              <a:t>Startscherm, filmtrailer</a:t>
            </a:r>
          </a:p>
          <a:p>
            <a:pPr eaLnBrk="1" hangingPunct="1"/>
            <a:endParaRPr lang="nl-NL" dirty="0" smtClean="0"/>
          </a:p>
        </p:txBody>
      </p:sp>
    </p:spTree>
    <p:extLst>
      <p:ext uri="{BB962C8B-B14F-4D97-AF65-F5344CB8AC3E}">
        <p14:creationId xmlns:p14="http://schemas.microsoft.com/office/powerpoint/2010/main" val="2068227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66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Kennisopdrachten, spelen, onderzoek, bouwen, extra </a:t>
            </a:r>
          </a:p>
        </p:txBody>
      </p:sp>
      <p:sp>
        <p:nvSpPr>
          <p:cNvPr id="4" name="Tijdelijke aanduiding voor dianummer 3"/>
          <p:cNvSpPr>
            <a:spLocks noGrp="1"/>
          </p:cNvSpPr>
          <p:nvPr>
            <p:ph type="sldNum" sz="quarter" idx="5"/>
          </p:nvPr>
        </p:nvSpPr>
        <p:spPr/>
        <p:txBody>
          <a:bodyPr/>
          <a:lstStyle/>
          <a:p>
            <a:pPr>
              <a:defRPr/>
            </a:pPr>
            <a:fld id="{98F97D56-05B4-440F-A651-9DBF0C0794D2}" type="slidenum">
              <a:rPr lang="nl-NL" smtClean="0"/>
              <a:pPr>
                <a:defRPr/>
              </a:pPr>
              <a:t>11</a:t>
            </a:fld>
            <a:endParaRPr lang="nl-NL" dirty="0"/>
          </a:p>
        </p:txBody>
      </p:sp>
    </p:spTree>
    <p:extLst>
      <p:ext uri="{BB962C8B-B14F-4D97-AF65-F5344CB8AC3E}">
        <p14:creationId xmlns:p14="http://schemas.microsoft.com/office/powerpoint/2010/main" val="130349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Nederland krijgt twee linker handen. Nu al zijn de vacatures op het gebied van techniek niet te vullen. Nederland kent een cultuur waarin techniek niet sexy is. </a:t>
            </a:r>
          </a:p>
          <a:p>
            <a:pPr eaLnBrk="1" hangingPunct="1">
              <a:spcBef>
                <a:spcPct val="0"/>
              </a:spcBef>
            </a:pPr>
            <a:r>
              <a:rPr lang="nl-NL" dirty="0" smtClean="0"/>
              <a:t>Vanaf 2014 is het scholen verplicht techniek aan te bieden om dit probleem het hoofd te bieden.</a:t>
            </a:r>
          </a:p>
          <a:p>
            <a:pPr eaLnBrk="1" hangingPunct="1">
              <a:spcBef>
                <a:spcPct val="0"/>
              </a:spcBef>
            </a:pPr>
            <a:r>
              <a:rPr lang="nl-NL" dirty="0" smtClean="0"/>
              <a:t>Hoe kan dat beter dan in de context van energie. Het programma is mede opgezet om techniek een functionele rol te geven en het zodanig aan te bieden dat het ook past in de kaders als wereldverkenning , geschiedenis en taal.</a:t>
            </a:r>
          </a:p>
        </p:txBody>
      </p:sp>
      <p:sp>
        <p:nvSpPr>
          <p:cNvPr id="2150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F33BD5-CE22-476B-B1E2-7271885AA207}" type="slidenum">
              <a:rPr lang="nl-NL">
                <a:cs typeface="Arial" charset="0"/>
              </a:rPr>
              <a:pPr fontAlgn="base">
                <a:spcBef>
                  <a:spcPct val="0"/>
                </a:spcBef>
                <a:spcAft>
                  <a:spcPct val="0"/>
                </a:spcAft>
                <a:defRPr/>
              </a:pPr>
              <a:t>12</a:t>
            </a:fld>
            <a:endParaRPr lang="nl-NL" dirty="0">
              <a:cs typeface="Arial" charset="0"/>
            </a:endParaRPr>
          </a:p>
        </p:txBody>
      </p:sp>
    </p:spTree>
    <p:extLst>
      <p:ext uri="{BB962C8B-B14F-4D97-AF65-F5344CB8AC3E}">
        <p14:creationId xmlns:p14="http://schemas.microsoft.com/office/powerpoint/2010/main" val="291934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13</a:t>
            </a:fld>
            <a:endParaRPr lang="nl-NL" dirty="0"/>
          </a:p>
        </p:txBody>
      </p:sp>
    </p:spTree>
    <p:extLst>
      <p:ext uri="{BB962C8B-B14F-4D97-AF65-F5344CB8AC3E}">
        <p14:creationId xmlns:p14="http://schemas.microsoft.com/office/powerpoint/2010/main" val="125122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15</a:t>
            </a:fld>
            <a:endParaRPr lang="nl-NL" dirty="0"/>
          </a:p>
        </p:txBody>
      </p:sp>
    </p:spTree>
    <p:extLst>
      <p:ext uri="{BB962C8B-B14F-4D97-AF65-F5344CB8AC3E}">
        <p14:creationId xmlns:p14="http://schemas.microsoft.com/office/powerpoint/2010/main" val="170884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16</a:t>
            </a:fld>
            <a:endParaRPr lang="nl-NL" dirty="0"/>
          </a:p>
        </p:txBody>
      </p:sp>
    </p:spTree>
    <p:extLst>
      <p:ext uri="{BB962C8B-B14F-4D97-AF65-F5344CB8AC3E}">
        <p14:creationId xmlns:p14="http://schemas.microsoft.com/office/powerpoint/2010/main" val="18385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18</a:t>
            </a:fld>
            <a:endParaRPr lang="nl-NL" dirty="0"/>
          </a:p>
        </p:txBody>
      </p:sp>
    </p:spTree>
    <p:extLst>
      <p:ext uri="{BB962C8B-B14F-4D97-AF65-F5344CB8AC3E}">
        <p14:creationId xmlns:p14="http://schemas.microsoft.com/office/powerpoint/2010/main" val="188098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aseline="0" dirty="0" smtClean="0"/>
              <a:t>Start trailer</a:t>
            </a:r>
            <a:endParaRPr lang="nl-NL" sz="1200" dirty="0"/>
          </a:p>
        </p:txBody>
      </p:sp>
      <p:sp>
        <p:nvSpPr>
          <p:cNvPr id="4" name="Tijdelijke aanduiding voor dianummer 3"/>
          <p:cNvSpPr>
            <a:spLocks noGrp="1"/>
          </p:cNvSpPr>
          <p:nvPr>
            <p:ph type="sldNum" sz="quarter" idx="10"/>
          </p:nvPr>
        </p:nvSpPr>
        <p:spPr/>
        <p:txBody>
          <a:bodyPr/>
          <a:lstStyle/>
          <a:p>
            <a:fld id="{556D1425-BA4A-4145-937F-F39E08A1A26F}"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269298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9752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3</a:t>
            </a:fld>
            <a:endParaRPr lang="nl-NL" dirty="0"/>
          </a:p>
        </p:txBody>
      </p:sp>
    </p:spTree>
    <p:extLst>
      <p:ext uri="{BB962C8B-B14F-4D97-AF65-F5344CB8AC3E}">
        <p14:creationId xmlns:p14="http://schemas.microsoft.com/office/powerpoint/2010/main" val="379323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Brede maatschappelijke discussie: hoe gaan we in de toekomst met onze energie om. Zetten we in op fossiele brandstoffen of gaan we voor volledig duurzaam. Wat zijn de gevolgen van beide keuzes en zijn we als maatschappij bereid daarvoor offers te brengen?</a:t>
            </a:r>
          </a:p>
        </p:txBody>
      </p:sp>
      <p:sp>
        <p:nvSpPr>
          <p:cNvPr id="1741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B0AF1-CDB1-4E55-9E31-33A6B011BF64}" type="slidenum">
              <a:rPr lang="nl-NL">
                <a:cs typeface="Arial" charset="0"/>
              </a:rPr>
              <a:pPr fontAlgn="base">
                <a:spcBef>
                  <a:spcPct val="0"/>
                </a:spcBef>
                <a:spcAft>
                  <a:spcPct val="0"/>
                </a:spcAft>
                <a:defRPr/>
              </a:pPr>
              <a:t>4</a:t>
            </a:fld>
            <a:endParaRPr lang="nl-NL">
              <a:cs typeface="Arial" charset="0"/>
            </a:endParaRPr>
          </a:p>
        </p:txBody>
      </p:sp>
    </p:spTree>
    <p:extLst>
      <p:ext uri="{BB962C8B-B14F-4D97-AF65-F5344CB8AC3E}">
        <p14:creationId xmlns:p14="http://schemas.microsoft.com/office/powerpoint/2010/main" val="156666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Filmpje</a:t>
            </a:r>
            <a:r>
              <a:rPr lang="nl-NL" baseline="0" dirty="0" smtClean="0"/>
              <a:t> ETM voorbeeld op het scherm: http://etflex.et-model.com/scenes/1/with/268640</a:t>
            </a:r>
          </a:p>
          <a:p>
            <a:r>
              <a:rPr lang="nl-NL" baseline="0" dirty="0" smtClean="0"/>
              <a:t>TRIAS ENERGETICA</a:t>
            </a:r>
          </a:p>
          <a:p>
            <a:endParaRPr lang="nl-NL" dirty="0"/>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5</a:t>
            </a:fld>
            <a:endParaRPr lang="nl-NL" dirty="0"/>
          </a:p>
        </p:txBody>
      </p:sp>
    </p:spTree>
    <p:extLst>
      <p:ext uri="{BB962C8B-B14F-4D97-AF65-F5344CB8AC3E}">
        <p14:creationId xmlns:p14="http://schemas.microsoft.com/office/powerpoint/2010/main" val="364102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ILLUSTRATIES CYCLI TOEVOEGEN</a:t>
            </a:r>
            <a:endParaRPr lang="nl-NL" dirty="0"/>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6</a:t>
            </a:fld>
            <a:endParaRPr lang="nl-NL" dirty="0"/>
          </a:p>
        </p:txBody>
      </p:sp>
    </p:spTree>
    <p:extLst>
      <p:ext uri="{BB962C8B-B14F-4D97-AF65-F5344CB8AC3E}">
        <p14:creationId xmlns:p14="http://schemas.microsoft.com/office/powerpoint/2010/main" val="175993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ea typeface="ＭＳ Ｐゴシック" pitchFamily="34" charset="-128"/>
            </a:endParaRPr>
          </a:p>
        </p:txBody>
      </p:sp>
    </p:spTree>
    <p:extLst>
      <p:ext uri="{BB962C8B-B14F-4D97-AF65-F5344CB8AC3E}">
        <p14:creationId xmlns:p14="http://schemas.microsoft.com/office/powerpoint/2010/main" val="217269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smtClean="0"/>
          </a:p>
        </p:txBody>
      </p:sp>
      <p:sp>
        <p:nvSpPr>
          <p:cNvPr id="2560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491DB2-FC08-4248-AF7E-BE3DE00C460F}" type="slidenum">
              <a:rPr lang="nl-NL">
                <a:cs typeface="Arial" charset="0"/>
              </a:rPr>
              <a:pPr fontAlgn="base">
                <a:spcBef>
                  <a:spcPct val="0"/>
                </a:spcBef>
                <a:spcAft>
                  <a:spcPct val="0"/>
                </a:spcAft>
                <a:defRPr/>
              </a:pPr>
              <a:t>9</a:t>
            </a:fld>
            <a:endParaRPr lang="nl-NL">
              <a:cs typeface="Arial" charset="0"/>
            </a:endParaRPr>
          </a:p>
        </p:txBody>
      </p:sp>
    </p:spTree>
    <p:extLst>
      <p:ext uri="{BB962C8B-B14F-4D97-AF65-F5344CB8AC3E}">
        <p14:creationId xmlns:p14="http://schemas.microsoft.com/office/powerpoint/2010/main" val="295315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A79A5-5A54-4C94-9C17-97BFD8076338}" type="slidenum">
              <a:rPr lang="nl-NL" smtClean="0"/>
              <a:pPr>
                <a:defRPr/>
              </a:pPr>
              <a:t>10</a:t>
            </a:fld>
            <a:endParaRPr lang="nl-NL" dirty="0"/>
          </a:p>
        </p:txBody>
      </p:sp>
    </p:spTree>
    <p:extLst>
      <p:ext uri="{BB962C8B-B14F-4D97-AF65-F5344CB8AC3E}">
        <p14:creationId xmlns:p14="http://schemas.microsoft.com/office/powerpoint/2010/main" val="36171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53767AE4-0921-4434-9BE5-B7372E7F2BD9}"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9BFB69D0-F26C-4934-A529-86AEDF85008D}"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35303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4F33F17E-4E6F-42F4-A50B-48E278AA1E11}"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3FFE91D9-8F18-4C6D-A0F6-76BC5417EEF7}"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124414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2D89EECA-F3DE-4516-B4DB-F532412B2CB8}"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6F2EE8FB-F662-479E-B6FA-EDF6B9F6841E}"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203066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grafiek 3"/>
          <p:cNvSpPr>
            <a:spLocks noGrp="1"/>
          </p:cNvSpPr>
          <p:nvPr>
            <p:ph type="chart" sz="half" idx="2"/>
          </p:nvPr>
        </p:nvSpPr>
        <p:spPr>
          <a:xfrm>
            <a:off x="4648200" y="1600200"/>
            <a:ext cx="4038600" cy="4525963"/>
          </a:xfrm>
          <a:prstGeom prst="rect">
            <a:avLst/>
          </a:prstGeom>
        </p:spPr>
        <p:txBody>
          <a:bodyPr/>
          <a:lstStyle/>
          <a:p>
            <a:pPr lvl="0"/>
            <a:endParaRPr lang="nl-NL"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57B50E61-E86F-48DA-BFB8-168DC85E59A4}" type="datetime1">
              <a:rPr lang="nl-NL">
                <a:solidFill>
                  <a:srgbClr val="FFFFFF"/>
                </a:solidFill>
              </a:rPr>
              <a:pPr>
                <a:defRPr/>
              </a:pPr>
              <a:t>20-11-2015</a:t>
            </a:fld>
            <a:endParaRPr lang="nl-NL"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9DC2BFBE-D0CE-46CC-B67B-B1A37DE7A8C8}" type="slidenum">
              <a:rPr lang="nl-NL">
                <a:solidFill>
                  <a:srgbClr val="FFFFFF"/>
                </a:solidFill>
              </a:rPr>
              <a:pPr>
                <a:defRPr/>
              </a:pPr>
              <a:t>‹nr.›</a:t>
            </a:fld>
            <a:r>
              <a:rPr lang="nl-NL" dirty="0">
                <a:solidFill>
                  <a:srgbClr val="FFFFFF"/>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420955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a:prstGeom prst="rect">
            <a:avLst/>
          </a:prstGeo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8AF1C21-6D74-47A7-B396-224E8B015AF5}"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4E8A0FD7-2A73-44E8-908F-9BC5B8F64B7A}"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416821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SmartArt 2"/>
          <p:cNvSpPr>
            <a:spLocks noGrp="1"/>
          </p:cNvSpPr>
          <p:nvPr>
            <p:ph type="dgm" idx="1"/>
          </p:nvPr>
        </p:nvSpPr>
        <p:spPr>
          <a:xfrm>
            <a:off x="457200" y="1600200"/>
            <a:ext cx="8229600" cy="4525963"/>
          </a:xfrm>
          <a:prstGeom prst="rect">
            <a:avLst/>
          </a:prstGeo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E2442D02-52D5-4455-93B3-4DF98D3E588E}"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4414CF24-BF10-4D1F-B3F4-5D9CE02EB1F3}"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171806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fld id="{2351DF82-4341-4BD5-8CDF-99E7991AE334}" type="datetime1">
              <a:rPr lang="nl-NL">
                <a:solidFill>
                  <a:srgbClr val="FFFFFF"/>
                </a:solidFill>
              </a:rPr>
              <a:pPr>
                <a:defRPr/>
              </a:pPr>
              <a:t>20-11-2015</a:t>
            </a:fld>
            <a:endParaRPr lang="nl-NL"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C91830DF-E444-4578-81E1-EDCED45779BA}" type="slidenum">
              <a:rPr lang="nl-NL">
                <a:solidFill>
                  <a:srgbClr val="FFFFFF"/>
                </a:solidFill>
              </a:rPr>
              <a:pPr>
                <a:defRPr/>
              </a:pPr>
              <a:t>‹nr.›</a:t>
            </a:fld>
            <a:r>
              <a:rPr lang="nl-NL" dirty="0">
                <a:solidFill>
                  <a:srgbClr val="FFFFFF"/>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219235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38588"/>
            <a:ext cx="4038600" cy="2187575"/>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4"/>
          <p:cNvSpPr>
            <a:spLocks noGrp="1" noChangeArrowheads="1"/>
          </p:cNvSpPr>
          <p:nvPr>
            <p:ph type="dt" sz="half" idx="10"/>
          </p:nvPr>
        </p:nvSpPr>
        <p:spPr>
          <a:ln/>
        </p:spPr>
        <p:txBody>
          <a:bodyPr/>
          <a:lstStyle>
            <a:lvl1pPr>
              <a:defRPr/>
            </a:lvl1pPr>
          </a:lstStyle>
          <a:p>
            <a:pPr>
              <a:defRPr/>
            </a:pPr>
            <a:fld id="{411EB8D8-6F2A-458A-92E2-7BBD45996328}" type="datetime1">
              <a:rPr lang="nl-NL">
                <a:solidFill>
                  <a:srgbClr val="FFFFFF"/>
                </a:solidFill>
              </a:rPr>
              <a:pPr>
                <a:defRPr/>
              </a:pPr>
              <a:t>20-11-2015</a:t>
            </a:fld>
            <a:endParaRPr lang="nl-NL"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2CD1A66D-E18C-4E44-BF32-B712F6506860}" type="slidenum">
              <a:rPr lang="nl-NL">
                <a:solidFill>
                  <a:srgbClr val="FFFFFF"/>
                </a:solidFill>
              </a:rPr>
              <a:pPr>
                <a:defRPr/>
              </a:pPr>
              <a:t>‹nr.›</a:t>
            </a:fld>
            <a:r>
              <a:rPr lang="nl-NL" dirty="0">
                <a:solidFill>
                  <a:srgbClr val="FFFFFF"/>
                </a:solidFill>
              </a:rPr>
              <a:t> </a:t>
            </a:r>
          </a:p>
        </p:txBody>
      </p:sp>
      <p:sp>
        <p:nvSpPr>
          <p:cNvPr id="8"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217939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FF2FE911-D6B6-49BC-AB94-2E9807243888}"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097E5A18-C22B-4369-9269-49CC02CF9743}"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381175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3832C3B1-A9C6-4560-99A5-D39A9575067B}" type="datetime1">
              <a:rPr lang="nl-NL">
                <a:solidFill>
                  <a:srgbClr val="FFFFFF"/>
                </a:solidFill>
              </a:rPr>
              <a:pPr>
                <a:defRPr/>
              </a:pPr>
              <a:t>20-11-2015</a:t>
            </a:fld>
            <a:endParaRPr lang="nl-NL"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7712F4E1-D2C0-4929-AA34-373E78F4024D}" type="slidenum">
              <a:rPr lang="nl-NL">
                <a:solidFill>
                  <a:srgbClr val="FFFFFF"/>
                </a:solidFill>
              </a:rPr>
              <a:pPr>
                <a:defRPr/>
              </a:pPr>
              <a:t>‹nr.›</a:t>
            </a:fld>
            <a:r>
              <a:rPr lang="nl-NL" dirty="0">
                <a:solidFill>
                  <a:srgbClr val="FFFFFF"/>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190766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fld id="{F9527E24-2DB2-48A9-8A03-65547DD91D6C}" type="datetime1">
              <a:rPr lang="nl-NL">
                <a:solidFill>
                  <a:srgbClr val="FFFFFF"/>
                </a:solidFill>
              </a:rPr>
              <a:pPr>
                <a:defRPr/>
              </a:pPr>
              <a:t>20-11-2015</a:t>
            </a:fld>
            <a:endParaRPr lang="nl-NL"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627A5A73-D942-4A64-9F24-D762741ED320}" type="slidenum">
              <a:rPr lang="nl-NL">
                <a:solidFill>
                  <a:srgbClr val="FFFFFF"/>
                </a:solidFill>
              </a:rPr>
              <a:pPr>
                <a:defRPr/>
              </a:pPr>
              <a:t>‹nr.›</a:t>
            </a:fld>
            <a:r>
              <a:rPr lang="nl-NL" dirty="0">
                <a:solidFill>
                  <a:srgbClr val="FFFFFF"/>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18780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fld id="{F7A1A53F-2705-4150-A7B1-C1E9E55A8642}" type="datetime1">
              <a:rPr lang="nl-NL">
                <a:solidFill>
                  <a:srgbClr val="FFFFFF"/>
                </a:solidFill>
              </a:rPr>
              <a:pPr>
                <a:defRPr/>
              </a:pPr>
              <a:t>20-11-2015</a:t>
            </a:fld>
            <a:endParaRPr lang="nl-NL"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8524F987-8640-4C1C-A5EF-0C89349E267B}" type="slidenum">
              <a:rPr lang="nl-NL">
                <a:solidFill>
                  <a:srgbClr val="FFFFFF"/>
                </a:solidFill>
              </a:rPr>
              <a:pPr>
                <a:defRPr/>
              </a:pPr>
              <a:t>‹nr.›</a:t>
            </a:fld>
            <a:r>
              <a:rPr lang="nl-NL" dirty="0">
                <a:solidFill>
                  <a:srgbClr val="FFFFFF"/>
                </a:solidFill>
              </a:rPr>
              <a:t> </a:t>
            </a:r>
          </a:p>
        </p:txBody>
      </p:sp>
      <p:sp>
        <p:nvSpPr>
          <p:cNvPr id="9"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145851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fld id="{9205DE85-335C-4171-BFB1-AAB45E5783EF}" type="datetime1">
              <a:rPr lang="nl-NL">
                <a:solidFill>
                  <a:srgbClr val="FFFFFF"/>
                </a:solidFill>
              </a:rPr>
              <a:pPr>
                <a:defRPr/>
              </a:pPr>
              <a:t>20-11-2015</a:t>
            </a:fld>
            <a:endParaRPr lang="nl-NL"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C396B633-A0AD-4063-9591-DE986934C91C}" type="slidenum">
              <a:rPr lang="nl-NL">
                <a:solidFill>
                  <a:srgbClr val="FFFFFF"/>
                </a:solidFill>
              </a:rPr>
              <a:pPr>
                <a:defRPr/>
              </a:pPr>
              <a:t>‹nr.›</a:t>
            </a:fld>
            <a:r>
              <a:rPr lang="nl-NL" dirty="0">
                <a:solidFill>
                  <a:srgbClr val="FFFFFF"/>
                </a:solidFill>
              </a:rPr>
              <a:t> </a:t>
            </a:r>
          </a:p>
        </p:txBody>
      </p:sp>
      <p:sp>
        <p:nvSpPr>
          <p:cNvPr id="5"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366756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E936B6F-32CE-4EB3-BCFC-637672D2804F}" type="datetime1">
              <a:rPr lang="nl-NL">
                <a:solidFill>
                  <a:srgbClr val="FFFFFF"/>
                </a:solidFill>
              </a:rPr>
              <a:pPr>
                <a:defRPr/>
              </a:pPr>
              <a:t>20-11-2015</a:t>
            </a:fld>
            <a:endParaRPr lang="nl-NL"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4FF3F554-22EB-4339-B53F-A0C542ADEDE1}" type="slidenum">
              <a:rPr lang="nl-NL">
                <a:solidFill>
                  <a:srgbClr val="FFFFFF"/>
                </a:solidFill>
              </a:rPr>
              <a:pPr>
                <a:defRPr/>
              </a:pPr>
              <a:t>‹nr.›</a:t>
            </a:fld>
            <a:r>
              <a:rPr lang="nl-NL" dirty="0">
                <a:solidFill>
                  <a:srgbClr val="FFFFFF"/>
                </a:solidFill>
              </a:rPr>
              <a:t> </a:t>
            </a:r>
          </a:p>
        </p:txBody>
      </p:sp>
      <p:sp>
        <p:nvSpPr>
          <p:cNvPr id="4"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299421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CC46EC42-B0C5-4452-A637-1040B9A29F7C}" type="datetime1">
              <a:rPr lang="nl-NL">
                <a:solidFill>
                  <a:srgbClr val="FFFFFF"/>
                </a:solidFill>
              </a:rPr>
              <a:pPr>
                <a:defRPr/>
              </a:pPr>
              <a:t>20-11-2015</a:t>
            </a:fld>
            <a:endParaRPr lang="nl-NL"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5F5FAD75-4698-4300-8477-EA10E40A458A}" type="slidenum">
              <a:rPr lang="nl-NL">
                <a:solidFill>
                  <a:srgbClr val="FFFFFF"/>
                </a:solidFill>
              </a:rPr>
              <a:pPr>
                <a:defRPr/>
              </a:pPr>
              <a:t>‹nr.›</a:t>
            </a:fld>
            <a:r>
              <a:rPr lang="nl-NL" dirty="0">
                <a:solidFill>
                  <a:srgbClr val="FFFFFF"/>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147683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2211D0F2-AEBE-48A2-811E-64DA170B5C57}" type="datetime1">
              <a:rPr lang="nl-NL">
                <a:solidFill>
                  <a:srgbClr val="FFFFFF"/>
                </a:solidFill>
              </a:rPr>
              <a:pPr>
                <a:defRPr/>
              </a:pPr>
              <a:t>20-11-2015</a:t>
            </a:fld>
            <a:endParaRPr lang="nl-NL"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dirty="0">
                <a:solidFill>
                  <a:srgbClr val="FFFFFF"/>
                </a:solidFill>
              </a:rPr>
              <a:t>Titel presentatie aanpassen  </a:t>
            </a:r>
            <a:fld id="{383D690A-D6F5-42B2-B808-B474F2FA8A96}" type="slidenum">
              <a:rPr lang="nl-NL">
                <a:solidFill>
                  <a:srgbClr val="FFFFFF"/>
                </a:solidFill>
              </a:rPr>
              <a:pPr>
                <a:defRPr/>
              </a:pPr>
              <a:t>‹nr.›</a:t>
            </a:fld>
            <a:r>
              <a:rPr lang="nl-NL" dirty="0">
                <a:solidFill>
                  <a:srgbClr val="FFFFFF"/>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r>
              <a:rPr lang="nl-NL" dirty="0">
                <a:solidFill>
                  <a:srgbClr val="FFFFFF"/>
                </a:solidFill>
              </a:rPr>
              <a:t>Pedagogische Academie</a:t>
            </a:r>
          </a:p>
        </p:txBody>
      </p:sp>
    </p:spTree>
    <p:extLst>
      <p:ext uri="{BB962C8B-B14F-4D97-AF65-F5344CB8AC3E}">
        <p14:creationId xmlns:p14="http://schemas.microsoft.com/office/powerpoint/2010/main" val="213813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1066800" y="6437313"/>
            <a:ext cx="76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baseline="0">
                <a:solidFill>
                  <a:schemeClr val="bg1"/>
                </a:solidFill>
              </a:defRPr>
            </a:lvl1pPr>
          </a:lstStyle>
          <a:p>
            <a:pPr eaLnBrk="0" hangingPunct="0">
              <a:defRPr/>
            </a:pPr>
            <a:fld id="{3C31A1B4-5070-4B7F-AA90-EAC80FFC9271}" type="datetime1">
              <a:rPr lang="nl-NL">
                <a:solidFill>
                  <a:srgbClr val="FFFFFF"/>
                </a:solidFill>
                <a:latin typeface="Arial"/>
                <a:cs typeface="+mn-cs"/>
              </a:rPr>
              <a:pPr eaLnBrk="0" hangingPunct="0">
                <a:defRPr/>
              </a:pPr>
              <a:t>20-11-2015</a:t>
            </a:fld>
            <a:endParaRPr lang="nl-NL" dirty="0">
              <a:solidFill>
                <a:srgbClr val="FFFFFF"/>
              </a:solidFill>
              <a:latin typeface="Arial"/>
              <a:cs typeface="+mn-cs"/>
            </a:endParaRPr>
          </a:p>
        </p:txBody>
      </p:sp>
      <p:sp>
        <p:nvSpPr>
          <p:cNvPr id="1029" name="Rectangle 5"/>
          <p:cNvSpPr>
            <a:spLocks noGrp="1" noChangeArrowheads="1"/>
          </p:cNvSpPr>
          <p:nvPr>
            <p:ph type="ftr" sz="quarter" idx="3"/>
          </p:nvPr>
        </p:nvSpPr>
        <p:spPr bwMode="auto">
          <a:xfrm>
            <a:off x="1752600" y="6437313"/>
            <a:ext cx="2895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baseline="0">
                <a:solidFill>
                  <a:schemeClr val="bg1"/>
                </a:solidFill>
              </a:defRPr>
            </a:lvl1pPr>
          </a:lstStyle>
          <a:p>
            <a:pPr eaLnBrk="0" hangingPunct="0">
              <a:defRPr/>
            </a:pPr>
            <a:r>
              <a:rPr lang="nl-NL" dirty="0">
                <a:solidFill>
                  <a:srgbClr val="FFFFFF"/>
                </a:solidFill>
                <a:latin typeface="Arial"/>
                <a:cs typeface="+mn-cs"/>
              </a:rPr>
              <a:t>Titel presentatie aanpassen  </a:t>
            </a:r>
            <a:fld id="{996460CC-4F86-415E-ADD9-8725F06551DD}" type="slidenum">
              <a:rPr lang="nl-NL">
                <a:solidFill>
                  <a:srgbClr val="FFFFFF"/>
                </a:solidFill>
                <a:latin typeface="Arial"/>
                <a:cs typeface="+mn-cs"/>
              </a:rPr>
              <a:pPr eaLnBrk="0" hangingPunct="0">
                <a:defRPr/>
              </a:pPr>
              <a:t>‹nr.›</a:t>
            </a:fld>
            <a:r>
              <a:rPr lang="nl-NL" dirty="0">
                <a:solidFill>
                  <a:srgbClr val="FFFFFF"/>
                </a:solidFill>
                <a:latin typeface="Arial"/>
                <a:cs typeface="+mn-cs"/>
              </a:rPr>
              <a:t> </a:t>
            </a:r>
          </a:p>
        </p:txBody>
      </p:sp>
      <p:sp>
        <p:nvSpPr>
          <p:cNvPr id="1030" name="Rectangle 6"/>
          <p:cNvSpPr>
            <a:spLocks noGrp="1" noChangeArrowheads="1"/>
          </p:cNvSpPr>
          <p:nvPr>
            <p:ph type="sldNum" sz="quarter" idx="4"/>
          </p:nvPr>
        </p:nvSpPr>
        <p:spPr bwMode="auto">
          <a:xfrm>
            <a:off x="6629400" y="6437313"/>
            <a:ext cx="1905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800" baseline="0">
                <a:solidFill>
                  <a:schemeClr val="bg1"/>
                </a:solidFill>
              </a:defRPr>
            </a:lvl1pPr>
          </a:lstStyle>
          <a:p>
            <a:pPr eaLnBrk="0" hangingPunct="0">
              <a:defRPr/>
            </a:pPr>
            <a:r>
              <a:rPr lang="nl-NL" dirty="0">
                <a:solidFill>
                  <a:srgbClr val="FFFFFF"/>
                </a:solidFill>
                <a:latin typeface="Arial"/>
                <a:cs typeface="+mn-cs"/>
              </a:rPr>
              <a:t>Pedagogische Academie</a:t>
            </a:r>
          </a:p>
        </p:txBody>
      </p:sp>
    </p:spTree>
    <p:extLst>
      <p:ext uri="{BB962C8B-B14F-4D97-AF65-F5344CB8AC3E}">
        <p14:creationId xmlns:p14="http://schemas.microsoft.com/office/powerpoint/2010/main" val="301678867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96" charset="-128"/>
        </a:defRPr>
      </a:lvl2pPr>
      <a:lvl3pPr algn="ctr" rtl="0" eaLnBrk="0" fontAlgn="base" hangingPunct="0">
        <a:spcBef>
          <a:spcPct val="0"/>
        </a:spcBef>
        <a:spcAft>
          <a:spcPct val="0"/>
        </a:spcAft>
        <a:defRPr sz="4400">
          <a:solidFill>
            <a:schemeClr val="tx2"/>
          </a:solidFill>
          <a:latin typeface="Arial" charset="0"/>
          <a:ea typeface="ＭＳ Ｐゴシック" pitchFamily="-96" charset="-128"/>
        </a:defRPr>
      </a:lvl3pPr>
      <a:lvl4pPr algn="ctr" rtl="0" eaLnBrk="0" fontAlgn="base" hangingPunct="0">
        <a:spcBef>
          <a:spcPct val="0"/>
        </a:spcBef>
        <a:spcAft>
          <a:spcPct val="0"/>
        </a:spcAft>
        <a:defRPr sz="4400">
          <a:solidFill>
            <a:schemeClr val="tx2"/>
          </a:solidFill>
          <a:latin typeface="Arial" charset="0"/>
          <a:ea typeface="ＭＳ Ｐゴシック" pitchFamily="-96" charset="-128"/>
        </a:defRPr>
      </a:lvl4pPr>
      <a:lvl5pPr algn="ctr" rtl="0" eaLnBrk="0" fontAlgn="base" hangingPunct="0">
        <a:spcBef>
          <a:spcPct val="0"/>
        </a:spcBef>
        <a:spcAft>
          <a:spcPct val="0"/>
        </a:spcAft>
        <a:defRPr sz="4400">
          <a:solidFill>
            <a:schemeClr val="tx2"/>
          </a:solidFill>
          <a:latin typeface="Arial" charset="0"/>
          <a:ea typeface="ＭＳ Ｐゴシック" pitchFamily="-96"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vimeo.com/784127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NULL" TargetMode="External"/><Relationship Id="rId1" Type="http://schemas.openxmlformats.org/officeDocument/2006/relationships/video" Target="NULL" TargetMode="Externa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techniektalentenergie.nl/wp-content/uploads/2014/01/wordweb-5.3.jpg"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techniektalentenergie.nl/wp-content/uploads/2015/02/Les4.2a.jpg" TargetMode="External"/><Relationship Id="rId1" Type="http://schemas.openxmlformats.org/officeDocument/2006/relationships/slideLayout" Target="../slideLayouts/slideLayout2.xml"/><Relationship Id="rId6" Type="http://schemas.openxmlformats.org/officeDocument/2006/relationships/hyperlink" Target="http://www.techniektalentenergie.nl/wp-content/uploads/2014/01/totaalplaat-energieraadsels-aardgas-aangepast1.jpg" TargetMode="External"/><Relationship Id="rId5" Type="http://schemas.openxmlformats.org/officeDocument/2006/relationships/image" Target="../media/image25.jpeg"/><Relationship Id="rId4" Type="http://schemas.openxmlformats.org/officeDocument/2006/relationships/hyperlink" Target="http://www.techniektalentenergie.nl/wp-content/uploads/2014/01/bikewasher.jpg" TargetMode="External"/><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techniektalentenergie.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566097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nl/url?sa=i&amp;rct=j&amp;q=&amp;esrc=s&amp;frm=1&amp;source=images&amp;cd=&amp;cad=rja&amp;docid=8zbsRCMEmyqmXM&amp;tbnid=lTxmWoBfcTkDAM:&amp;ved=0CAUQjRw&amp;url=http://www.alfa-college.nl/volwassenen/vavo/paginas/vbj.aspx&amp;ei=b0-YUrewNaX20gWR_YCoDg&amp;bvm=bv.57155469,d.d2k&amp;psig=AFQjCNG07De2oLc8TDrMj0RMX_3HNXhLyg&amp;ust=1385799905162552" TargetMode="External"/><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ctrTitle"/>
          </p:nvPr>
        </p:nvSpPr>
        <p:spPr bwMode="auto">
          <a:xfrm>
            <a:off x="598727" y="4870102"/>
            <a:ext cx="8460432" cy="1987898"/>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nl-NL" sz="4800" dirty="0" smtClean="0">
                <a:solidFill>
                  <a:schemeClr val="bg1"/>
                </a:solidFill>
              </a:rPr>
              <a:t>TT&amp;E</a:t>
            </a:r>
            <a:r>
              <a:rPr lang="nl-NL" sz="4000" dirty="0" smtClean="0">
                <a:solidFill>
                  <a:schemeClr val="bg1"/>
                </a:solidFill>
              </a:rPr>
              <a:t>	</a:t>
            </a:r>
            <a:r>
              <a:rPr lang="nl-NL" sz="2800" dirty="0" smtClean="0">
                <a:solidFill>
                  <a:schemeClr val="bg1"/>
                </a:solidFill>
              </a:rPr>
              <a:t>Techniek, Talent &amp; Energie</a:t>
            </a:r>
            <a:r>
              <a:rPr lang="nl-NL" sz="2400" dirty="0" smtClean="0">
                <a:solidFill>
                  <a:schemeClr val="bg1"/>
                </a:solidFill>
              </a:rPr>
              <a:t/>
            </a:r>
            <a:br>
              <a:rPr lang="nl-NL" sz="2400" dirty="0" smtClean="0">
                <a:solidFill>
                  <a:schemeClr val="bg1"/>
                </a:solidFill>
              </a:rPr>
            </a:br>
            <a:r>
              <a:rPr lang="nl-NL" sz="4000" dirty="0">
                <a:solidFill>
                  <a:schemeClr val="bg1"/>
                </a:solidFill>
              </a:rPr>
              <a:t>	</a:t>
            </a:r>
            <a:r>
              <a:rPr lang="nl-NL" sz="4000" dirty="0" smtClean="0">
                <a:solidFill>
                  <a:schemeClr val="bg1"/>
                </a:solidFill>
              </a:rPr>
              <a:t>	</a:t>
            </a:r>
            <a:r>
              <a:rPr lang="nl-NL" sz="2000" dirty="0" smtClean="0">
                <a:solidFill>
                  <a:schemeClr val="tx1"/>
                </a:solidFill>
              </a:rPr>
              <a:t>Folkert Oldersma en Stefan </a:t>
            </a:r>
            <a:r>
              <a:rPr lang="nl-NL" sz="2000" dirty="0">
                <a:solidFill>
                  <a:schemeClr val="tx1"/>
                </a:solidFill>
              </a:rPr>
              <a:t>Paauwe</a:t>
            </a:r>
            <a:br>
              <a:rPr lang="nl-NL" sz="2000" dirty="0">
                <a:solidFill>
                  <a:schemeClr val="tx1"/>
                </a:solidFill>
              </a:rPr>
            </a:br>
            <a:r>
              <a:rPr lang="nl-NL" sz="2000" dirty="0" smtClean="0">
                <a:solidFill>
                  <a:schemeClr val="tx1"/>
                </a:solidFill>
              </a:rPr>
              <a:t>  </a:t>
            </a:r>
            <a:r>
              <a:rPr lang="nl-NL" sz="1400" dirty="0" smtClean="0">
                <a:solidFill>
                  <a:schemeClr val="tx1"/>
                </a:solidFill>
                <a:hlinkClick r:id="rId4"/>
              </a:rPr>
              <a:t>https://vimeo.com/78412740</a:t>
            </a:r>
            <a:r>
              <a:rPr lang="nl-NL" sz="2000" dirty="0" smtClean="0">
                <a:solidFill>
                  <a:schemeClr val="tx1"/>
                </a:solidFill>
              </a:rPr>
              <a:t/>
            </a:r>
            <a:br>
              <a:rPr lang="nl-NL" sz="2000" dirty="0" smtClean="0">
                <a:solidFill>
                  <a:schemeClr val="tx1"/>
                </a:solidFill>
              </a:rPr>
            </a:br>
            <a:endParaRPr lang="nl-NL" sz="2000" b="1" dirty="0" smtClean="0">
              <a:solidFill>
                <a:schemeClr val="tx1"/>
              </a:solidFill>
            </a:endParaRPr>
          </a:p>
        </p:txBody>
      </p:sp>
      <p:pic>
        <p:nvPicPr>
          <p:cNvPr id="3" name="Afbeelding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0993" y="4675695"/>
            <a:ext cx="2253007" cy="159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177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5-W (gesleept).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1400">
            <a:off x="4338122" y="805250"/>
            <a:ext cx="4023752" cy="5694117"/>
          </a:xfrm>
          <a:prstGeom prst="rect">
            <a:avLst/>
          </a:prstGeom>
          <a:solidFill>
            <a:schemeClr val="bg1"/>
          </a:solidFill>
          <a:ln>
            <a:solidFill>
              <a:schemeClr val="tx1"/>
            </a:solidFill>
          </a:ln>
          <a:effectLst>
            <a:outerShdw blurRad="123825" dist="88900" dir="2700000" sx="101000" sy="101000" algn="tl" rotWithShape="0">
              <a:srgbClr val="000000">
                <a:alpha val="22000"/>
              </a:srgbClr>
            </a:outerShdw>
          </a:effectLst>
        </p:spPr>
      </p:pic>
      <p:sp>
        <p:nvSpPr>
          <p:cNvPr id="4" name="Tekstvak 3"/>
          <p:cNvSpPr txBox="1"/>
          <p:nvPr/>
        </p:nvSpPr>
        <p:spPr>
          <a:xfrm>
            <a:off x="1081088" y="1833563"/>
            <a:ext cx="3114675" cy="33972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nl-NL" sz="1600" b="1" dirty="0"/>
              <a:t>Geen stap voor stap uitleg</a:t>
            </a:r>
          </a:p>
        </p:txBody>
      </p:sp>
      <p:sp>
        <p:nvSpPr>
          <p:cNvPr id="5" name="Tekstvak 4"/>
          <p:cNvSpPr txBox="1"/>
          <p:nvPr/>
        </p:nvSpPr>
        <p:spPr>
          <a:xfrm>
            <a:off x="1081088" y="2710921"/>
            <a:ext cx="3366627" cy="338554"/>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sz="1600" b="1" dirty="0"/>
              <a:t>Ruimte voor eigen experimenten</a:t>
            </a:r>
          </a:p>
        </p:txBody>
      </p:sp>
      <p:sp>
        <p:nvSpPr>
          <p:cNvPr id="6" name="Tekstvak 5"/>
          <p:cNvSpPr txBox="1"/>
          <p:nvPr/>
        </p:nvSpPr>
        <p:spPr>
          <a:xfrm>
            <a:off x="1047750" y="3663895"/>
            <a:ext cx="3148013"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nl-NL" sz="1600" b="1" dirty="0" smtClean="0"/>
              <a:t>Reflectie </a:t>
            </a:r>
            <a:r>
              <a:rPr lang="nl-NL" sz="1600" b="1" dirty="0"/>
              <a:t>is ingebouwd</a:t>
            </a:r>
          </a:p>
        </p:txBody>
      </p:sp>
      <p:sp>
        <p:nvSpPr>
          <p:cNvPr id="10" name="Titel 1"/>
          <p:cNvSpPr txBox="1">
            <a:spLocks/>
          </p:cNvSpPr>
          <p:nvPr/>
        </p:nvSpPr>
        <p:spPr>
          <a:xfrm>
            <a:off x="791852" y="405352"/>
            <a:ext cx="5456548" cy="678729"/>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nl-NL" dirty="0" smtClean="0"/>
              <a:t>Voorbeeld</a:t>
            </a:r>
          </a:p>
          <a:p>
            <a:pPr fontAlgn="auto">
              <a:spcAft>
                <a:spcPts val="0"/>
              </a:spcAft>
              <a:defRPr/>
            </a:pP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441324"/>
            <a:ext cx="8229600" cy="976313"/>
          </a:xfrm>
        </p:spPr>
        <p:txBody>
          <a:bodyPr/>
          <a:lstStyle/>
          <a:p>
            <a:pPr algn="l" eaLnBrk="1" fontAlgn="auto" hangingPunct="1">
              <a:spcAft>
                <a:spcPts val="0"/>
              </a:spcAft>
              <a:defRPr/>
            </a:pPr>
            <a:r>
              <a:rPr lang="nl-NL" sz="3200" dirty="0" smtClean="0"/>
              <a:t>   Andere voorbeelden</a:t>
            </a:r>
            <a:endParaRPr lang="nl-NL" sz="3200" dirty="0"/>
          </a:p>
        </p:txBody>
      </p:sp>
      <p:sp>
        <p:nvSpPr>
          <p:cNvPr id="6" name="Tekstvak 5"/>
          <p:cNvSpPr txBox="1"/>
          <p:nvPr/>
        </p:nvSpPr>
        <p:spPr>
          <a:xfrm>
            <a:off x="953294" y="1885360"/>
            <a:ext cx="1016908" cy="36933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nl-NL" dirty="0"/>
              <a:t>Film</a:t>
            </a:r>
          </a:p>
        </p:txBody>
      </p:sp>
      <p:sp>
        <p:nvSpPr>
          <p:cNvPr id="7" name="Tekstvak 6"/>
          <p:cNvSpPr txBox="1"/>
          <p:nvPr/>
        </p:nvSpPr>
        <p:spPr>
          <a:xfrm>
            <a:off x="1555750" y="2339975"/>
            <a:ext cx="774700" cy="369888"/>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nl-NL" dirty="0"/>
              <a:t>Bingo</a:t>
            </a:r>
          </a:p>
        </p:txBody>
      </p:sp>
      <p:sp>
        <p:nvSpPr>
          <p:cNvPr id="9" name="Tekstvak 8"/>
          <p:cNvSpPr txBox="1"/>
          <p:nvPr/>
        </p:nvSpPr>
        <p:spPr>
          <a:xfrm>
            <a:off x="3101182" y="2486819"/>
            <a:ext cx="1916113" cy="369887"/>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nl-NL" dirty="0"/>
              <a:t>Bouwopdrachten</a:t>
            </a:r>
          </a:p>
        </p:txBody>
      </p:sp>
      <p:sp>
        <p:nvSpPr>
          <p:cNvPr id="10" name="Tekstvak 9"/>
          <p:cNvSpPr txBox="1"/>
          <p:nvPr/>
        </p:nvSpPr>
        <p:spPr>
          <a:xfrm>
            <a:off x="2755901" y="1633538"/>
            <a:ext cx="1262062" cy="368300"/>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nl-NL" dirty="0"/>
              <a:t>Zunnespel</a:t>
            </a:r>
          </a:p>
        </p:txBody>
      </p:sp>
      <p:sp>
        <p:nvSpPr>
          <p:cNvPr id="11" name="Tekstvak 10"/>
          <p:cNvSpPr txBox="1"/>
          <p:nvPr/>
        </p:nvSpPr>
        <p:spPr>
          <a:xfrm>
            <a:off x="3810000" y="3294063"/>
            <a:ext cx="1608138" cy="36988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nl-NL" dirty="0"/>
              <a:t>Experimenten</a:t>
            </a:r>
          </a:p>
        </p:txBody>
      </p:sp>
      <p:sp>
        <p:nvSpPr>
          <p:cNvPr id="12" name="Tekstvak 11"/>
          <p:cNvSpPr txBox="1"/>
          <p:nvPr/>
        </p:nvSpPr>
        <p:spPr>
          <a:xfrm>
            <a:off x="5241925" y="2339975"/>
            <a:ext cx="1622425" cy="369888"/>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nl-NL" dirty="0"/>
              <a:t>Energiewinkel</a:t>
            </a:r>
          </a:p>
        </p:txBody>
      </p:sp>
      <p:sp>
        <p:nvSpPr>
          <p:cNvPr id="13" name="Tekstvak 12"/>
          <p:cNvSpPr txBox="1"/>
          <p:nvPr/>
        </p:nvSpPr>
        <p:spPr>
          <a:xfrm>
            <a:off x="5894388" y="3041650"/>
            <a:ext cx="1724025" cy="36830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dirty="0"/>
              <a:t>Fotospeurtocht</a:t>
            </a:r>
          </a:p>
        </p:txBody>
      </p:sp>
      <p:sp>
        <p:nvSpPr>
          <p:cNvPr id="14" name="Tekstvak 13"/>
          <p:cNvSpPr txBox="1"/>
          <p:nvPr/>
        </p:nvSpPr>
        <p:spPr>
          <a:xfrm>
            <a:off x="4625975" y="4805363"/>
            <a:ext cx="1531938" cy="369887"/>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nl-NL" dirty="0"/>
              <a:t>Energie thuis</a:t>
            </a:r>
          </a:p>
        </p:txBody>
      </p:sp>
      <p:sp>
        <p:nvSpPr>
          <p:cNvPr id="15" name="Tekstvak 14"/>
          <p:cNvSpPr txBox="1"/>
          <p:nvPr/>
        </p:nvSpPr>
        <p:spPr>
          <a:xfrm>
            <a:off x="5418138" y="4033838"/>
            <a:ext cx="3057247" cy="369332"/>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nl-NL" dirty="0"/>
              <a:t>Simulatiespel </a:t>
            </a:r>
            <a:r>
              <a:rPr lang="nl-NL" dirty="0" smtClean="0"/>
              <a:t>bloedsomloop</a:t>
            </a:r>
            <a:endParaRPr lang="nl-NL" dirty="0"/>
          </a:p>
        </p:txBody>
      </p:sp>
      <p:sp>
        <p:nvSpPr>
          <p:cNvPr id="16" name="Tekstvak 15"/>
          <p:cNvSpPr txBox="1"/>
          <p:nvPr/>
        </p:nvSpPr>
        <p:spPr>
          <a:xfrm>
            <a:off x="953294" y="5258344"/>
            <a:ext cx="1885247" cy="369332"/>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dirty="0"/>
              <a:t>Strip (historie)</a:t>
            </a:r>
          </a:p>
        </p:txBody>
      </p:sp>
      <p:sp>
        <p:nvSpPr>
          <p:cNvPr id="17" name="Tekstvak 16"/>
          <p:cNvSpPr txBox="1"/>
          <p:nvPr/>
        </p:nvSpPr>
        <p:spPr>
          <a:xfrm>
            <a:off x="6124575" y="5532438"/>
            <a:ext cx="2570163" cy="369887"/>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dirty="0"/>
              <a:t>Ecologische voetafdruk</a:t>
            </a:r>
          </a:p>
        </p:txBody>
      </p:sp>
      <p:sp>
        <p:nvSpPr>
          <p:cNvPr id="18" name="Tekstvak 17"/>
          <p:cNvSpPr txBox="1"/>
          <p:nvPr/>
        </p:nvSpPr>
        <p:spPr>
          <a:xfrm>
            <a:off x="3014663" y="5709444"/>
            <a:ext cx="1776412" cy="369887"/>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nl-NL" dirty="0"/>
              <a:t>Computergame</a:t>
            </a:r>
          </a:p>
        </p:txBody>
      </p:sp>
      <p:pic>
        <p:nvPicPr>
          <p:cNvPr id="19" name="brug 1.m4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5" cstate="print"/>
          <a:stretch>
            <a:fillRect/>
          </a:stretch>
        </p:blipFill>
        <p:spPr>
          <a:xfrm>
            <a:off x="5495639" y="296822"/>
            <a:ext cx="3302794" cy="1858209"/>
          </a:xfrm>
          <a:prstGeom prst="rect">
            <a:avLst/>
          </a:prstGeom>
          <a:ln>
            <a:solidFill>
              <a:schemeClr val="tx1"/>
            </a:solidFill>
          </a:ln>
          <a:effectLst>
            <a:outerShdw blurRad="358775" dist="38100" dir="2700000" algn="tl" rotWithShape="0">
              <a:srgbClr val="000000">
                <a:alpha val="43000"/>
              </a:srgbClr>
            </a:outerShdw>
          </a:effectLst>
        </p:spPr>
      </p:pic>
      <p:pic>
        <p:nvPicPr>
          <p:cNvPr id="20" name="Picture 2" descr="http://www.science-ontwerp.nl/wp-content/uploads/2014/01/plaatje-strip.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6139" y="3025259"/>
            <a:ext cx="2722563" cy="1917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16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fill="hold" display="0">
                  <p:stCondLst>
                    <p:cond delay="indefinite"/>
                  </p:stCondLst>
                </p:cTn>
                <p:tgtEl>
                  <p:spTgt spid="1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95926"/>
            <a:ext cx="8153400" cy="861374"/>
          </a:xfrm>
        </p:spPr>
        <p:txBody>
          <a:bodyPr/>
          <a:lstStyle/>
          <a:p>
            <a:pPr eaLnBrk="1" fontAlgn="auto" hangingPunct="1">
              <a:spcAft>
                <a:spcPts val="0"/>
              </a:spcAft>
              <a:defRPr/>
            </a:pPr>
            <a:r>
              <a:rPr lang="nl-NL" sz="3200" dirty="0" smtClean="0"/>
              <a:t>TECHNIEK TALENT &amp; ENERGIE</a:t>
            </a:r>
            <a:endParaRPr lang="nl-NL" sz="3200" dirty="0"/>
          </a:p>
        </p:txBody>
      </p:sp>
      <p:pic>
        <p:nvPicPr>
          <p:cNvPr id="16386" name="Afbeelding 4"/>
          <p:cNvPicPr>
            <a:picLocks noChangeAspect="1"/>
          </p:cNvPicPr>
          <p:nvPr/>
        </p:nvPicPr>
        <p:blipFill>
          <a:blip r:embed="rId3" cstate="print"/>
          <a:srcRect/>
          <a:stretch>
            <a:fillRect/>
          </a:stretch>
        </p:blipFill>
        <p:spPr bwMode="auto">
          <a:xfrm>
            <a:off x="4073525" y="1905000"/>
            <a:ext cx="4940300" cy="4953000"/>
          </a:xfrm>
          <a:prstGeom prst="rect">
            <a:avLst/>
          </a:prstGeom>
          <a:noFill/>
          <a:ln w="9525">
            <a:noFill/>
            <a:miter lim="800000"/>
            <a:headEnd/>
            <a:tailEnd/>
          </a:ln>
        </p:spPr>
      </p:pic>
      <p:sp>
        <p:nvSpPr>
          <p:cNvPr id="3" name="Tekstvak 2"/>
          <p:cNvSpPr txBox="1"/>
          <p:nvPr/>
        </p:nvSpPr>
        <p:spPr>
          <a:xfrm>
            <a:off x="1168924" y="1904999"/>
            <a:ext cx="2602976" cy="1477328"/>
          </a:xfrm>
          <a:prstGeom prst="rect">
            <a:avLst/>
          </a:prstGeom>
          <a:noFill/>
        </p:spPr>
        <p:txBody>
          <a:bodyPr wrap="square" rtlCol="0">
            <a:spAutoFit/>
          </a:bodyPr>
          <a:lstStyle/>
          <a:p>
            <a:r>
              <a:rPr lang="nl-NL" b="1" dirty="0" smtClean="0">
                <a:solidFill>
                  <a:srgbClr val="FF0000"/>
                </a:solidFill>
              </a:rPr>
              <a:t>ONDERDELEN:</a:t>
            </a:r>
          </a:p>
          <a:p>
            <a:r>
              <a:rPr lang="nl-NL" b="1" dirty="0" smtClean="0"/>
              <a:t>KENNIS</a:t>
            </a:r>
          </a:p>
          <a:p>
            <a:r>
              <a:rPr lang="nl-NL" b="1" dirty="0" smtClean="0"/>
              <a:t>ONDERZOEK</a:t>
            </a:r>
          </a:p>
          <a:p>
            <a:r>
              <a:rPr lang="nl-NL" b="1" dirty="0" smtClean="0"/>
              <a:t>BOUW-ONTWERP</a:t>
            </a:r>
          </a:p>
          <a:p>
            <a:r>
              <a:rPr lang="nl-NL" b="1" dirty="0" smtClean="0"/>
              <a:t>SPEL</a:t>
            </a:r>
            <a:endParaRPr lang="nl-NL" b="1" dirty="0"/>
          </a:p>
        </p:txBody>
      </p:sp>
      <p:sp>
        <p:nvSpPr>
          <p:cNvPr id="4" name="Tekstvak 3"/>
          <p:cNvSpPr txBox="1"/>
          <p:nvPr/>
        </p:nvSpPr>
        <p:spPr>
          <a:xfrm>
            <a:off x="848411" y="4030028"/>
            <a:ext cx="2630079" cy="2393096"/>
          </a:xfrm>
          <a:prstGeom prst="rect">
            <a:avLst/>
          </a:prstGeom>
          <a:noFill/>
        </p:spPr>
        <p:txBody>
          <a:bodyPr wrap="square" rtlCol="0">
            <a:spAutoFit/>
          </a:bodyPr>
          <a:lstStyle/>
          <a:p>
            <a:r>
              <a:rPr lang="nl-NL" b="1" dirty="0" smtClean="0">
                <a:solidFill>
                  <a:srgbClr val="FF0000"/>
                </a:solidFill>
              </a:rPr>
              <a:t>INTEGRATIE:</a:t>
            </a:r>
          </a:p>
          <a:p>
            <a:r>
              <a:rPr lang="nl-NL" b="1" dirty="0" smtClean="0"/>
              <a:t>TAAL</a:t>
            </a:r>
          </a:p>
          <a:p>
            <a:r>
              <a:rPr lang="nl-NL" b="1" dirty="0" smtClean="0"/>
              <a:t>MUZIEK</a:t>
            </a:r>
          </a:p>
          <a:p>
            <a:r>
              <a:rPr lang="nl-NL" b="1" dirty="0" smtClean="0"/>
              <a:t>REKENEN</a:t>
            </a:r>
          </a:p>
          <a:p>
            <a:r>
              <a:rPr lang="nl-NL" b="1" dirty="0" smtClean="0"/>
              <a:t>GESCHIEDENIS</a:t>
            </a:r>
          </a:p>
          <a:p>
            <a:r>
              <a:rPr lang="nl-NL" b="1" dirty="0" smtClean="0"/>
              <a:t>AARDRIJKSKUNDE</a:t>
            </a:r>
          </a:p>
          <a:p>
            <a:r>
              <a:rPr lang="nl-NL" b="1" dirty="0" smtClean="0"/>
              <a:t>BIOLOGIE</a:t>
            </a:r>
          </a:p>
          <a:p>
            <a:r>
              <a:rPr lang="nl-NL" b="1" dirty="0" smtClean="0"/>
              <a:t>BEWEGING …</a:t>
            </a:r>
            <a:endParaRPr lang="nl-NL"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5352"/>
            <a:ext cx="8432800" cy="1118647"/>
          </a:xfrm>
        </p:spPr>
        <p:txBody>
          <a:bodyPr/>
          <a:lstStyle/>
          <a:p>
            <a:pPr algn="l"/>
            <a:r>
              <a:rPr lang="nl-NL" sz="2800" dirty="0" smtClean="0"/>
              <a:t>   TECHNIEK </a:t>
            </a:r>
            <a:r>
              <a:rPr lang="nl-NL" sz="2800" dirty="0"/>
              <a:t>TALENT </a:t>
            </a:r>
            <a:r>
              <a:rPr lang="nl-NL" sz="2800" dirty="0" smtClean="0"/>
              <a:t>&amp; </a:t>
            </a:r>
            <a:r>
              <a:rPr lang="nl-NL" sz="2800" dirty="0"/>
              <a:t>ENERGIE</a:t>
            </a:r>
          </a:p>
        </p:txBody>
      </p:sp>
      <p:sp>
        <p:nvSpPr>
          <p:cNvPr id="3" name="Tijdelijke aanduiding voor inhoud 2"/>
          <p:cNvSpPr>
            <a:spLocks noGrp="1"/>
          </p:cNvSpPr>
          <p:nvPr>
            <p:ph idx="1"/>
          </p:nvPr>
        </p:nvSpPr>
        <p:spPr>
          <a:xfrm>
            <a:off x="791852" y="1866506"/>
            <a:ext cx="7993928" cy="4483493"/>
          </a:xfrm>
        </p:spPr>
        <p:txBody>
          <a:bodyPr/>
          <a:lstStyle/>
          <a:p>
            <a:pPr marL="0" indent="0">
              <a:buNone/>
            </a:pPr>
            <a:r>
              <a:rPr lang="nl-NL" sz="2800" dirty="0" smtClean="0">
                <a:solidFill>
                  <a:srgbClr val="FF0000"/>
                </a:solidFill>
              </a:rPr>
              <a:t>  </a:t>
            </a:r>
          </a:p>
          <a:p>
            <a:pPr marL="0" indent="0">
              <a:buNone/>
            </a:pPr>
            <a:r>
              <a:rPr lang="nl-NL" sz="2800" dirty="0">
                <a:solidFill>
                  <a:srgbClr val="FF0000"/>
                </a:solidFill>
              </a:rPr>
              <a:t>  </a:t>
            </a:r>
            <a:r>
              <a:rPr lang="nl-NL" sz="2400" dirty="0" smtClean="0">
                <a:solidFill>
                  <a:srgbClr val="FF0000"/>
                </a:solidFill>
              </a:rPr>
              <a:t>KENNIS </a:t>
            </a:r>
            <a:r>
              <a:rPr lang="nl-NL" sz="2400" dirty="0" smtClean="0"/>
              <a:t>Voorleesboeken – </a:t>
            </a:r>
          </a:p>
          <a:p>
            <a:pPr marL="0" indent="0">
              <a:buNone/>
            </a:pPr>
            <a:r>
              <a:rPr lang="nl-NL" sz="2400" dirty="0" smtClean="0"/>
              <a:t>  energie in je lijf – bingo – </a:t>
            </a:r>
          </a:p>
          <a:p>
            <a:pPr marL="0" indent="0">
              <a:buNone/>
            </a:pPr>
            <a:r>
              <a:rPr lang="nl-NL" sz="2400" dirty="0"/>
              <a:t> </a:t>
            </a:r>
            <a:r>
              <a:rPr lang="nl-NL" sz="2400" dirty="0" smtClean="0"/>
              <a:t> energiemarkt –  wereldontbijt  ……</a:t>
            </a:r>
          </a:p>
          <a:p>
            <a:pPr marL="0" indent="0">
              <a:buNone/>
            </a:pPr>
            <a:r>
              <a:rPr lang="nl-NL" sz="2400" dirty="0" smtClean="0">
                <a:solidFill>
                  <a:srgbClr val="FF0000"/>
                </a:solidFill>
              </a:rPr>
              <a:t>  ONDERZOEK </a:t>
            </a:r>
            <a:r>
              <a:rPr lang="nl-NL" sz="2400" dirty="0" smtClean="0"/>
              <a:t>Wind vangen – speuropdracht – </a:t>
            </a:r>
          </a:p>
          <a:p>
            <a:pPr marL="0" indent="0">
              <a:buNone/>
            </a:pPr>
            <a:r>
              <a:rPr lang="nl-NL" sz="2400" dirty="0" smtClean="0"/>
              <a:t>  parallel- en serieschakeling -  luchtdruk - …</a:t>
            </a:r>
            <a:endParaRPr lang="nl-NL" sz="2400" dirty="0"/>
          </a:p>
          <a:p>
            <a:pPr marL="0" indent="0">
              <a:buNone/>
            </a:pPr>
            <a:r>
              <a:rPr lang="nl-NL" sz="2400" dirty="0" smtClean="0">
                <a:solidFill>
                  <a:srgbClr val="FF0000"/>
                </a:solidFill>
              </a:rPr>
              <a:t>  BOUW/ONTWERP </a:t>
            </a:r>
            <a:r>
              <a:rPr lang="nl-NL" sz="2400" dirty="0" smtClean="0"/>
              <a:t>Zonneboot en zonnewijzer –</a:t>
            </a:r>
          </a:p>
          <a:p>
            <a:pPr marL="0" indent="0">
              <a:buNone/>
            </a:pPr>
            <a:r>
              <a:rPr lang="nl-NL" sz="2400" dirty="0" smtClean="0"/>
              <a:t>  deuralarm – actie-reactiebaan –  windmolen …</a:t>
            </a:r>
            <a:endParaRPr lang="nl-NL" sz="2400" dirty="0"/>
          </a:p>
          <a:p>
            <a:pPr marL="0" indent="0">
              <a:buNone/>
            </a:pPr>
            <a:r>
              <a:rPr lang="nl-NL" sz="2400" dirty="0" smtClean="0">
                <a:solidFill>
                  <a:srgbClr val="FF0000"/>
                </a:solidFill>
              </a:rPr>
              <a:t>  SPEL </a:t>
            </a:r>
            <a:r>
              <a:rPr lang="nl-NL" sz="2400" dirty="0" smtClean="0"/>
              <a:t>Zunnespel – Volta – Energiebaas –  Ren-je-rot –          Dierenkwartet … </a:t>
            </a:r>
            <a:endParaRPr lang="nl-NL" sz="2400"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9081" y="-1"/>
            <a:ext cx="2623480" cy="383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01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600200"/>
            <a:ext cx="8229600" cy="4621491"/>
          </a:xfrm>
        </p:spPr>
        <p:txBody>
          <a:bodyPr/>
          <a:lstStyle/>
          <a:p>
            <a:endParaRPr lang="nl-NL" dirty="0"/>
          </a:p>
        </p:txBody>
      </p:sp>
      <p:pic>
        <p:nvPicPr>
          <p:cNvPr id="4098" name="Picture 2" descr="Les4.2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167" y="1781665"/>
            <a:ext cx="1776410" cy="25151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bikewash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8965" y="4287423"/>
            <a:ext cx="3589762" cy="22233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6_4- totaalplaat energieraadsels aardgas-aangepas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7028" y="348794"/>
            <a:ext cx="5329822" cy="37560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wordweb 5.3">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091" y="4287424"/>
            <a:ext cx="3359823" cy="22233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61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58218"/>
            <a:ext cx="5600700" cy="1178481"/>
          </a:xfrm>
          <a:prstGeom prst="rect">
            <a:avLst/>
          </a:prstGeom>
        </p:spPr>
        <p:txBody>
          <a:bodyPr wrap="square" numCol="1" anchorCtr="0" compatLnSpc="1">
            <a:prstTxWarp prst="textNoShape">
              <a:avLst/>
            </a:prstTxWarp>
          </a:bodyPr>
          <a:lstStyle/>
          <a:p>
            <a:r>
              <a:rPr lang="nl-NL" cap="none" dirty="0" smtClean="0"/>
              <a:t>SCHOLING</a:t>
            </a:r>
          </a:p>
        </p:txBody>
      </p:sp>
      <p:sp>
        <p:nvSpPr>
          <p:cNvPr id="7" name="Tekstvak 6"/>
          <p:cNvSpPr txBox="1"/>
          <p:nvPr/>
        </p:nvSpPr>
        <p:spPr>
          <a:xfrm>
            <a:off x="848412" y="2151063"/>
            <a:ext cx="7889188" cy="4278094"/>
          </a:xfrm>
          <a:prstGeom prst="rect">
            <a:avLst/>
          </a:prstGeom>
          <a:noFill/>
        </p:spPr>
        <p:txBody>
          <a:bodyPr wrap="square">
            <a:spAutoFit/>
          </a:bodyPr>
          <a:lstStyle/>
          <a:p>
            <a:endParaRPr lang="nl-NL" sz="2000" b="1" dirty="0"/>
          </a:p>
          <a:p>
            <a:r>
              <a:rPr lang="nl-NL" sz="2800" dirty="0">
                <a:latin typeface="+mn-lt"/>
              </a:rPr>
              <a:t>3 </a:t>
            </a:r>
            <a:r>
              <a:rPr lang="nl-NL" sz="2800" dirty="0" smtClean="0">
                <a:latin typeface="+mn-lt"/>
              </a:rPr>
              <a:t>bijeenkomsten (didactiek en inhoud)</a:t>
            </a:r>
            <a:endParaRPr lang="nl-NL" sz="2800" dirty="0">
              <a:latin typeface="+mn-lt"/>
            </a:endParaRPr>
          </a:p>
          <a:p>
            <a:endParaRPr lang="nl-NL" sz="2800" dirty="0">
              <a:latin typeface="+mn-lt"/>
            </a:endParaRPr>
          </a:p>
          <a:p>
            <a:r>
              <a:rPr lang="nl-NL" sz="2800" dirty="0" smtClean="0">
                <a:latin typeface="+mn-lt"/>
              </a:rPr>
              <a:t>Onder- en bovenbouw</a:t>
            </a:r>
          </a:p>
          <a:p>
            <a:endParaRPr lang="nl-NL" sz="2800" dirty="0">
              <a:latin typeface="+mn-lt"/>
            </a:endParaRPr>
          </a:p>
          <a:p>
            <a:r>
              <a:rPr lang="nl-NL" sz="2800" dirty="0" smtClean="0">
                <a:latin typeface="+mn-lt"/>
              </a:rPr>
              <a:t>Achtergrondinformatie </a:t>
            </a:r>
            <a:r>
              <a:rPr lang="nl-NL" sz="2800" dirty="0">
                <a:latin typeface="+mn-lt"/>
              </a:rPr>
              <a:t>in de mappen en </a:t>
            </a:r>
            <a:r>
              <a:rPr lang="nl-NL" sz="2800" dirty="0" smtClean="0">
                <a:latin typeface="+mn-lt"/>
              </a:rPr>
              <a:t>website</a:t>
            </a:r>
            <a:endParaRPr lang="nl-NL" sz="2800" dirty="0">
              <a:latin typeface="+mn-lt"/>
            </a:endParaRPr>
          </a:p>
          <a:p>
            <a:endParaRPr lang="nl-NL" sz="2800" dirty="0">
              <a:latin typeface="+mn-lt"/>
            </a:endParaRPr>
          </a:p>
          <a:p>
            <a:r>
              <a:rPr lang="nl-NL" sz="2800" dirty="0">
                <a:latin typeface="+mn-lt"/>
              </a:rPr>
              <a:t>Veel gestelde vragen/antwoorden op website</a:t>
            </a:r>
          </a:p>
          <a:p>
            <a:endParaRPr lang="nl-NL" sz="2800" dirty="0">
              <a:latin typeface="+mn-lt"/>
            </a:endParaRPr>
          </a:p>
          <a:p>
            <a:r>
              <a:rPr lang="nl-NL" sz="2800" dirty="0">
                <a:latin typeface="+mn-lt"/>
              </a:rPr>
              <a:t>Inhoudelijke helpdesk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1499" y="391886"/>
            <a:ext cx="8029575" cy="885824"/>
          </a:xfrm>
        </p:spPr>
        <p:txBody>
          <a:bodyPr/>
          <a:lstStyle/>
          <a:p>
            <a:pPr marL="0" indent="0" algn="ctr">
              <a:buNone/>
            </a:pPr>
            <a:r>
              <a:rPr lang="nl-NL" dirty="0"/>
              <a:t>TECHNIEK TALENT &amp; ENERGIE</a:t>
            </a:r>
            <a:endParaRPr lang="nl-NL" dirty="0" smtClean="0"/>
          </a:p>
          <a:p>
            <a:endParaRPr lang="nl-NL" dirty="0"/>
          </a:p>
          <a:p>
            <a:endParaRPr lang="nl-NL" dirty="0" smtClean="0"/>
          </a:p>
          <a:p>
            <a:endParaRPr lang="nl-NL" dirty="0"/>
          </a:p>
          <a:p>
            <a:endParaRPr lang="nl-NL" dirty="0" smtClean="0"/>
          </a:p>
          <a:p>
            <a:endParaRPr lang="nl-NL" dirty="0" smtClean="0"/>
          </a:p>
          <a:p>
            <a:endParaRPr lang="nl-NL" dirty="0"/>
          </a:p>
          <a:p>
            <a:pPr marL="0" indent="0">
              <a:buNone/>
            </a:pPr>
            <a:endParaRPr lang="nl-NL" sz="2400" dirty="0" smtClean="0"/>
          </a:p>
          <a:p>
            <a:pPr marL="0" indent="0">
              <a:buNone/>
            </a:pPr>
            <a:r>
              <a:rPr lang="nl-NL" sz="2400" dirty="0"/>
              <a:t> </a:t>
            </a:r>
            <a:r>
              <a:rPr lang="nl-NL" sz="2400" dirty="0" smtClean="0"/>
              <a:t>   GROEP 1 T/M 4 – 4 LESSEN PER JAAR</a:t>
            </a:r>
          </a:p>
          <a:p>
            <a:pPr marL="0" indent="0">
              <a:buNone/>
            </a:pPr>
            <a:r>
              <a:rPr lang="nl-NL" sz="2400" dirty="0" smtClean="0"/>
              <a:t>    GROEP 5 T/M 8 – 10 LESSEN PER JAAR</a:t>
            </a:r>
          </a:p>
          <a:p>
            <a:endParaRPr lang="nl-NL" dirty="0"/>
          </a:p>
        </p:txBody>
      </p:sp>
      <p:pic>
        <p:nvPicPr>
          <p:cNvPr id="4" name="Picture 2" descr="G:\s.spea.v.pep\01 Projecten\Talent &amp; Energie\Presentaties\foto leskar 2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563" y="1979628"/>
            <a:ext cx="3572362" cy="2465190"/>
          </a:xfrm>
          <a:prstGeom prst="rect">
            <a:avLst/>
          </a:prstGeom>
          <a:noFill/>
          <a:ln w="9525">
            <a:solidFill>
              <a:schemeClr val="tx1"/>
            </a:solidFill>
            <a:miter lim="800000"/>
            <a:headEnd/>
            <a:tailEnd/>
          </a:ln>
        </p:spPr>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19856" y="1947470"/>
            <a:ext cx="3943181" cy="2497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descr="huisj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15199" y="5041900"/>
            <a:ext cx="1147838" cy="13906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458261" y="5346095"/>
            <a:ext cx="723275" cy="1200329"/>
          </a:xfrm>
          <a:prstGeom prst="rect">
            <a:avLst/>
          </a:prstGeom>
          <a:noFill/>
        </p:spPr>
        <p:txBody>
          <a:bodyPr wrap="none" rtlCol="0">
            <a:spAutoFit/>
          </a:bodyPr>
          <a:lstStyle/>
          <a:p>
            <a:r>
              <a:rPr lang="nl-NL" sz="7200" dirty="0"/>
              <a:t>+</a:t>
            </a:r>
          </a:p>
        </p:txBody>
      </p:sp>
    </p:spTree>
    <p:extLst>
      <p:ext uri="{BB962C8B-B14F-4D97-AF65-F5344CB8AC3E}">
        <p14:creationId xmlns:p14="http://schemas.microsoft.com/office/powerpoint/2010/main" val="42689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550" y="-78105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046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bwMode="auto">
          <a:xfrm>
            <a:off x="4572514" y="1645912"/>
            <a:ext cx="4165085" cy="4226987"/>
          </a:xfrm>
          <a:prstGeom prst="rect">
            <a:avLst/>
          </a:prstGeom>
          <a:noFill/>
          <a:ln w="9525">
            <a:solidFill>
              <a:schemeClr val="tx1"/>
            </a:solidFill>
            <a:miter lim="800000"/>
            <a:headEnd/>
            <a:tailEnd/>
          </a:ln>
        </p:spPr>
      </p:pic>
      <p:sp>
        <p:nvSpPr>
          <p:cNvPr id="5" name="Titel 1"/>
          <p:cNvSpPr>
            <a:spLocks noGrp="1"/>
          </p:cNvSpPr>
          <p:nvPr>
            <p:ph type="title"/>
          </p:nvPr>
        </p:nvSpPr>
        <p:spPr>
          <a:xfrm>
            <a:off x="596900" y="367644"/>
            <a:ext cx="5651500" cy="762655"/>
          </a:xfrm>
        </p:spPr>
        <p:txBody>
          <a:bodyPr/>
          <a:lstStyle/>
          <a:p>
            <a:pPr algn="l"/>
            <a:r>
              <a:rPr lang="nl-NL" sz="3600" dirty="0" smtClean="0"/>
              <a:t>  Uitbouw</a:t>
            </a:r>
            <a:endParaRPr lang="nl-NL" sz="3600" dirty="0"/>
          </a:p>
        </p:txBody>
      </p:sp>
      <p:sp>
        <p:nvSpPr>
          <p:cNvPr id="3" name="Rechthoek 2"/>
          <p:cNvSpPr/>
          <p:nvPr/>
        </p:nvSpPr>
        <p:spPr>
          <a:xfrm>
            <a:off x="832569" y="1900534"/>
            <a:ext cx="4556125" cy="3539430"/>
          </a:xfrm>
          <a:prstGeom prst="rect">
            <a:avLst/>
          </a:prstGeom>
        </p:spPr>
        <p:txBody>
          <a:bodyPr wrap="square">
            <a:spAutoFit/>
          </a:bodyPr>
          <a:lstStyle/>
          <a:p>
            <a:r>
              <a:rPr lang="nl-NL" sz="2800" b="1" dirty="0" smtClean="0"/>
              <a:t>Duurzaamheid</a:t>
            </a:r>
          </a:p>
          <a:p>
            <a:endParaRPr lang="nl-NL" sz="2800" b="1" dirty="0" smtClean="0"/>
          </a:p>
          <a:p>
            <a:r>
              <a:rPr lang="nl-NL" sz="2800" b="1" dirty="0" smtClean="0"/>
              <a:t>PO-VO</a:t>
            </a:r>
            <a:endParaRPr lang="nl-NL" sz="2800" b="1" dirty="0"/>
          </a:p>
          <a:p>
            <a:endParaRPr lang="nl-NL" sz="2800" b="1" dirty="0" smtClean="0"/>
          </a:p>
          <a:p>
            <a:r>
              <a:rPr lang="nl-NL" sz="2800" b="1" dirty="0" smtClean="0"/>
              <a:t>Bedrijfsbezoeken</a:t>
            </a:r>
          </a:p>
          <a:p>
            <a:endParaRPr lang="nl-NL" sz="2800" b="1" dirty="0"/>
          </a:p>
          <a:p>
            <a:r>
              <a:rPr lang="nl-NL" sz="2800" b="1" dirty="0"/>
              <a:t>Integratie </a:t>
            </a:r>
            <a:endParaRPr lang="nl-NL" sz="2800" b="1" dirty="0" smtClean="0"/>
          </a:p>
          <a:p>
            <a:r>
              <a:rPr lang="nl-NL" sz="2800" b="1" dirty="0" smtClean="0"/>
              <a:t>3D-Kanjers</a:t>
            </a:r>
            <a:endParaRPr lang="nl-NL" sz="2800" b="1" dirty="0"/>
          </a:p>
        </p:txBody>
      </p:sp>
      <p:sp>
        <p:nvSpPr>
          <p:cNvPr id="7" name="Rechthoek 6"/>
          <p:cNvSpPr/>
          <p:nvPr/>
        </p:nvSpPr>
        <p:spPr>
          <a:xfrm>
            <a:off x="8394700" y="3136900"/>
            <a:ext cx="342900" cy="3689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49300" y="1048306"/>
            <a:ext cx="7543800" cy="923330"/>
          </a:xfrm>
          <a:prstGeom prst="rect">
            <a:avLst/>
          </a:prstGeom>
        </p:spPr>
        <p:txBody>
          <a:bodyPr wrap="square">
            <a:spAutoFit/>
          </a:bodyPr>
          <a:lstStyle/>
          <a:p>
            <a:pPr algn="ctr"/>
            <a:r>
              <a:rPr lang="nl-NL" sz="3600" cap="all" spc="-60" dirty="0">
                <a:solidFill>
                  <a:srgbClr val="D1282E"/>
                </a:solidFill>
                <a:latin typeface="Arial Black"/>
                <a:ea typeface="+mj-ea"/>
                <a:cs typeface="+mj-cs"/>
              </a:rPr>
              <a:t/>
            </a:r>
            <a:br>
              <a:rPr lang="nl-NL" sz="3600" cap="all" spc="-60" dirty="0">
                <a:solidFill>
                  <a:srgbClr val="D1282E"/>
                </a:solidFill>
                <a:latin typeface="Arial Black"/>
                <a:ea typeface="+mj-ea"/>
                <a:cs typeface="+mj-cs"/>
              </a:rPr>
            </a:br>
            <a:endParaRPr lang="nl-NL" dirty="0"/>
          </a:p>
        </p:txBody>
      </p:sp>
      <p:pic>
        <p:nvPicPr>
          <p:cNvPr id="6" name="Afbeelding 5" descr="strip-deel-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339" y="1984933"/>
            <a:ext cx="7982296" cy="4236758"/>
          </a:xfrm>
          <a:prstGeom prst="rect">
            <a:avLst/>
          </a:prstGeom>
        </p:spPr>
      </p:pic>
      <p:sp>
        <p:nvSpPr>
          <p:cNvPr id="3" name="Titel 2"/>
          <p:cNvSpPr>
            <a:spLocks noGrp="1"/>
          </p:cNvSpPr>
          <p:nvPr>
            <p:ph type="title"/>
          </p:nvPr>
        </p:nvSpPr>
        <p:spPr>
          <a:xfrm>
            <a:off x="457200" y="274638"/>
            <a:ext cx="8229600" cy="773668"/>
          </a:xfrm>
        </p:spPr>
        <p:txBody>
          <a:bodyPr/>
          <a:lstStyle/>
          <a:p>
            <a:r>
              <a:rPr lang="nl-NL" b="1" dirty="0" smtClean="0">
                <a:solidFill>
                  <a:srgbClr val="002060"/>
                </a:solidFill>
                <a:hlinkClick r:id="rId4"/>
              </a:rPr>
              <a:t> </a:t>
            </a:r>
            <a:r>
              <a:rPr lang="nl-NL" dirty="0" smtClean="0">
                <a:solidFill>
                  <a:srgbClr val="FFFF00"/>
                </a:solidFill>
                <a:hlinkClick r:id="rId4"/>
              </a:rPr>
              <a:t>www.techniektalentenergie.nl</a:t>
            </a:r>
            <a:r>
              <a:rPr lang="nl-NL" dirty="0"/>
              <a:t/>
            </a:r>
            <a:br>
              <a:rPr lang="nl-NL" dirty="0"/>
            </a:br>
            <a:r>
              <a:rPr lang="nl-NL" sz="2400" dirty="0" smtClean="0"/>
              <a:t>Meedoen? Contactpersoon: l.schrage@pl.hanze.nl</a:t>
            </a:r>
            <a:endParaRPr lang="nl-NL" sz="2400" dirty="0"/>
          </a:p>
        </p:txBody>
      </p:sp>
    </p:spTree>
    <p:extLst>
      <p:ext uri="{BB962C8B-B14F-4D97-AF65-F5344CB8AC3E}">
        <p14:creationId xmlns:p14="http://schemas.microsoft.com/office/powerpoint/2010/main" val="111299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576" y="260648"/>
            <a:ext cx="8572500" cy="504056"/>
          </a:xfrm>
          <a:prstGeom prst="roundRect">
            <a:avLst/>
          </a:prstGeom>
          <a:noFill/>
          <a:ln w="28575" cmpd="sng">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rmAutofit fontScale="90000"/>
          </a:bodyPr>
          <a:lstStyle/>
          <a:p>
            <a:pPr algn="l" eaLnBrk="1" hangingPunct="1"/>
            <a:r>
              <a:rPr lang="nl-NL" sz="4000" dirty="0"/>
              <a:t/>
            </a:r>
            <a:br>
              <a:rPr lang="nl-NL" sz="4000" dirty="0"/>
            </a:br>
            <a:r>
              <a:rPr lang="nl-NL" sz="4000" dirty="0" smtClean="0"/>
              <a:t>Techniek, Talent &amp; Energie</a:t>
            </a:r>
            <a:endParaRPr lang="en-US" sz="4000" dirty="0"/>
          </a:p>
        </p:txBody>
      </p:sp>
      <p:sp>
        <p:nvSpPr>
          <p:cNvPr id="11267" name="Rectangle 3"/>
          <p:cNvSpPr>
            <a:spLocks noGrp="1" noChangeArrowheads="1"/>
          </p:cNvSpPr>
          <p:nvPr>
            <p:ph idx="1"/>
          </p:nvPr>
        </p:nvSpPr>
        <p:spPr>
          <a:xfrm>
            <a:off x="755576" y="1310326"/>
            <a:ext cx="7931224" cy="4815837"/>
          </a:xfrm>
        </p:spPr>
        <p:txBody>
          <a:bodyPr/>
          <a:lstStyle/>
          <a:p>
            <a:pPr marL="0" indent="0">
              <a:buNone/>
            </a:pPr>
            <a:endParaRPr lang="nl-NL" altLang="nl-NL" dirty="0" smtClean="0"/>
          </a:p>
          <a:p>
            <a:pPr marL="0" indent="0">
              <a:buNone/>
            </a:pPr>
            <a:r>
              <a:rPr lang="nl-NL" altLang="nl-NL" sz="2400" dirty="0" smtClean="0"/>
              <a:t>Groep 1 t/m 8 </a:t>
            </a:r>
          </a:p>
          <a:p>
            <a:pPr marL="0" indent="0">
              <a:buNone/>
            </a:pPr>
            <a:r>
              <a:rPr lang="nl-NL" altLang="nl-NL" sz="2400" dirty="0" smtClean="0"/>
              <a:t>W</a:t>
            </a:r>
            <a:r>
              <a:rPr lang="nl-NL" altLang="nl-NL" sz="2400" dirty="0"/>
              <a:t>&amp;</a:t>
            </a:r>
            <a:r>
              <a:rPr lang="nl-NL" altLang="nl-NL" sz="2400" dirty="0" smtClean="0"/>
              <a:t>T </a:t>
            </a:r>
          </a:p>
          <a:p>
            <a:pPr marL="0" indent="0">
              <a:buNone/>
            </a:pPr>
            <a:r>
              <a:rPr lang="nl-NL" altLang="nl-NL" sz="2400" dirty="0" smtClean="0"/>
              <a:t>Onderzoekend, ontwerpend leren</a:t>
            </a:r>
          </a:p>
          <a:p>
            <a:pPr marL="0" indent="0">
              <a:buNone/>
            </a:pPr>
            <a:r>
              <a:rPr lang="nl-NL" altLang="nl-NL" sz="2400" dirty="0" smtClean="0"/>
              <a:t>Talentontwikkeling </a:t>
            </a:r>
            <a:r>
              <a:rPr lang="nl-NL" altLang="nl-NL" sz="2400" dirty="0"/>
              <a:t>(</a:t>
            </a:r>
            <a:r>
              <a:rPr lang="nl-NL" altLang="nl-NL" sz="2400" dirty="0" smtClean="0"/>
              <a:t>kinderen, leerkrachten</a:t>
            </a:r>
            <a:r>
              <a:rPr lang="nl-NL" altLang="nl-NL" sz="2400" dirty="0"/>
              <a:t>)</a:t>
            </a:r>
          </a:p>
          <a:p>
            <a:pPr marL="0" indent="0">
              <a:buNone/>
            </a:pPr>
            <a:endParaRPr lang="nl-NL" altLang="nl-NL" sz="2400" dirty="0" smtClean="0"/>
          </a:p>
          <a:p>
            <a:pPr marL="0" indent="0">
              <a:buNone/>
            </a:pPr>
            <a:r>
              <a:rPr lang="nl-NL" altLang="nl-NL" sz="2400" dirty="0" smtClean="0"/>
              <a:t>Nederlandse </a:t>
            </a:r>
            <a:r>
              <a:rPr lang="nl-NL" altLang="nl-NL" sz="2400" dirty="0"/>
              <a:t>energiesysteem en energietransitie (ETM</a:t>
            </a:r>
            <a:r>
              <a:rPr lang="nl-NL" altLang="nl-NL" sz="2400" dirty="0" smtClean="0"/>
              <a:t>)</a:t>
            </a:r>
          </a:p>
          <a:p>
            <a:pPr marL="0" indent="0">
              <a:buNone/>
            </a:pPr>
            <a:endParaRPr lang="nl-NL" altLang="nl-NL" sz="2400" dirty="0" smtClean="0"/>
          </a:p>
          <a:p>
            <a:pPr marL="0" indent="0">
              <a:buNone/>
            </a:pPr>
            <a:r>
              <a:rPr lang="nl-NL" altLang="nl-NL" sz="2400" dirty="0" smtClean="0"/>
              <a:t>			Energie als spannend, </a:t>
            </a:r>
          </a:p>
          <a:p>
            <a:pPr marL="0" indent="0">
              <a:buNone/>
            </a:pPr>
            <a:r>
              <a:rPr lang="nl-NL" altLang="nl-NL" sz="2400" dirty="0" smtClean="0"/>
              <a:t>			tastbaar en levendig onderwerp</a:t>
            </a:r>
            <a:endParaRPr lang="nl-NL" altLang="nl-NL" sz="2400" dirty="0"/>
          </a:p>
        </p:txBody>
      </p:sp>
      <p:pic>
        <p:nvPicPr>
          <p:cNvPr id="3076" name="Picture 4" descr="http://www.levendleren.nl/cms/upload/images/suz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850" y="1649298"/>
            <a:ext cx="1885950" cy="2324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G:\s.spea.v.pep\01 Projecten\Talent &amp; Energie\Presentaties\foto leskar 20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309" y="4638868"/>
            <a:ext cx="2628389" cy="18137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41600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71406" y="424206"/>
            <a:ext cx="7806986" cy="688632"/>
          </a:xfrm>
          <a:prstGeom prst="rect">
            <a:avLst/>
          </a:prstGeom>
        </p:spPr>
        <p:txBody>
          <a:bodyPr wrap="square" numCol="1" anchorCtr="0" compatLnSpc="1">
            <a:prstTxWarp prst="textNoShape">
              <a:avLst/>
            </a:prstTxWarp>
            <a:normAutofit/>
          </a:bodyPr>
          <a:lstStyle/>
          <a:p>
            <a:pPr eaLnBrk="1" hangingPunct="1"/>
            <a:r>
              <a:rPr lang="nl-NL" sz="3200" cap="none" dirty="0" smtClean="0"/>
              <a:t>ONTWIKKELD EN GETEST</a:t>
            </a:r>
          </a:p>
        </p:txBody>
      </p:sp>
      <p:sp>
        <p:nvSpPr>
          <p:cNvPr id="3" name="Tijdelijke aanduiding voor tekst 2"/>
          <p:cNvSpPr>
            <a:spLocks noGrp="1"/>
          </p:cNvSpPr>
          <p:nvPr>
            <p:ph type="body" idx="4294967295"/>
          </p:nvPr>
        </p:nvSpPr>
        <p:spPr>
          <a:xfrm>
            <a:off x="771406" y="1875935"/>
            <a:ext cx="2727243" cy="499620"/>
          </a:xfrm>
          <a:prstGeom prst="rect">
            <a:avLst/>
          </a:prstGeom>
        </p:spPr>
        <p:txBody>
          <a:bodyPr anchor="b">
            <a:noAutofit/>
          </a:bodyPr>
          <a:lstStyle/>
          <a:p>
            <a:pPr marL="0" indent="0" eaLnBrk="1" hangingPunct="1">
              <a:buNone/>
            </a:pPr>
            <a:r>
              <a:rPr lang="nl-NL" sz="2800" b="0" dirty="0" smtClean="0">
                <a:latin typeface="Arial Black" pitchFamily="34" charset="0"/>
              </a:rPr>
              <a:t>Ontwikkeld:</a:t>
            </a:r>
          </a:p>
        </p:txBody>
      </p:sp>
      <p:sp>
        <p:nvSpPr>
          <p:cNvPr id="37892" name="Tijdelijke aanduiding voor inhoud 3"/>
          <p:cNvSpPr>
            <a:spLocks noGrp="1"/>
          </p:cNvSpPr>
          <p:nvPr>
            <p:ph sz="half" idx="4294967295"/>
          </p:nvPr>
        </p:nvSpPr>
        <p:spPr>
          <a:xfrm>
            <a:off x="771405" y="2276475"/>
            <a:ext cx="3791168" cy="4673600"/>
          </a:xfrm>
          <a:prstGeom prst="rect">
            <a:avLst/>
          </a:prstGeom>
        </p:spPr>
        <p:txBody>
          <a:bodyPr/>
          <a:lstStyle/>
          <a:p>
            <a:pPr marL="342900" indent="-342900" eaLnBrk="1" hangingPunct="1">
              <a:buFont typeface="Arial" charset="0"/>
              <a:buChar char="•"/>
            </a:pPr>
            <a:r>
              <a:rPr lang="nl-NL" sz="2400" dirty="0" smtClean="0"/>
              <a:t>met geld van </a:t>
            </a:r>
            <a:r>
              <a:rPr lang="nl-NL" sz="2400" dirty="0" err="1" smtClean="0"/>
              <a:t>bedrijfs-leven</a:t>
            </a:r>
            <a:r>
              <a:rPr lang="nl-NL" sz="2400" dirty="0" smtClean="0"/>
              <a:t> en </a:t>
            </a:r>
            <a:r>
              <a:rPr lang="nl-NL" sz="2400" dirty="0" err="1" smtClean="0"/>
              <a:t>Hanzehoge-school</a:t>
            </a:r>
            <a:r>
              <a:rPr lang="nl-NL" sz="2400" dirty="0" smtClean="0"/>
              <a:t> Groningen</a:t>
            </a:r>
          </a:p>
          <a:p>
            <a:pPr marL="342900" indent="-342900" eaLnBrk="1" hangingPunct="1">
              <a:buFont typeface="Arial" charset="0"/>
              <a:buChar char="•"/>
            </a:pPr>
            <a:r>
              <a:rPr lang="nl-NL" sz="2400" dirty="0" smtClean="0"/>
              <a:t>met leraren PO, VO en HBO en inhoudelijke experts</a:t>
            </a:r>
          </a:p>
          <a:p>
            <a:pPr marL="342900" indent="-342900" eaLnBrk="1" hangingPunct="1">
              <a:buFont typeface="Arial" charset="0"/>
              <a:buChar char="•"/>
            </a:pPr>
            <a:r>
              <a:rPr lang="nl-NL" sz="2400" dirty="0" smtClean="0"/>
              <a:t>met 4 basisscholen in Zuidlaren, Noordenveld en Groningen</a:t>
            </a:r>
          </a:p>
        </p:txBody>
      </p:sp>
      <p:sp>
        <p:nvSpPr>
          <p:cNvPr id="5" name="Tijdelijke aanduiding voor tekst 4"/>
          <p:cNvSpPr>
            <a:spLocks noGrp="1"/>
          </p:cNvSpPr>
          <p:nvPr>
            <p:ph type="body" sz="quarter" idx="4294967295"/>
          </p:nvPr>
        </p:nvSpPr>
        <p:spPr>
          <a:xfrm>
            <a:off x="5326144" y="1800521"/>
            <a:ext cx="3817856" cy="575034"/>
          </a:xfrm>
          <a:prstGeom prst="rect">
            <a:avLst/>
          </a:prstGeom>
        </p:spPr>
        <p:txBody>
          <a:bodyPr anchor="b">
            <a:noAutofit/>
          </a:bodyPr>
          <a:lstStyle/>
          <a:p>
            <a:pPr marL="0" indent="0" eaLnBrk="1" hangingPunct="1">
              <a:buNone/>
            </a:pPr>
            <a:r>
              <a:rPr lang="nl-NL" sz="2800" dirty="0" smtClean="0">
                <a:latin typeface="Arial Black" pitchFamily="34" charset="0"/>
              </a:rPr>
              <a:t>Getest:</a:t>
            </a:r>
            <a:endParaRPr lang="nl-NL" b="0" dirty="0" smtClean="0">
              <a:latin typeface="Arial Black" pitchFamily="34" charset="0"/>
            </a:endParaRPr>
          </a:p>
        </p:txBody>
      </p:sp>
      <p:sp>
        <p:nvSpPr>
          <p:cNvPr id="37894" name="Tijdelijke aanduiding voor inhoud 5"/>
          <p:cNvSpPr>
            <a:spLocks noGrp="1"/>
          </p:cNvSpPr>
          <p:nvPr>
            <p:ph sz="quarter" idx="4294967295"/>
          </p:nvPr>
        </p:nvSpPr>
        <p:spPr>
          <a:xfrm>
            <a:off x="5015061" y="2375555"/>
            <a:ext cx="4128940" cy="3633133"/>
          </a:xfrm>
          <a:prstGeom prst="rect">
            <a:avLst/>
          </a:prstGeom>
        </p:spPr>
        <p:txBody>
          <a:bodyPr/>
          <a:lstStyle/>
          <a:p>
            <a:pPr marL="342900" indent="-342900" eaLnBrk="1" hangingPunct="1">
              <a:buFont typeface="Arial" charset="0"/>
              <a:buChar char="•"/>
            </a:pPr>
            <a:r>
              <a:rPr lang="nl-NL" sz="2400" dirty="0" smtClean="0"/>
              <a:t>op 22 basisscholen in Assen en Groningen</a:t>
            </a:r>
          </a:p>
          <a:p>
            <a:pPr marL="342900" indent="-342900" eaLnBrk="1" hangingPunct="1">
              <a:buFont typeface="Arial" charset="0"/>
              <a:buChar char="•"/>
            </a:pPr>
            <a:r>
              <a:rPr lang="nl-NL" sz="2400" dirty="0"/>
              <a:t>d</a:t>
            </a:r>
            <a:r>
              <a:rPr lang="nl-NL" sz="2400" dirty="0" smtClean="0"/>
              <a:t>oor 3778 leerlingen</a:t>
            </a:r>
          </a:p>
          <a:p>
            <a:pPr marL="342900" indent="-342900" eaLnBrk="1" hangingPunct="1">
              <a:buFont typeface="Arial" charset="0"/>
              <a:buChar char="•"/>
            </a:pPr>
            <a:r>
              <a:rPr lang="nl-NL" sz="2400" dirty="0"/>
              <a:t>d</a:t>
            </a:r>
            <a:r>
              <a:rPr lang="nl-NL" sz="2400" dirty="0" smtClean="0"/>
              <a:t>oor 96 groepen</a:t>
            </a:r>
          </a:p>
          <a:p>
            <a:pPr marL="342900" indent="-342900" eaLnBrk="1" hangingPunct="1">
              <a:buFont typeface="Arial" charset="0"/>
              <a:buChar char="•"/>
            </a:pPr>
            <a:r>
              <a:rPr lang="nl-NL" sz="2400" dirty="0"/>
              <a:t>d</a:t>
            </a:r>
            <a:r>
              <a:rPr lang="nl-NL" sz="2400" dirty="0" smtClean="0"/>
              <a:t>oor 144 leerkrachten</a:t>
            </a:r>
          </a:p>
          <a:p>
            <a:pPr marL="342900" indent="-342900" eaLnBrk="1" hangingPunct="1">
              <a:buFont typeface="Arial" charset="0"/>
              <a:buChar char="•"/>
            </a:pPr>
            <a:r>
              <a:rPr lang="nl-NL" sz="2400" dirty="0"/>
              <a:t>m</a:t>
            </a:r>
            <a:r>
              <a:rPr lang="nl-NL" sz="2400" dirty="0" smtClean="0"/>
              <a:t>et ondersteuning van Regio Groningen Assen</a:t>
            </a:r>
          </a:p>
          <a:p>
            <a:pPr marL="342900" indent="-342900" eaLnBrk="1" hangingPunct="1">
              <a:buFont typeface="Arial" charset="0"/>
              <a:buChar char="•"/>
            </a:pPr>
            <a:r>
              <a:rPr lang="nl-NL" sz="2400" dirty="0" smtClean="0"/>
              <a:t>40 – 100 – 200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800" y="347662"/>
            <a:ext cx="5791200" cy="689285"/>
          </a:xfrm>
        </p:spPr>
        <p:txBody>
          <a:bodyPr/>
          <a:lstStyle/>
          <a:p>
            <a:pPr eaLnBrk="1" fontAlgn="auto" hangingPunct="1">
              <a:spcAft>
                <a:spcPts val="0"/>
              </a:spcAft>
              <a:defRPr/>
            </a:pPr>
            <a:r>
              <a:rPr lang="nl-NL" dirty="0" smtClean="0"/>
              <a:t>Energie in 2030 ???</a:t>
            </a:r>
            <a:endParaRPr lang="nl-NL" dirty="0"/>
          </a:p>
        </p:txBody>
      </p:sp>
      <p:pic>
        <p:nvPicPr>
          <p:cNvPr id="18434" name="Tijdelijke aanduiding voor inhoud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18227" y="1600200"/>
            <a:ext cx="7307545" cy="4525963"/>
          </a:xfrm>
        </p:spPr>
      </p:pic>
      <p:pic>
        <p:nvPicPr>
          <p:cNvPr id="5" name="Afbeelding 4"/>
          <p:cNvPicPr>
            <a:picLocks noChangeAspect="1"/>
          </p:cNvPicPr>
          <p:nvPr/>
        </p:nvPicPr>
        <p:blipFill>
          <a:blip r:embed="rId4" cstate="screen">
            <a:extLst/>
          </a:blip>
          <a:stretch>
            <a:fillRect/>
          </a:stretch>
        </p:blipFill>
        <p:spPr>
          <a:xfrm rot="21217842">
            <a:off x="347163" y="3955475"/>
            <a:ext cx="2793835" cy="1866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p:cNvPicPr>
            <a:picLocks noChangeAspect="1"/>
          </p:cNvPicPr>
          <p:nvPr/>
        </p:nvPicPr>
        <p:blipFill>
          <a:blip r:embed="rId5" cstate="print"/>
          <a:srcRect/>
          <a:stretch>
            <a:fillRect/>
          </a:stretch>
        </p:blipFill>
        <p:spPr bwMode="auto">
          <a:xfrm>
            <a:off x="4633913" y="4275138"/>
            <a:ext cx="4371975" cy="3103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6100" y="520700"/>
            <a:ext cx="7175500" cy="5605463"/>
          </a:xfrm>
        </p:spPr>
        <p:txBody>
          <a:bodyPr/>
          <a:lstStyle/>
          <a:p>
            <a:pPr marL="0" indent="0">
              <a:buNone/>
            </a:pPr>
            <a:r>
              <a:rPr lang="nl-NL" sz="3600" dirty="0" smtClean="0">
                <a:latin typeface="+mj-lt"/>
              </a:rPr>
              <a:t>  ETM</a:t>
            </a:r>
          </a:p>
          <a:p>
            <a:pPr marL="0" indent="0">
              <a:buNone/>
            </a:pPr>
            <a:r>
              <a:rPr lang="nl-NL" sz="1200" dirty="0" smtClean="0">
                <a:latin typeface="+mj-lt"/>
              </a:rPr>
              <a:t>      </a:t>
            </a:r>
            <a:r>
              <a:rPr lang="nl-NL" sz="1200" dirty="0" smtClean="0">
                <a:latin typeface="+mj-lt"/>
                <a:hlinkClick r:id="rId3"/>
              </a:rPr>
              <a:t>https</a:t>
            </a:r>
            <a:r>
              <a:rPr lang="nl-NL" sz="1200" dirty="0">
                <a:latin typeface="+mj-lt"/>
                <a:hlinkClick r:id="rId3"/>
              </a:rPr>
              <a:t>://</a:t>
            </a:r>
            <a:r>
              <a:rPr lang="nl-NL" sz="1200" dirty="0" smtClean="0">
                <a:latin typeface="+mj-lt"/>
                <a:hlinkClick r:id="rId3"/>
              </a:rPr>
              <a:t>vimeo.com/15660970</a:t>
            </a:r>
            <a:endParaRPr lang="nl-NL" sz="1200" dirty="0" smtClean="0">
              <a:latin typeface="+mj-lt"/>
            </a:endParaRPr>
          </a:p>
          <a:p>
            <a:pPr marL="0" indent="0">
              <a:buNone/>
            </a:pPr>
            <a:endParaRPr lang="nl-NL" sz="1200" dirty="0">
              <a:latin typeface="+mj-lt"/>
            </a:endParaRPr>
          </a:p>
        </p:txBody>
      </p:sp>
      <p:pic>
        <p:nvPicPr>
          <p:cNvPr id="5124" name="Picture 4" descr="http://www.energytransitionmodel.com/assets/pages/root/screen_light-5db3a9463e3252b675147f54895933cb.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9477" y="1970289"/>
            <a:ext cx="6832032" cy="42325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api.ning.com:80/files/7FLnGR-oDcgDi0jW-9VBbtuFC0odubSUzAvjLZTWouMyw60K7P5ot36wqK8MmjdayU5b3gAfYpFqFgiPJj-sBNrXrxGsfGtn/trias.jpg?width=300"/>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22" b="96000" l="5000" r="95667"/>
                    </a14:imgEffect>
                  </a14:imgLayer>
                </a14:imgProps>
              </a:ext>
              <a:ext uri="{28A0092B-C50C-407E-A947-70E740481C1C}">
                <a14:useLocalDpi xmlns:a14="http://schemas.microsoft.com/office/drawing/2010/main"/>
              </a:ext>
            </a:extLst>
          </a:blip>
          <a:srcRect/>
          <a:stretch>
            <a:fillRect/>
          </a:stretch>
        </p:blipFill>
        <p:spPr bwMode="auto">
          <a:xfrm>
            <a:off x="6366933" y="4350013"/>
            <a:ext cx="2604558" cy="195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0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9364"/>
            <a:ext cx="8293100" cy="663935"/>
          </a:xfrm>
        </p:spPr>
        <p:txBody>
          <a:bodyPr/>
          <a:lstStyle/>
          <a:p>
            <a:r>
              <a:rPr lang="nl-NL" sz="4000" dirty="0" smtClean="0"/>
              <a:t>TECHNIEK TALENT &amp; ENERGIE</a:t>
            </a:r>
            <a:endParaRPr lang="nl-NL" sz="4000" dirty="0"/>
          </a:p>
        </p:txBody>
      </p:sp>
      <p:sp>
        <p:nvSpPr>
          <p:cNvPr id="3" name="Tijdelijke aanduiding voor inhoud 2"/>
          <p:cNvSpPr>
            <a:spLocks noGrp="1"/>
          </p:cNvSpPr>
          <p:nvPr>
            <p:ph idx="1"/>
          </p:nvPr>
        </p:nvSpPr>
        <p:spPr>
          <a:xfrm>
            <a:off x="509047" y="1917700"/>
            <a:ext cx="8394700" cy="4373563"/>
          </a:xfrm>
        </p:spPr>
        <p:txBody>
          <a:bodyPr/>
          <a:lstStyle/>
          <a:p>
            <a:pPr marL="0" indent="0">
              <a:buNone/>
            </a:pPr>
            <a:r>
              <a:rPr lang="nl-NL" sz="2800" dirty="0" smtClean="0"/>
              <a:t>  	Kerndoelen</a:t>
            </a:r>
          </a:p>
          <a:p>
            <a:pPr marL="0" indent="0">
              <a:buNone/>
            </a:pPr>
            <a:r>
              <a:rPr lang="nl-NL" sz="2800" dirty="0" smtClean="0"/>
              <a:t>	Basis voor onderwijs in W&amp;T</a:t>
            </a:r>
            <a:endParaRPr lang="nl-NL" sz="2800" dirty="0"/>
          </a:p>
          <a:p>
            <a:pPr marL="0" indent="0">
              <a:buNone/>
            </a:pPr>
            <a:r>
              <a:rPr lang="nl-NL" sz="2800" dirty="0" smtClean="0"/>
              <a:t>  	Didactiek: O&amp;O, Talentenkracht</a:t>
            </a:r>
          </a:p>
          <a:p>
            <a:pPr marL="0" indent="0">
              <a:buNone/>
            </a:pPr>
            <a:endParaRPr lang="nl-NL" sz="2800" dirty="0" smtClean="0"/>
          </a:p>
          <a:p>
            <a:pPr marL="0" indent="0">
              <a:buNone/>
            </a:pPr>
            <a:r>
              <a:rPr lang="nl-NL" sz="2800" dirty="0" smtClean="0"/>
              <a:t>  </a:t>
            </a:r>
          </a:p>
          <a:p>
            <a:pPr marL="0" indent="0" algn="ctr">
              <a:buNone/>
            </a:pPr>
            <a:r>
              <a:rPr lang="nl-NL" sz="2800" dirty="0" smtClean="0"/>
              <a:t>   </a:t>
            </a:r>
          </a:p>
          <a:p>
            <a:pPr marL="0" indent="0" algn="ctr">
              <a:buNone/>
            </a:pPr>
            <a:r>
              <a:rPr lang="nl-NL" sz="2800" dirty="0" smtClean="0"/>
              <a:t>   </a:t>
            </a:r>
          </a:p>
          <a:p>
            <a:pPr marL="0" indent="0">
              <a:buNone/>
            </a:pPr>
            <a:r>
              <a:rPr lang="nl-NL" sz="2800" dirty="0" smtClean="0"/>
              <a:t>   </a:t>
            </a:r>
            <a:endParaRPr lang="nl-NL" dirty="0"/>
          </a:p>
        </p:txBody>
      </p:sp>
      <p:pic>
        <p:nvPicPr>
          <p:cNvPr id="4" name="Afbeelding 3"/>
          <p:cNvPicPr>
            <a:picLocks noChangeAspect="1"/>
          </p:cNvPicPr>
          <p:nvPr/>
        </p:nvPicPr>
        <p:blipFill>
          <a:blip r:embed="rId3"/>
          <a:stretch>
            <a:fillRect/>
          </a:stretch>
        </p:blipFill>
        <p:spPr>
          <a:xfrm>
            <a:off x="4788817" y="3397337"/>
            <a:ext cx="3469064" cy="3076341"/>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764" y="3525145"/>
            <a:ext cx="2915871" cy="2856802"/>
          </a:xfrm>
          <a:prstGeom prst="rect">
            <a:avLst/>
          </a:prstGeom>
        </p:spPr>
      </p:pic>
    </p:spTree>
    <p:extLst>
      <p:ext uri="{BB962C8B-B14F-4D97-AF65-F5344CB8AC3E}">
        <p14:creationId xmlns:p14="http://schemas.microsoft.com/office/powerpoint/2010/main" val="298052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ttp://www.platformbetatechniek.nl/files/images/Talentenkracht_logo_N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0113" y="5773738"/>
            <a:ext cx="18351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el 1"/>
          <p:cNvSpPr>
            <a:spLocks noGrp="1"/>
          </p:cNvSpPr>
          <p:nvPr>
            <p:ph type="title"/>
          </p:nvPr>
        </p:nvSpPr>
        <p:spPr bwMode="auto">
          <a:xfrm>
            <a:off x="457200" y="431800"/>
            <a:ext cx="8229600" cy="97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nl-NL" altLang="nl-NL" sz="4000" b="1" dirty="0" smtClean="0"/>
              <a:t>TalentenKracht</a:t>
            </a:r>
            <a:endParaRPr lang="nl-NL" altLang="nl-NL" sz="4000" dirty="0" smtClean="0"/>
          </a:p>
        </p:txBody>
      </p:sp>
      <p:sp>
        <p:nvSpPr>
          <p:cNvPr id="12292" name="Tijdelijke aanduiding voor inhoud 2"/>
          <p:cNvSpPr>
            <a:spLocks noGrp="1"/>
          </p:cNvSpPr>
          <p:nvPr>
            <p:ph idx="1"/>
          </p:nvPr>
        </p:nvSpPr>
        <p:spPr bwMode="auto">
          <a:xfrm>
            <a:off x="584200" y="1676400"/>
            <a:ext cx="8308975" cy="463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nl-NL" altLang="nl-NL" sz="2000" b="0" dirty="0" smtClean="0"/>
              <a:t>Het stimuleren van Talent bij basisschoolleerlingen</a:t>
            </a:r>
          </a:p>
        </p:txBody>
      </p:sp>
      <p:pic>
        <p:nvPicPr>
          <p:cNvPr id="12293" name="Afbeelding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619250" y="2252663"/>
            <a:ext cx="6408738"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http://www.alfa-college.nl/volwassenen/vavo/PublishingImages/Hanzehogeschool_Groningen.jpg">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90851" y="5897563"/>
            <a:ext cx="3124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http://www.alfa-college.nl/volwassenen/vavo/PublishingImages/RUGR_logoNL_rood_RGB.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67476" y="5892800"/>
            <a:ext cx="2114549"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66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8E936B6F-32CE-4EB3-BCFC-637672D2804F}" type="datetime1">
              <a:rPr lang="nl-NL" smtClean="0">
                <a:solidFill>
                  <a:srgbClr val="FFFFFF"/>
                </a:solidFill>
              </a:rPr>
              <a:pPr>
                <a:defRPr/>
              </a:pPr>
              <a:t>20-11-2015</a:t>
            </a:fld>
            <a:endParaRPr lang="nl-NL" dirty="0">
              <a:solidFill>
                <a:srgbClr val="FFFFFF"/>
              </a:solidFill>
            </a:endParaRPr>
          </a:p>
        </p:txBody>
      </p:sp>
      <p:sp>
        <p:nvSpPr>
          <p:cNvPr id="3" name="Tijdelijke aanduiding voor voettekst 2"/>
          <p:cNvSpPr>
            <a:spLocks noGrp="1"/>
          </p:cNvSpPr>
          <p:nvPr>
            <p:ph type="ftr" sz="quarter" idx="11"/>
          </p:nvPr>
        </p:nvSpPr>
        <p:spPr/>
        <p:txBody>
          <a:bodyPr/>
          <a:lstStyle/>
          <a:p>
            <a:pPr>
              <a:defRPr/>
            </a:pPr>
            <a:r>
              <a:rPr lang="nl-NL" dirty="0" smtClean="0">
                <a:solidFill>
                  <a:srgbClr val="FFFFFF"/>
                </a:solidFill>
              </a:rPr>
              <a:t>TT&amp;E</a:t>
            </a:r>
            <a:endParaRPr lang="nl-NL" dirty="0">
              <a:solidFill>
                <a:srgbClr val="FFFFFF"/>
              </a:solidFill>
            </a:endParaRPr>
          </a:p>
        </p:txBody>
      </p:sp>
      <p:sp>
        <p:nvSpPr>
          <p:cNvPr id="4" name="Tijdelijke aanduiding voor dianummer 3"/>
          <p:cNvSpPr>
            <a:spLocks noGrp="1"/>
          </p:cNvSpPr>
          <p:nvPr>
            <p:ph type="sldNum" sz="quarter" idx="12"/>
          </p:nvPr>
        </p:nvSpPr>
        <p:spPr/>
        <p:txBody>
          <a:bodyPr/>
          <a:lstStyle/>
          <a:p>
            <a:pPr>
              <a:defRPr/>
            </a:pPr>
            <a:r>
              <a:rPr lang="nl-NL" smtClean="0">
                <a:solidFill>
                  <a:srgbClr val="FFFFFF"/>
                </a:solidFill>
              </a:rPr>
              <a:t>Pedagogische Academie</a:t>
            </a:r>
            <a:endParaRPr lang="nl-NL" dirty="0">
              <a:solidFill>
                <a:srgbClr val="FFFFFF"/>
              </a:solidFill>
            </a:endParaRPr>
          </a:p>
        </p:txBody>
      </p:sp>
      <p:pic>
        <p:nvPicPr>
          <p:cNvPr id="5" name="Afbeelding 4"/>
          <p:cNvPicPr>
            <a:picLocks noChangeAspect="1"/>
          </p:cNvPicPr>
          <p:nvPr/>
        </p:nvPicPr>
        <p:blipFill>
          <a:blip r:embed="rId2"/>
          <a:stretch>
            <a:fillRect/>
          </a:stretch>
        </p:blipFill>
        <p:spPr>
          <a:xfrm>
            <a:off x="725864" y="1621409"/>
            <a:ext cx="8418136" cy="4815904"/>
          </a:xfrm>
          <a:prstGeom prst="rect">
            <a:avLst/>
          </a:prstGeom>
        </p:spPr>
      </p:pic>
    </p:spTree>
    <p:extLst>
      <p:ext uri="{BB962C8B-B14F-4D97-AF65-F5344CB8AC3E}">
        <p14:creationId xmlns:p14="http://schemas.microsoft.com/office/powerpoint/2010/main" val="129738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Afbeelding 1"/>
          <p:cNvPicPr>
            <a:picLocks noChangeAspect="1"/>
          </p:cNvPicPr>
          <p:nvPr/>
        </p:nvPicPr>
        <p:blipFill>
          <a:blip r:embed="rId3" cstate="print"/>
          <a:srcRect/>
          <a:stretch>
            <a:fillRect/>
          </a:stretch>
        </p:blipFill>
        <p:spPr bwMode="auto">
          <a:xfrm>
            <a:off x="820132" y="2042241"/>
            <a:ext cx="3355942" cy="4377609"/>
          </a:xfrm>
          <a:prstGeom prst="rect">
            <a:avLst/>
          </a:prstGeom>
          <a:noFill/>
          <a:ln w="9525">
            <a:noFill/>
            <a:miter lim="800000"/>
            <a:headEnd/>
            <a:tailEnd/>
          </a:ln>
        </p:spPr>
      </p:pic>
      <p:sp>
        <p:nvSpPr>
          <p:cNvPr id="5" name="Titel 4"/>
          <p:cNvSpPr>
            <a:spLocks noGrp="1"/>
          </p:cNvSpPr>
          <p:nvPr>
            <p:ph type="title"/>
          </p:nvPr>
        </p:nvSpPr>
        <p:spPr>
          <a:xfrm>
            <a:off x="457200" y="131975"/>
            <a:ext cx="8064631" cy="1036949"/>
          </a:xfrm>
        </p:spPr>
        <p:txBody>
          <a:bodyPr/>
          <a:lstStyle/>
          <a:p>
            <a:pPr eaLnBrk="1" fontAlgn="auto" hangingPunct="1">
              <a:spcAft>
                <a:spcPts val="0"/>
              </a:spcAft>
              <a:defRPr/>
            </a:pPr>
            <a:r>
              <a:rPr lang="nl-NL" sz="4000" dirty="0" smtClean="0"/>
              <a:t>  Didactiek</a:t>
            </a:r>
            <a:endParaRPr lang="nl-NL" sz="4000" dirty="0"/>
          </a:p>
        </p:txBody>
      </p:sp>
      <p:sp>
        <p:nvSpPr>
          <p:cNvPr id="22531" name="Tijdelijke aanduiding voor inhoud 9"/>
          <p:cNvSpPr>
            <a:spLocks noGrp="1"/>
          </p:cNvSpPr>
          <p:nvPr>
            <p:ph idx="1"/>
          </p:nvPr>
        </p:nvSpPr>
        <p:spPr>
          <a:xfrm>
            <a:off x="4176074" y="1841271"/>
            <a:ext cx="4506013" cy="2972487"/>
          </a:xfrm>
        </p:spPr>
        <p:txBody>
          <a:bodyPr/>
          <a:lstStyle/>
          <a:p>
            <a:pPr marL="457200" indent="-457200" eaLnBrk="1" hangingPunct="1">
              <a:buFont typeface="Arial" charset="0"/>
              <a:buChar char="•"/>
            </a:pPr>
            <a:r>
              <a:rPr lang="nl-NL" sz="2400" dirty="0" smtClean="0"/>
              <a:t>Kinderen serieus nemen</a:t>
            </a:r>
          </a:p>
          <a:p>
            <a:pPr marL="457200" indent="-457200" eaLnBrk="1" hangingPunct="1">
              <a:buFont typeface="Arial" charset="0"/>
              <a:buChar char="•"/>
            </a:pPr>
            <a:r>
              <a:rPr lang="nl-NL" sz="2400" dirty="0" smtClean="0"/>
              <a:t>Onderzoek, zelf ontdekken</a:t>
            </a:r>
          </a:p>
          <a:p>
            <a:pPr marL="457200" indent="-457200" eaLnBrk="1" hangingPunct="1">
              <a:buFont typeface="Arial" charset="0"/>
              <a:buChar char="•"/>
            </a:pPr>
            <a:r>
              <a:rPr lang="nl-NL" sz="2400" dirty="0" smtClean="0"/>
              <a:t>Gebruik maken van speelse,                                     activerende, uitdagende werkvormen</a:t>
            </a:r>
          </a:p>
          <a:p>
            <a:pPr marL="457200" indent="-457200" eaLnBrk="1" hangingPunct="1">
              <a:buFont typeface="Arial" charset="0"/>
              <a:buChar char="•"/>
            </a:pPr>
            <a:r>
              <a:rPr lang="nl-NL" sz="2400" dirty="0" smtClean="0"/>
              <a:t>Methodiek Talentenkracht</a:t>
            </a:r>
          </a:p>
          <a:p>
            <a:pPr marL="457200" indent="-457200" eaLnBrk="1" hangingPunct="1"/>
            <a:endParaRPr lang="nl-NL"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96"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3033</TotalTime>
  <Words>485</Words>
  <Application>Microsoft Office PowerPoint</Application>
  <PresentationFormat>Diavoorstelling (4:3)</PresentationFormat>
  <Paragraphs>144</Paragraphs>
  <Slides>19</Slides>
  <Notes>16</Notes>
  <HiddenSlides>0</HiddenSlides>
  <MMClips>1</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Lege presentatie</vt:lpstr>
      <vt:lpstr>TT&amp;E Techniek, Talent &amp; Energie   Folkert Oldersma en Stefan Paauwe   https://vimeo.com/78412740 </vt:lpstr>
      <vt:lpstr> Techniek, Talent &amp; Energie</vt:lpstr>
      <vt:lpstr>ONTWIKKELD EN GETEST</vt:lpstr>
      <vt:lpstr>Energie in 2030 ???</vt:lpstr>
      <vt:lpstr>PowerPoint-presentatie</vt:lpstr>
      <vt:lpstr>TECHNIEK TALENT &amp; ENERGIE</vt:lpstr>
      <vt:lpstr>TalentenKracht</vt:lpstr>
      <vt:lpstr>PowerPoint-presentatie</vt:lpstr>
      <vt:lpstr>  Didactiek</vt:lpstr>
      <vt:lpstr>PowerPoint-presentatie</vt:lpstr>
      <vt:lpstr>   Andere voorbeelden</vt:lpstr>
      <vt:lpstr>TECHNIEK TALENT &amp; ENERGIE</vt:lpstr>
      <vt:lpstr>   TECHNIEK TALENT &amp; ENERGIE</vt:lpstr>
      <vt:lpstr>PowerPoint-presentatie</vt:lpstr>
      <vt:lpstr>SCHOLING</vt:lpstr>
      <vt:lpstr>PowerPoint-presentatie</vt:lpstr>
      <vt:lpstr>PowerPoint-presentatie</vt:lpstr>
      <vt:lpstr>  Uitbouw</vt:lpstr>
      <vt:lpstr> www.techniektalentenergie.nl Meedoen? Contactpersoon: l.schrage@pl.hanze.nl</vt:lpstr>
    </vt:vector>
  </TitlesOfParts>
  <Company>Science en Ontwerp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Techniek Talent en energie</dc:title>
  <dc:creator>Henk de Vries</dc:creator>
  <cp:lastModifiedBy>Gebruiker</cp:lastModifiedBy>
  <cp:revision>81</cp:revision>
  <cp:lastPrinted>2015-11-18T17:07:54Z</cp:lastPrinted>
  <dcterms:created xsi:type="dcterms:W3CDTF">2013-10-22T17:14:04Z</dcterms:created>
  <dcterms:modified xsi:type="dcterms:W3CDTF">2015-11-20T14:06:09Z</dcterms:modified>
</cp:coreProperties>
</file>