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4.xml" ContentType="application/vnd.openxmlformats-officedocument.theme+xml"/>
  <Override PartName="/ppt/slideLayouts/slideLayout81.xml" ContentType="application/vnd.openxmlformats-officedocument.presentationml.slideLayout+xml"/>
  <Override PartName="/ppt/theme/theme1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672" r:id="rId2"/>
    <p:sldMasterId id="2147483674" r:id="rId3"/>
    <p:sldMasterId id="2147483758" r:id="rId4"/>
    <p:sldMasterId id="2147483686" r:id="rId5"/>
    <p:sldMasterId id="2147483762" r:id="rId6"/>
    <p:sldMasterId id="2147483698" r:id="rId7"/>
    <p:sldMasterId id="2147483764" r:id="rId8"/>
    <p:sldMasterId id="2147483710" r:id="rId9"/>
    <p:sldMasterId id="2147483760" r:id="rId10"/>
    <p:sldMasterId id="2147483722" r:id="rId11"/>
    <p:sldMasterId id="2147483766" r:id="rId12"/>
    <p:sldMasterId id="2147483734" r:id="rId13"/>
    <p:sldMasterId id="2147483746" r:id="rId14"/>
    <p:sldMasterId id="2147483784" r:id="rId15"/>
    <p:sldMasterId id="2147483786" r:id="rId16"/>
    <p:sldMasterId id="2147483796" r:id="rId17"/>
    <p:sldMasterId id="2147483808" r:id="rId18"/>
  </p:sldMasterIdLst>
  <p:notesMasterIdLst>
    <p:notesMasterId r:id="rId75"/>
  </p:notesMasterIdLst>
  <p:sldIdLst>
    <p:sldId id="257" r:id="rId19"/>
    <p:sldId id="275" r:id="rId20"/>
    <p:sldId id="274" r:id="rId21"/>
    <p:sldId id="276" r:id="rId22"/>
    <p:sldId id="277" r:id="rId23"/>
    <p:sldId id="278" r:id="rId24"/>
    <p:sldId id="319" r:id="rId25"/>
    <p:sldId id="320" r:id="rId26"/>
    <p:sldId id="321" r:id="rId27"/>
    <p:sldId id="318" r:id="rId28"/>
    <p:sldId id="322" r:id="rId29"/>
    <p:sldId id="280" r:id="rId30"/>
    <p:sldId id="281" r:id="rId31"/>
    <p:sldId id="282" r:id="rId32"/>
    <p:sldId id="279" r:id="rId33"/>
    <p:sldId id="266" r:id="rId34"/>
    <p:sldId id="296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60" r:id="rId49"/>
    <p:sldId id="261" r:id="rId50"/>
    <p:sldId id="262" r:id="rId51"/>
    <p:sldId id="263" r:id="rId52"/>
    <p:sldId id="315" r:id="rId53"/>
    <p:sldId id="317" r:id="rId54"/>
    <p:sldId id="31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273" r:id="rId74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3773" autoAdjust="0"/>
  </p:normalViewPr>
  <p:slideViewPr>
    <p:cSldViewPr snapToGrid="0">
      <p:cViewPr varScale="1">
        <p:scale>
          <a:sx n="81" d="100"/>
          <a:sy n="81" d="100"/>
        </p:scale>
        <p:origin x="6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FF6F9-30EF-47DE-9C72-1DD8AAEBE622}" type="datetimeFigureOut">
              <a:rPr lang="nl-NL" smtClean="0"/>
              <a:t>24-11-2015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608EC-CEAE-4602-B7F6-258A5FC9C0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037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27987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mtClean="0"/>
          </a:p>
        </p:txBody>
      </p:sp>
      <p:sp>
        <p:nvSpPr>
          <p:cNvPr id="25604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4CA70-9E1E-4169-923E-2C886B861E2C}" type="slidenum">
              <a:rPr lang="en-US" altLang="nl-NL"/>
              <a:pPr algn="r" eaLnBrk="1" hangingPunct="1">
                <a:spcBef>
                  <a:spcPct val="0"/>
                </a:spcBef>
              </a:pPr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59027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mtClean="0"/>
          </a:p>
        </p:txBody>
      </p:sp>
      <p:sp>
        <p:nvSpPr>
          <p:cNvPr id="25604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4CA70-9E1E-4169-923E-2C886B861E2C}" type="slidenum">
              <a:rPr lang="en-US" altLang="nl-NL"/>
              <a:pPr algn="r" eaLnBrk="1" hangingPunct="1">
                <a:spcBef>
                  <a:spcPct val="0"/>
                </a:spcBef>
              </a:pPr>
              <a:t>14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0842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mtClean="0"/>
          </a:p>
        </p:txBody>
      </p:sp>
      <p:sp>
        <p:nvSpPr>
          <p:cNvPr id="25604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4CA70-9E1E-4169-923E-2C886B861E2C}" type="slidenum">
              <a:rPr lang="en-US" altLang="nl-NL"/>
              <a:pPr algn="r" eaLnBrk="1" hangingPunct="1">
                <a:spcBef>
                  <a:spcPct val="0"/>
                </a:spcBef>
              </a:pPr>
              <a:t>15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77238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mtClean="0"/>
          </a:p>
        </p:txBody>
      </p:sp>
      <p:sp>
        <p:nvSpPr>
          <p:cNvPr id="25604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4CA70-9E1E-4169-923E-2C886B861E2C}" type="slidenum">
              <a:rPr lang="en-US" altLang="nl-NL"/>
              <a:pPr algn="r" eaLnBrk="1" hangingPunct="1">
                <a:spcBef>
                  <a:spcPct val="0"/>
                </a:spcBef>
              </a:pPr>
              <a:t>16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73324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Heet </a:t>
            </a:r>
            <a:r>
              <a:rPr lang="nl-NL" dirty="0" err="1" smtClean="0"/>
              <a:t>parthenogenetische</a:t>
            </a:r>
            <a:r>
              <a:rPr lang="nl-NL" dirty="0" smtClean="0"/>
              <a:t> rotshagedis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608EC-CEAE-4602-B7F6-258A5FC9C01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47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mtClean="0"/>
          </a:p>
        </p:txBody>
      </p:sp>
      <p:sp>
        <p:nvSpPr>
          <p:cNvPr id="22532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2C9135-6DA7-4D11-B52B-0F8D2EC2D8A0}" type="slidenum">
              <a:rPr lang="en-US" altLang="nl-NL"/>
              <a:pPr algn="r" eaLnBrk="1" hangingPunct="1">
                <a:spcBef>
                  <a:spcPct val="0"/>
                </a:spcBef>
              </a:pPr>
              <a:t>31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3440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1748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D360C0-BD7F-41CF-B898-D3DFF5701B72}" type="slidenum">
              <a:rPr lang="en-US" altLang="nl-NL"/>
              <a:pPr algn="r" eaLnBrk="1" hangingPunct="1">
                <a:spcBef>
                  <a:spcPct val="0"/>
                </a:spcBef>
              </a:pPr>
              <a:t>35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3649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1748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D360C0-BD7F-41CF-B898-D3DFF5701B72}" type="slidenum">
              <a:rPr lang="en-US" altLang="nl-NL"/>
              <a:pPr algn="r" eaLnBrk="1" hangingPunct="1">
                <a:spcBef>
                  <a:spcPct val="0"/>
                </a:spcBef>
              </a:pPr>
              <a:t>36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44738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1748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D360C0-BD7F-41CF-B898-D3DFF5701B72}" type="slidenum">
              <a:rPr lang="en-US" altLang="nl-NL"/>
              <a:pPr algn="r" eaLnBrk="1" hangingPunct="1">
                <a:spcBef>
                  <a:spcPct val="0"/>
                </a:spcBef>
              </a:pPr>
              <a:t>37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34956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NL" smtClean="0"/>
              <a:t>Links boven: olifant fetus 11 weken</a:t>
            </a:r>
          </a:p>
          <a:p>
            <a:r>
              <a:rPr lang="en-US" altLang="nl-NL" smtClean="0"/>
              <a:t>Rechts ouder, links onder hond 30 dagen zo groot als druifje, rechts onder hond 3 dagen voor geboorte</a:t>
            </a:r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45229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1173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nl-NL" dirty="0" smtClean="0"/>
              <a:t>Links </a:t>
            </a:r>
            <a:r>
              <a:rPr lang="en-US" altLang="nl-NL" dirty="0" err="1" smtClean="0"/>
              <a:t>boven</a:t>
            </a:r>
            <a:r>
              <a:rPr lang="en-US" altLang="nl-NL" dirty="0" smtClean="0"/>
              <a:t>: </a:t>
            </a:r>
            <a:r>
              <a:rPr lang="en-US" altLang="nl-NL" dirty="0" err="1" smtClean="0"/>
              <a:t>olifant</a:t>
            </a:r>
            <a:r>
              <a:rPr lang="en-US" altLang="nl-NL" dirty="0" smtClean="0"/>
              <a:t> fetus 11 </a:t>
            </a:r>
            <a:r>
              <a:rPr lang="en-US" altLang="nl-NL" dirty="0" err="1" smtClean="0"/>
              <a:t>weken</a:t>
            </a:r>
            <a:endParaRPr lang="en-US" altLang="nl-NL" dirty="0" smtClean="0"/>
          </a:p>
          <a:p>
            <a:r>
              <a:rPr lang="en-US" altLang="nl-NL" dirty="0" err="1" smtClean="0"/>
              <a:t>Rechts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ouder</a:t>
            </a:r>
            <a:r>
              <a:rPr lang="en-US" altLang="nl-NL" dirty="0" smtClean="0"/>
              <a:t>, links </a:t>
            </a:r>
            <a:r>
              <a:rPr lang="en-US" altLang="nl-NL" dirty="0" err="1" smtClean="0"/>
              <a:t>onder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hond</a:t>
            </a:r>
            <a:r>
              <a:rPr lang="en-US" altLang="nl-NL" dirty="0" smtClean="0"/>
              <a:t> 30 </a:t>
            </a:r>
            <a:r>
              <a:rPr lang="en-US" altLang="nl-NL" dirty="0" err="1" smtClean="0"/>
              <a:t>dagen</a:t>
            </a:r>
            <a:r>
              <a:rPr lang="en-US" altLang="nl-NL" dirty="0" smtClean="0"/>
              <a:t> zo </a:t>
            </a:r>
            <a:r>
              <a:rPr lang="en-US" altLang="nl-NL" dirty="0" err="1" smtClean="0"/>
              <a:t>groot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als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druifje</a:t>
            </a:r>
            <a:r>
              <a:rPr lang="en-US" altLang="nl-NL" dirty="0" smtClean="0"/>
              <a:t>, </a:t>
            </a:r>
            <a:r>
              <a:rPr lang="en-US" altLang="nl-NL" dirty="0" err="1" smtClean="0"/>
              <a:t>rechts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onder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hond</a:t>
            </a:r>
            <a:r>
              <a:rPr lang="en-US" altLang="nl-NL" dirty="0" smtClean="0"/>
              <a:t> 3 </a:t>
            </a:r>
            <a:r>
              <a:rPr lang="en-US" altLang="nl-NL" dirty="0" err="1" smtClean="0"/>
              <a:t>dagen</a:t>
            </a:r>
            <a:r>
              <a:rPr lang="en-US" altLang="nl-NL" dirty="0" smtClean="0"/>
              <a:t> voor </a:t>
            </a:r>
            <a:r>
              <a:rPr lang="en-US" altLang="nl-NL" dirty="0" err="1" smtClean="0"/>
              <a:t>geboorte</a:t>
            </a:r>
            <a:endParaRPr lang="nl-NL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1507704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358197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073416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1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1568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5615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10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1899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6DD1-4882-4ED1-A4B6-34EA37675A0A}" type="slidenum">
              <a:rPr lang="en-US" altLang="nl-NL" smtClean="0"/>
              <a:pPr/>
              <a:t>11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28308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nl-NL" altLang="nl-NL" smtClean="0"/>
          </a:p>
        </p:txBody>
      </p:sp>
      <p:sp>
        <p:nvSpPr>
          <p:cNvPr id="25604" name="Tijdelijke aanduiding voor dia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A4CA70-9E1E-4169-923E-2C886B861E2C}" type="slidenum">
              <a:rPr lang="en-US" altLang="nl-NL"/>
              <a:pPr algn="r" eaLnBrk="1" hangingPunct="1">
                <a:spcBef>
                  <a:spcPct val="0"/>
                </a:spcBef>
              </a:pPr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7843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F9612-FACC-4AC9-B1D2-7760B25258B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F877E-89DC-48E2-88F4-8206657AC49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06A3-C8AE-4CEE-9139-8361E257479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A46B3-9816-48C8-B9B8-A01605F2A91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397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BAE4-B9D1-4F94-AC34-64A229A6300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D7131-52F7-4469-9592-280F0258171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9568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FF21-F3AE-4DA0-A250-2B04C4CC1DFD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BA17C-BF00-409D-A441-F14B65AA7EA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4587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FD0E1-BD06-4C3D-BBF7-DF21FAAEE52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8D7C3-3747-4E2D-902A-5175E34AEC0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2350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F4098-BC96-4FAA-8F45-D266AF8F9C6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310EF-4290-4A9C-8AAF-551564FFFFD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1492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86223-8939-40D0-8EEA-759B54F4053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65034-7C14-46E0-8344-4458EF61704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3201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F8A04-9A4E-425C-BDC2-13FE8739627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65A5E-3FFC-466A-B477-AE08038CB37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891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80502-16E2-4766-8456-D969E91D9F0D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09615-EF0F-496D-9F96-A0EBA0B9CAE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162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390A-AD6E-43D2-BA46-54381F77CDB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15CC5-3708-4A10-B179-437034E7548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34148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B52D-CF6C-48BB-85C1-1CC172D4DE0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61D13-740F-4510-A783-99DAFDF8FD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1586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DE16-67C8-484D-8F74-B6B7852BF06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46FF4-F40F-44BF-99FA-0F71053603C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61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4F33E-A163-41BC-9CAE-DEE3C10E024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F8269-88B0-4809-A3B4-26D24875B87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6206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22FB-A72B-42CA-8669-471791D4A53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D9E1-C8E3-41B2-B054-3789C0B186D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3482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1499-918B-4BB4-8A30-0124FD695A4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AADAD-95DC-44D9-887D-2667158B8D7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6528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8FF6-15C6-4CD6-84EE-C223D50AEF5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2674-5480-445E-887E-44463AAFDDE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76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ED2B-CC9E-4F65-B0D4-AAA589ABBB9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023A0-63E5-4C9D-8864-D58243659D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4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9C36-9D50-4895-86B3-A4C8E71FA19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7A8E9-78EC-4D13-9841-67C738204A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29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30AB-B744-4F90-BBD4-96F4CEEB470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B0FD-1808-448F-87CB-0F8132736DC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82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04B67-268B-4E08-8016-E86EC041F65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036D-8303-4BC0-A185-275805107BD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42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32334-4AF6-4EDB-BA97-9136089F66F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756F-C8B6-416D-AFF2-F78FBD8A650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126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B66C0-7AF2-446B-92B9-1E4D38CA86F8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6DB1-415E-4343-8BBA-FF45C8A2E50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9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FFA7-CD06-4F34-9D5B-33ECCB9A60F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AD2D1-A52B-4BF5-A65D-0AF79F34CF6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961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D22B-3C91-45F8-A8F2-26AC1038420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2427D-338E-4E7D-9B7B-18B18E092F0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20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DCF90-721B-46F1-B775-77E6AE2CD968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66EBA-CCD2-4243-B37D-AC32D994DE4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201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F8334-8A2D-4095-92B9-1A20D0D890E6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F57E2-4512-4445-B5F5-4184B9BD220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171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4EBD6-9C8E-4D10-AD5B-E731B1D9A91E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2426F-8B7B-407B-8B69-8DB02DD2CB7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984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100E-931B-46A2-BE1A-6DEB6547737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1525-B36F-4483-8227-1A396BF0D2D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838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A3D03-17DA-481D-A590-7F9668C76CC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FF4EF-3118-4879-B568-DADAC0882E6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844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FDDB4-8D1E-463D-BD4A-E1818C9FAD0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79E6-4B88-42D4-B291-4D99D813FB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75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FD2FF-DD58-4D3D-8F6C-87E9759B6E0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B1D72-41CA-4A84-A525-0A435C8FB99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615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A43AF-ED73-406B-BB4F-6D79C69B5B26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9051-DDE1-4F6D-A68E-E0EF4861808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851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1660-181C-4FED-BA4B-C574516B615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A9F5E-A1E9-40A9-B9E1-D79068FA2F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120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2D99B-2867-43B9-BB3F-DF00EB24E1DB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F2FB-7645-48DE-8E22-BF28746C6BD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088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3CCFE-C277-43C0-925C-8CC027AEE84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86DFD-EF3D-454B-876C-ECFA2FA67D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79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C9B6-C999-4107-8356-BC4E33CACD7D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474A4-F446-408F-B2D3-8F3E4C31340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889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DF7B-E30E-4EE6-81A4-65146EC0E97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96670-6E14-468E-A2EA-39D1B8534A2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293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D7A7-619E-4F56-8AEC-56E5D40A78A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DCB6-7557-4CA7-A11A-2862FBD5FC5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477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C6C15-C923-440D-B356-059623FD9E2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2C64-389D-41D4-B9C1-45C8992F01B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507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8B95-668C-4B2F-8825-E04EB456A45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B70B9-2DDB-46BC-A800-F32568D3EB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573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BCD50-2F8E-4836-8903-1843635C8DE6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E57E-F727-4164-9AE8-3BC8A0D9820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912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C1AF2-108A-4E41-9C65-450A356DE51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822C2-D297-40DB-9598-57E21A29364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178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19006-0D5E-4CA2-9533-56E0B636E49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22DC1-F9B7-4B77-9060-499F56C70BC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11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B95D0-5BBB-4EFA-B2C4-6DB835F252A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AECA-1F9A-4C42-BA39-71887E648F5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700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32F5-8F5D-4CC3-AB7F-DA906A2269E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CD0BC-9183-4AFF-AEC1-E781F23B9F7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3822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370FB-6588-41FA-998C-C7754CCC30D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EFAFD-D1F2-4EFF-A51D-A0E4023ECC4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35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4E5B4-D378-40E1-9F02-E4DB7AD1555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D4CC-8D94-40A6-B057-294FD5D8604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682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B100F-A866-4A23-A806-5ACEF9DDB89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FF84-0297-40DB-8D84-6FBF9FFD19F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182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4B108-48E3-4CA5-8A5F-D63FCCCBC628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F57ED-C269-40F3-B1C7-C3931D0D046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715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ED667-BDA0-4022-912B-87C8C7D94B9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76C8-74C0-4528-88D3-52F03C79671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644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5FDB-C1F6-41B6-81C1-4A8258CC6EC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C04E7-96FC-41C0-BF4A-662B12C33BD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029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F020D-B1CA-473E-B789-52ED93C9063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8DD99-87BD-48AF-8BD9-5D63AF997B9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944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594B1-C646-4DD5-8C73-892D6ED5932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56E30-7631-46EB-9304-BC285951676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65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B7B8C-EF72-4A90-9C49-B6E39241833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208D9-A644-4437-AD11-C37D01B433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054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8620-35D0-4B02-B473-FF3CD2C1122B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022E6-93EE-472A-9AD7-9592F907187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636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F1909-A1A8-4475-AA43-817F81C6CF9E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3793C-D60A-4451-8B26-B7138F8EA32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1017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F40C2-B1EB-41AC-B8AC-00E9F2968A9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9D616-1205-4E94-827F-2BD213B4256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97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23EE-9E10-4F48-A6FD-7DB639332B3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92C93-ED51-48CD-A47A-5580B58542C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9085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32E01-9F18-4C2C-AE08-05A0AB71C4F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2914C-332C-4BDF-BF31-2D41BBB4469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023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3C1EF-B497-4EB2-AF6D-84B59F836EF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F6349-1FAD-44B7-9100-2C4B05A8A32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7330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5BA7-5AA4-4CD3-8F26-4D93A829AAF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064FC-F52B-4C8E-8606-55AC3524BD6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529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727AA-E559-4AA4-AD13-FA4B113F8C9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70A11-D292-4AC3-96C3-396D7C90CF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785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C6C2A-8EB6-4036-8EB2-F885ACA70926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16A91-0726-4E46-91A0-07B800E29D3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763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992C0-107F-4F98-B2C8-2E7522329F5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B522F-6208-426B-834C-082BF47949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458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5B6A-6CE0-4556-987E-3D631B9208F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25898-4676-45E7-A83F-EE9954B4AB2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962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B52E-3992-41BC-A9D6-950E27D02DD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AFAC-4B2F-423D-9614-61F12319EF3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44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7FBF-E58E-4465-8A58-1CDBFCCCA2C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E092-3374-462C-85B6-B7C9982EAFA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399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B59B2-C7A8-4D63-B2E3-8F1F7E173C5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B45AE-75E3-4460-8BD4-58C992F5DC0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66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73DC7-6FF4-4196-AE45-0ABDC2A7A64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ABF1-2936-42C7-996C-7095165B6E2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9291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A1C40-D32E-45E7-9D45-743D84EBCAD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EA69A-E4CE-481F-BC8F-1DA4DEDF099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106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A255-F3E8-49E4-83F4-CEF778280DD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B1DDA-9D88-435A-A131-BFAAAD8CD12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197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77DC-E27A-449A-B83E-F27B7862B7B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299D5-04BD-461F-BFC4-70938A788F0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19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C92BA-4C38-4568-B2CC-EDF5BE896C2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87B5E-C2A3-488A-90DA-853AA5341B9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718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E4AAE-7E12-4DC1-9514-FFEBD7FEBE1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742F0-9874-4D91-82D5-4608D5973A9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715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71A5-6D41-4772-9D12-C8258F0C408B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EAD6E-747C-4D09-BF8A-8C66D4C4F0A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159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919D0-16DF-46BE-8E92-8C8C0721F36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5353E-2A47-49A5-9AFE-7677367F756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483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EFE89-9011-47B8-B01D-18EFF738CE3E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0429-97BA-4016-9AC9-D068BC0EF9E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4523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8691-E171-48C3-984F-DCB5D2CE958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BBEC7-99DC-4749-9ECB-7773EB97B14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6582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9B327-2E30-4DF7-9CD5-649A74407E5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FE9E4-D5BE-4DD2-885A-9E27D3FC413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89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5150-DAA9-461E-A952-EA00499243A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62FD-CAE8-41AE-8E0A-98A57EF3720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845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1FD2B-E209-47EE-BD7F-C8DFB83D8196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60E6-D76F-4C61-87CA-ABECFC8B600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936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30DD6-A2E2-4142-9F6F-B6903D2D0C8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E7B88-4385-451B-949E-41AC990FF0B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6954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40DA4-8C45-4CC9-A3B6-DEFC72D7BCFE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A81B-A802-4140-8342-5C863E970E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077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9FBA-A5D6-41B3-A4A7-85ED86326E3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1193-6E78-4207-903B-B68CE619F17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032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37629-9950-40E8-B154-051A9488EA1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6EF33-FEEE-4A7E-A47E-FE83709D09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3338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2A26F-1A78-4C9C-BB32-F5FE7DA63FCB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93296-C5C9-45F0-B8CF-CAFF784CE89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501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10D9B-0A56-455E-9996-CE5DE8C4A1BB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D320-057E-473E-B531-40D607DFBF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8422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DECA-7A04-40B3-B2DD-E6AA8B1BE3D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002C0-5165-4087-A646-3ED7067D84A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30994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AA7F-E1DA-4159-988D-0506FDD4E54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79AC6-8D09-4B51-8504-BC34B3DE77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5778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1ECA6-E5A7-4CD8-9484-240A058C6AED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65C31-12EF-4848-98D8-CCDF90AE901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19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C654C-22F3-49CA-9F6B-3D316958964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3552-0F37-470B-8CF9-ACADF9ACEC3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6554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EEAD-F844-435E-A696-9DA70853CB2E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E7931-A3CB-432E-A32D-3F935C6536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8804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4316016" cy="3096344"/>
          </a:xfrm>
          <a:prstGeom prst="rect">
            <a:avLst/>
          </a:prstGeom>
        </p:spPr>
        <p:txBody>
          <a:bodyPr/>
          <a:lstStyle>
            <a:lvl1pPr>
              <a:defRPr sz="5400" baseline="0">
                <a:solidFill>
                  <a:srgbClr val="00000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2F925-10FB-44DB-895D-FE59DF4668C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EF1EF-D4C0-4B4B-BE6B-16AF5D5B908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9623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A393-0E40-4D8D-ABE5-52008434E6E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1D9F4-F52F-4AE9-80BE-5135D0DC54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5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B2CF-8DEE-45A4-874D-2393B6308C4D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4DE6E-7CB2-4DC1-9499-022F24E2B88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7034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430A4-731C-4058-8F59-7DC1D77AD26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29FCE-11F7-402F-BD46-05E343C5845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7230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B3A18-B7CE-4B29-9781-696D5E7E81C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38D92-3DA5-4324-8756-47A53978F9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7531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7E42B-9C13-4CCC-8130-C6B1420478B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44C0-F67C-4FE7-82CE-7CCE4E1C040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7387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6BD4F-8E68-410E-9FD6-BD8AE856CE7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CD54-D317-4BF0-A1BE-B9083B008B9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5126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4FD74-E005-4B9D-820E-FA14FD63AB0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1CB6-9894-4C7C-939C-096EA842D6D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5276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4432C-9998-4A74-87F8-BB6D2635442E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8B9A-3264-4C83-8AA8-DE145FACD73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52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320D9-D2D2-4987-A0B3-0C8A064FAD8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9FD6-49AC-4949-AB4B-A3FEB5B33A8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0543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AB85-3735-4D2A-BA16-B5448E96C7E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F635-95AD-4E10-B9CA-49A6F0E9DE8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7166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2252C-3001-472F-84F0-A2E4BD238C6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77FE-9527-4C44-AF5E-84DAB1E6BD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5149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077C9-7611-48BE-BB91-98DCF12FA76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D809A-FD08-424B-8AC7-4629BD266C4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5293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73C2-0D02-471E-80E6-6D5E567CF9F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BD0E6-FA82-4B1C-8F5C-DA14C5461CC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0932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BD74E-6427-4FB3-A4BC-6933D1E27F7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4615A-ED3C-4E64-8C30-AEF0FA7592A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87506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AB89-34D7-4E38-8B2B-2A8490DB21F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8BC29-9695-4C46-8A3E-BA21FE63DF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7986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B7687-159E-4999-AC4F-E598D042C90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791E9-792E-4587-9034-4912DD79991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0219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8C402-448F-4100-A64A-C4D99BA8837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0C2A-CFD4-49B5-BD02-EBBECFB3D4A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904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B75E9-3792-436A-854B-B305D4A053E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55BE-D2B5-4C85-A3D3-0A146AAF2C9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7177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F9CF-3A2D-444E-A1FF-550C47C39C6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5F0-9F10-4AF6-8FBA-CFA464CDA56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75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algemeen gebruik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A8E14B-42F7-4BCD-8E57-8A63EBBB0AF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3D9DAD-4968-480F-BD7A-F05A322472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C1EC16-F6E6-4D9F-8467-A7543EAEE7E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DC5286-91C7-45AB-821F-1C6A7D14C45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2775" y="0"/>
            <a:ext cx="97218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Bush</a:t>
            </a:r>
          </a:p>
        </p:txBody>
      </p:sp>
      <p:sp>
        <p:nvSpPr>
          <p:cNvPr id="1126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BB71A6-7C14-400F-8090-B11B4EE50B95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C712D9-9BCF-40D3-AC82-B9FAB48A7E4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E7D3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E7D3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1FC8B6-4925-4441-A69B-F1399EC68C8A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0B5324-F5C2-40AE-A1CE-A2A4CD4B1E6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70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Ocean</a:t>
            </a:r>
          </a:p>
        </p:txBody>
      </p:sp>
      <p:sp>
        <p:nvSpPr>
          <p:cNvPr id="1331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96ACB6-08F4-4905-BC55-5E16D0E32C27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A6AB55-BC5C-414F-9E8B-D9E45B207ED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99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99CC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Algemeen</a:t>
            </a:r>
          </a:p>
        </p:txBody>
      </p:sp>
      <p:sp>
        <p:nvSpPr>
          <p:cNvPr id="1433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91C8F3-59B6-48A1-BF04-D7EE978F1FD1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BDEBD5-7A5C-4467-91E4-B0E4235C523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65C8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65C88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6FB50A-1025-4359-A6BB-D6023E8A0E5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2C92FD-950A-4737-AF85-6FA7A7E242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213" y="-71438"/>
            <a:ext cx="9848851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Park</a:t>
            </a:r>
          </a:p>
        </p:txBody>
      </p:sp>
      <p:sp>
        <p:nvSpPr>
          <p:cNvPr id="1638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A7413D-3E38-4895-97CE-D48EEF57F419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FAB262-E90C-4B33-BED6-4F9DE64270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algemeen Engels</a:t>
            </a:r>
          </a:p>
        </p:txBody>
      </p:sp>
      <p:sp>
        <p:nvSpPr>
          <p:cNvPr id="1741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84D21D-F7F7-4EB2-87FA-4B2B179C3FE4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05CA99-EF4E-4393-AA55-9BB5AC91067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algemeen Duits</a:t>
            </a:r>
          </a:p>
        </p:txBody>
      </p:sp>
      <p:sp>
        <p:nvSpPr>
          <p:cNvPr id="1843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7277B5-7C0C-4384-8E5C-0D75A4FA0460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E71937-D3FF-4814-B25E-964DB2904D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2837F1-6710-4E6E-8A84-502C44CC3013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A33451-F9FA-45F7-ADE0-6AF721366D9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2053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5846763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Safari</a:t>
            </a:r>
          </a:p>
        </p:txBody>
      </p:sp>
      <p:sp>
        <p:nvSpPr>
          <p:cNvPr id="307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08BA5D-0CFE-419B-B29E-A2B5CCE13A6F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4C439D-74A5-49AF-A885-E9FE8CF156B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66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5219700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6C4E7-E3F9-4124-8BF3-334ACC43566D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D9DB54-E074-4C42-996F-6653E2BEEB0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Desert</a:t>
            </a:r>
          </a:p>
        </p:txBody>
      </p:sp>
      <p:sp>
        <p:nvSpPr>
          <p:cNvPr id="512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CB7EE0-55A4-4BE3-8A69-62FCCBF2F86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BA33613-5C03-448A-9259-F7026DCA5A1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9B2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9B2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C2E75B-DBA7-4DE5-9FD1-5C56AF54E5D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EF70F6-8939-42CB-9FAC-7DABB41DD5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850" y="-100013"/>
            <a:ext cx="98488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Mangrove</a:t>
            </a:r>
          </a:p>
        </p:txBody>
      </p:sp>
      <p:sp>
        <p:nvSpPr>
          <p:cNvPr id="717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ABFCF4-676F-447F-93E0-1DCABEECE576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ED81B9-0913-4A8B-8A62-39827795DA1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E85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E851B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250" y="-55563"/>
            <a:ext cx="5970588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BB1CFC-10B1-473A-91D8-0B9D7304D0EC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3D8798-9B0D-441C-B51A-FCB9C6D62D2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Sheets over Burgers’ Rimba</a:t>
            </a:r>
          </a:p>
        </p:txBody>
      </p:sp>
      <p:sp>
        <p:nvSpPr>
          <p:cNvPr id="921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268538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DFAAB1-8A8C-4518-99E5-E984ADB4C112}" type="datetimeFigureOut">
              <a:rPr lang="nl-NL"/>
              <a:pPr>
                <a:defRPr/>
              </a:pPr>
              <a:t>24-11-2015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32138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89763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70735F-088F-4D50-92FF-2EA64CFE2BE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9CC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www.google.nl/url?sa=i&amp;rct=j&amp;q=juweelkardinaalbaars&amp;source=images&amp;cd=&amp;cad=rja&amp;docid=iSbmLhl2BcxysM&amp;tbnid=peucnfbQW6mVDM:&amp;ved=0CAUQjRw&amp;url=http://aartreitsma.nl/node/300&amp;ei=cBCRUdP5FoSHOJX4gegG&amp;bvm=bv.46340616,d.ZWU&amp;psig=AFQjCNHqQEOHatjS-9V4rLNRyUT7m6hdFw&amp;ust=1368547821245276" TargetMode="External"/><Relationship Id="rId7" Type="http://schemas.openxmlformats.org/officeDocument/2006/relationships/hyperlink" Target="http://www.google.nl/url?sa=i&amp;rct=j&amp;q=vossekopvis&amp;source=images&amp;cd=&amp;cad=rja&amp;docid=RcgWPCo8XzYn_M&amp;tbnid=bK88VQJicVwixM:&amp;ved=0CAUQjRw&amp;url=http://photo.zootrotters.nl/displayimage.php?album%3D44%26pos%3D11&amp;ei=vxCRUYmLIMjRObvUgaAJ&amp;bvm=bv.46340616,d.ZWU&amp;psig=AFQjCNH7iRwmjnCs3ZSh2kBxWh7jOuVKFg&amp;ust=136854789447572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www.google.nl/url?sa=i&amp;rct=j&amp;q=witborstdoktersvis&amp;source=images&amp;cd=&amp;cad=rja&amp;docid=-q35UQ7YKckl7M&amp;tbnid=AoyC5wqYt_c8BM:&amp;ved=0CAUQjRw&amp;url=http://dieren.netscype.com/article/witborstdoktersvis-acanthurus-leucosternon&amp;ei=nRCRUb70LMbdOu3ngJAF&amp;bvm=bv.46340616,d.ZWU&amp;psig=AFQjCNHu7e8_EiMvquYy1794EA84chl4ZQ&amp;ust=1368547863560380" TargetMode="Externa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burgers+Desert&amp;source=images&amp;cd=&amp;cad=rja&amp;docid=R_J3fLclmfQfXM&amp;tbnid=zuQ6nspEOBQHKM:&amp;ved=0CAUQjRw&amp;url=http://www.flickr.com/photos/35110249@N05/3731720869/&amp;ei=7BKRUb75NIHJPNzfgDg&amp;psig=AFQjCNFR4spu6TTi75mItQXecq2B6Wn5ew&amp;ust=136854830667987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.jpe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media.mercedsunstar.com/smedia/2010/09/04/00/MER_p0904_P04_ORANG2.standalone.prod_affiliate.111.JPG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592138" y="1619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Liefde</a:t>
            </a:r>
            <a:r>
              <a:rPr lang="en-US" altLang="nl-N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dierenrijk</a:t>
            </a:r>
            <a:endParaRPr lang="en-US" altLang="nl-NL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66617" y="5167396"/>
            <a:ext cx="8671092" cy="206207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Constanze Mager, </a:t>
            </a:r>
            <a:r>
              <a:rPr lang="en-US" sz="2400" dirty="0" err="1" smtClean="0"/>
              <a:t>biologe</a:t>
            </a:r>
            <a:r>
              <a:rPr lang="en-US" sz="2400" dirty="0" smtClean="0"/>
              <a:t> en </a:t>
            </a:r>
            <a:r>
              <a:rPr lang="en-US" sz="2400" dirty="0" err="1" smtClean="0"/>
              <a:t>hoofd</a:t>
            </a:r>
            <a:r>
              <a:rPr lang="en-US" sz="2400" dirty="0" smtClean="0"/>
              <a:t> </a:t>
            </a:r>
            <a:r>
              <a:rPr lang="en-US" sz="2400" dirty="0" err="1" smtClean="0"/>
              <a:t>educatie</a:t>
            </a:r>
            <a:endParaRPr lang="en-US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148" y="1533409"/>
            <a:ext cx="5026152" cy="35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715963" y="30581"/>
            <a:ext cx="7772400" cy="1470025"/>
          </a:xfrm>
        </p:spPr>
        <p:txBody>
          <a:bodyPr/>
          <a:lstStyle/>
          <a:p>
            <a:pPr eaLnBrk="1" hangingPunct="1"/>
            <a:endParaRPr lang="en-US" altLang="nl-NL" sz="2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3" y="311886"/>
            <a:ext cx="7768496" cy="52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715963" y="30581"/>
            <a:ext cx="7772400" cy="1470025"/>
          </a:xfrm>
        </p:spPr>
        <p:txBody>
          <a:bodyPr/>
          <a:lstStyle/>
          <a:p>
            <a:pPr eaLnBrk="1" hangingPunct="1"/>
            <a:endParaRPr lang="en-US" altLang="nl-NL" sz="24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624" y="131445"/>
            <a:ext cx="6335078" cy="55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het </a:t>
            </a:r>
            <a:r>
              <a:rPr lang="en-US" altLang="nl-NL" sz="4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4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jongen</a:t>
            </a:r>
            <a:r>
              <a:rPr lang="en-US" altLang="nl-NL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nl-NL" sz="4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4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meisje</a:t>
            </a:r>
            <a:r>
              <a:rPr lang="en-US" altLang="nl-NL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" b="9750"/>
          <a:stretch/>
        </p:blipFill>
        <p:spPr>
          <a:xfrm>
            <a:off x="942766" y="1238251"/>
            <a:ext cx="7056918" cy="42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het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meisje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4" y="1143000"/>
            <a:ext cx="6410325" cy="43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het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meisje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833" y="1393612"/>
            <a:ext cx="6808560" cy="38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>
          <a:xfrm>
            <a:off x="361950" y="2381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het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meisje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41" y="1577583"/>
            <a:ext cx="7155847" cy="35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1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het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jongen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meisje</a:t>
            </a:r>
            <a:r>
              <a:rPr lang="en-US" altLang="nl-NL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268" name="Picture 2" descr="http://aartreitsma.nl/files/images/bali%2054.previe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7" y="1418434"/>
            <a:ext cx="24479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dieren.netscype.com/sites/default/files/imagecache/400xY/acanthurus_leucostern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2861471"/>
            <a:ext cx="29908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://photo.zootrotters.nl/albums/BatchUpload/Diverse/Aquatopia/Aquatopia-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688" y="1418434"/>
            <a:ext cx="29527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2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4175" y="0"/>
            <a:ext cx="8375650" cy="1470025"/>
          </a:xfrm>
        </p:spPr>
        <p:txBody>
          <a:bodyPr/>
          <a:lstStyle/>
          <a:p>
            <a:r>
              <a:rPr lang="nl-NL" altLang="nl-N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Alternatieve </a:t>
            </a:r>
            <a:r>
              <a:rPr lang="nl-NL" altLang="nl-N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(voortplanting)strategieën</a:t>
            </a:r>
            <a:endParaRPr lang="nl-NL" altLang="nl-NL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596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98" y="1565910"/>
            <a:ext cx="4644804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323850"/>
            <a:ext cx="8375650" cy="1470025"/>
          </a:xfrm>
        </p:spPr>
        <p:txBody>
          <a:bodyPr/>
          <a:lstStyle/>
          <a:p>
            <a:r>
              <a:rPr lang="nl-NL" altLang="nl-NL" sz="3600" smtClean="0"/>
              <a:t>Hebben alle babydieren een mama en een papa?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0975" y="1900238"/>
            <a:ext cx="4287838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nl-NL" sz="2400" dirty="0" err="1" smtClean="0">
                <a:solidFill>
                  <a:schemeClr val="tx1"/>
                </a:solidFill>
              </a:rPr>
              <a:t>Meestal</a:t>
            </a:r>
            <a:r>
              <a:rPr lang="en-US" altLang="nl-NL" sz="2400" dirty="0" smtClean="0">
                <a:solidFill>
                  <a:schemeClr val="tx1"/>
                </a:solidFill>
              </a:rPr>
              <a:t> we</a:t>
            </a:r>
            <a:r>
              <a:rPr lang="nl-NL" altLang="nl-NL" sz="2400" dirty="0" smtClean="0">
                <a:solidFill>
                  <a:schemeClr val="tx1"/>
                </a:solidFill>
              </a:rPr>
              <a:t>l.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nl-NL" sz="2400" dirty="0" smtClean="0">
                <a:solidFill>
                  <a:schemeClr val="tx1"/>
                </a:solidFill>
              </a:rPr>
              <a:t>Maar </a:t>
            </a:r>
            <a:r>
              <a:rPr lang="en-US" altLang="nl-NL" sz="2400" dirty="0" err="1" smtClean="0">
                <a:solidFill>
                  <a:schemeClr val="tx1"/>
                </a:solidFill>
              </a:rPr>
              <a:t>niet</a:t>
            </a:r>
            <a:r>
              <a:rPr lang="en-US" altLang="nl-NL" sz="2400" dirty="0" smtClean="0">
                <a:solidFill>
                  <a:schemeClr val="tx1"/>
                </a:solidFill>
              </a:rPr>
              <a:t> </a:t>
            </a:r>
            <a:r>
              <a:rPr lang="en-US" altLang="nl-NL" sz="2400" dirty="0" err="1" smtClean="0">
                <a:solidFill>
                  <a:schemeClr val="tx1"/>
                </a:solidFill>
              </a:rPr>
              <a:t>bij</a:t>
            </a:r>
            <a:r>
              <a:rPr lang="en-US" altLang="nl-NL" sz="2400" dirty="0" smtClean="0">
                <a:solidFill>
                  <a:schemeClr val="tx1"/>
                </a:solidFill>
              </a:rPr>
              <a:t> </a:t>
            </a:r>
            <a:r>
              <a:rPr lang="en-US" altLang="nl-NL" sz="2400" dirty="0" err="1" smtClean="0">
                <a:solidFill>
                  <a:schemeClr val="tx1"/>
                </a:solidFill>
              </a:rPr>
              <a:t>alle</a:t>
            </a:r>
            <a:r>
              <a:rPr lang="en-US" altLang="nl-NL" sz="2400" dirty="0" smtClean="0">
                <a:solidFill>
                  <a:schemeClr val="tx1"/>
                </a:solidFill>
              </a:rPr>
              <a:t> </a:t>
            </a:r>
            <a:r>
              <a:rPr lang="en-US" altLang="nl-NL" sz="2400" dirty="0" err="1" smtClean="0">
                <a:solidFill>
                  <a:schemeClr val="tx1"/>
                </a:solidFill>
              </a:rPr>
              <a:t>dier</a:t>
            </a:r>
            <a:r>
              <a:rPr lang="nl-NL" altLang="nl-NL" sz="2400" dirty="0" smtClean="0">
                <a:solidFill>
                  <a:schemeClr val="tx1"/>
                </a:solidFill>
              </a:rPr>
              <a:t>en zorgen mama en papa (en ook maar één van de twee voor de baby’s)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nl-NL" sz="2400" dirty="0" err="1" smtClean="0">
                <a:solidFill>
                  <a:schemeClr val="tx1"/>
                </a:solidFill>
              </a:rPr>
              <a:t>Sommige</a:t>
            </a:r>
            <a:r>
              <a:rPr lang="en-US" altLang="nl-NL" sz="2400" dirty="0" smtClean="0">
                <a:solidFill>
                  <a:schemeClr val="tx1"/>
                </a:solidFill>
              </a:rPr>
              <a:t> </a:t>
            </a:r>
            <a:r>
              <a:rPr lang="en-US" altLang="nl-NL" sz="2400" dirty="0" err="1" smtClean="0">
                <a:solidFill>
                  <a:schemeClr val="tx1"/>
                </a:solidFill>
              </a:rPr>
              <a:t>dier</a:t>
            </a:r>
            <a:r>
              <a:rPr lang="nl-NL" altLang="nl-NL" sz="2400" dirty="0" smtClean="0">
                <a:solidFill>
                  <a:schemeClr val="tx1"/>
                </a:solidFill>
              </a:rPr>
              <a:t>soorten hebben helemaal geen papa.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dirty="0" smtClean="0">
              <a:solidFill>
                <a:srgbClr val="FFFF99"/>
              </a:solidFill>
            </a:endParaRPr>
          </a:p>
        </p:txBody>
      </p:sp>
      <p:sp>
        <p:nvSpPr>
          <p:cNvPr id="238596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38597" name="Picture 5" descr="pterapogon-kaudern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888" y="1774825"/>
            <a:ext cx="4281487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6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3" name="Picture 5" descr="clown-fish-wallpap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575" y="566738"/>
            <a:ext cx="7845425" cy="490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david-doubilet-male-tomato-clownfish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7620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 descr="latest?cb=201206131119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63" y="1849438"/>
            <a:ext cx="3328987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7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715963" y="3058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Liefde</a:t>
            </a:r>
            <a:r>
              <a:rPr lang="en-US" altLang="nl-N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het </a:t>
            </a:r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dierenrijk</a:t>
            </a:r>
            <a:endParaRPr lang="en-US" altLang="nl-NL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49" y="1672056"/>
            <a:ext cx="2317034" cy="313807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620713" y="1580857"/>
            <a:ext cx="50974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nl-NL" sz="2800" dirty="0" smtClean="0">
                <a:latin typeface="Arial" charset="0"/>
                <a:cs typeface="Arial" charset="0"/>
              </a:rPr>
              <a:t>Bestaat ‘liefde’ wel bij dieren?</a:t>
            </a:r>
          </a:p>
          <a:p>
            <a:pPr eaLnBrk="1" hangingPunct="1">
              <a:defRPr/>
            </a:pPr>
            <a:r>
              <a:rPr lang="nl-NL" sz="2800" dirty="0" smtClean="0">
                <a:latin typeface="Arial" charset="0"/>
                <a:cs typeface="Arial" charset="0"/>
              </a:rPr>
              <a:t>Is het een jongen of een meisje?</a:t>
            </a:r>
          </a:p>
          <a:p>
            <a:pPr eaLnBrk="1" hangingPunct="1">
              <a:defRPr/>
            </a:pPr>
            <a:r>
              <a:rPr lang="nl-NL" sz="2800" dirty="0" smtClean="0">
                <a:latin typeface="Arial" charset="0"/>
                <a:cs typeface="Arial" charset="0"/>
              </a:rPr>
              <a:t>Alternatieve voortplantingsstrategieën</a:t>
            </a:r>
          </a:p>
          <a:p>
            <a:pPr eaLnBrk="1" hangingPunct="1">
              <a:defRPr/>
            </a:pPr>
            <a:r>
              <a:rPr lang="nl-NL" sz="2800" dirty="0" smtClean="0">
                <a:latin typeface="Arial" charset="0"/>
                <a:cs typeface="Arial" charset="0"/>
              </a:rPr>
              <a:t>‘dierenliefde’ in de dierentuin</a:t>
            </a:r>
          </a:p>
          <a:p>
            <a:pPr eaLnBrk="1" hangingPunct="1">
              <a:defRPr/>
            </a:pPr>
            <a:r>
              <a:rPr lang="nl-NL" sz="2800" dirty="0" smtClean="0">
                <a:latin typeface="Arial" charset="0"/>
                <a:cs typeface="Arial" charset="0"/>
              </a:rPr>
              <a:t>Wat lijkt het kleintje toch op… </a:t>
            </a:r>
            <a:endParaRPr lang="nl-NL" sz="2800" dirty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nl-NL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2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AutoShape 4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1670" name="AutoShape 6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1672" name="AutoShape 8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1674" name="AutoShape 10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1675" name="Picture 11" descr="mg_67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8958262" cy="5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AutoShape 2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68291" name="AutoShape 3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68292" name="AutoShape 4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68293" name="AutoShape 5" descr="mg_671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68295" name="Picture 4" descr="leeuwaap001Rv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6383338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article-2011569-0CDEFC7D00000578-942_638x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5" y="779463"/>
            <a:ext cx="8405813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6" descr="5461119363_8c3b8b6a0e_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174625"/>
            <a:ext cx="84582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3" name="Picture 7" descr="babypen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04788"/>
            <a:ext cx="7419975" cy="55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171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163513"/>
            <a:ext cx="24955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2084388"/>
            <a:ext cx="4872038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03200"/>
            <a:ext cx="272732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5" name="Titel 1"/>
          <p:cNvSpPr txBox="1">
            <a:spLocks/>
          </p:cNvSpPr>
          <p:nvPr/>
        </p:nvSpPr>
        <p:spPr bwMode="auto">
          <a:xfrm>
            <a:off x="717550" y="3341688"/>
            <a:ext cx="299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nl-NL" sz="2800"/>
              <a:t>Hoe mooier de man vergeleken me de vrouw, te minder is hij met de kinderen bezig…</a:t>
            </a:r>
            <a:endParaRPr lang="nl-NL" altLang="nl-NL" sz="2800"/>
          </a:p>
        </p:txBody>
      </p:sp>
      <p:pic>
        <p:nvPicPr>
          <p:cNvPr id="171017" name="Picture 9" descr="guppy-fish-poecilia-reticulata-2881827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600" y="220663"/>
            <a:ext cx="2552700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2" descr="J:\Bas\Fotoalbum\Safari\SafariLeeuwinMetJonge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6713" y="169863"/>
            <a:ext cx="8467725" cy="56245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3603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8350" y="0"/>
            <a:ext cx="8375650" cy="1470025"/>
          </a:xfrm>
        </p:spPr>
        <p:txBody>
          <a:bodyPr/>
          <a:lstStyle/>
          <a:p>
            <a:pPr marL="838200" indent="-838200" algn="l"/>
            <a:endParaRPr lang="nl-NL" altLang="nl-NL" sz="3600" smtClean="0"/>
          </a:p>
        </p:txBody>
      </p:sp>
      <p:sp>
        <p:nvSpPr>
          <p:cNvPr id="165891" name="AutoShape 3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5892" name="Rectangle 2"/>
          <p:cNvSpPr>
            <a:spLocks noChangeArrowheads="1"/>
          </p:cNvSpPr>
          <p:nvPr/>
        </p:nvSpPr>
        <p:spPr bwMode="auto">
          <a:xfrm>
            <a:off x="481013" y="1239838"/>
            <a:ext cx="8375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nl-NL" altLang="nl-NL" sz="2400"/>
          </a:p>
        </p:txBody>
      </p:sp>
      <p:pic>
        <p:nvPicPr>
          <p:cNvPr id="165895" name="Picture 6" descr="http://lh5.ggpht.com/-ZprMupQstrM/TBNsDsErDnI/AAAAAAAAFPA/wcAVop1jrcI/Kolenbranderschildp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5138" y="0"/>
            <a:ext cx="580866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7" name="AutoShape 9" descr="schildpad-e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5899" name="AutoShape 11" descr="schildpad-e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5901" name="AutoShape 13" descr="schildpad e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5903" name="AutoShape 15" descr="schildpad-ei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65904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r="66302" b="32208"/>
          <a:stretch>
            <a:fillRect/>
          </a:stretch>
        </p:blipFill>
        <p:spPr bwMode="auto">
          <a:xfrm>
            <a:off x="5430838" y="1736725"/>
            <a:ext cx="3727450" cy="41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245766" name="Titel 1"/>
          <p:cNvSpPr txBox="1">
            <a:spLocks/>
          </p:cNvSpPr>
          <p:nvPr/>
        </p:nvSpPr>
        <p:spPr bwMode="auto">
          <a:xfrm>
            <a:off x="658813" y="4575175"/>
            <a:ext cx="299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nl-NL" sz="2800"/>
              <a:t>Geen vader in het spel…</a:t>
            </a:r>
            <a:endParaRPr lang="nl-NL" altLang="nl-NL" sz="2800"/>
          </a:p>
        </p:txBody>
      </p:sp>
      <p:sp>
        <p:nvSpPr>
          <p:cNvPr id="245769" name="AutoShape 9" descr="200px-Eierenkle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771" name="AutoShape 11" descr="200px-Eierenkle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773" name="AutoShape 13" descr="800px-Eierenklei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577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46075"/>
            <a:ext cx="259715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76" name="Picture 16" descr="tak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663" y="3830638"/>
            <a:ext cx="1905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8" name="Picture 18" descr="Carausius%20moro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25" y="265113"/>
            <a:ext cx="5316538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4325"/>
            <a:ext cx="765463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592138" y="16192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Bestaat</a:t>
            </a:r>
            <a:r>
              <a:rPr lang="en-US" altLang="nl-N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liefde</a:t>
            </a:r>
            <a:r>
              <a:rPr lang="en-US" altLang="nl-N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</a:t>
            </a:r>
            <a:r>
              <a:rPr lang="en-US" altLang="nl-N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1" y="1457325"/>
            <a:ext cx="5242154" cy="3893248"/>
          </a:xfrm>
          <a:prstGeom prst="rect">
            <a:avLst/>
          </a:prstGeom>
        </p:spPr>
      </p:pic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1" name="Picture 3" descr="whip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3263"/>
            <a:ext cx="914400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nl-NL" sz="4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Dierenliefde</a:t>
            </a:r>
            <a:r>
              <a:rPr lang="en-US" altLang="nl-NL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 </a:t>
            </a:r>
            <a:r>
              <a:rPr lang="en-US" altLang="nl-NL" sz="4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dierentuin</a:t>
            </a:r>
            <a:endParaRPr lang="en-US" altLang="nl-NL" sz="40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684213" y="4652963"/>
            <a:ext cx="80645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Burgers</a:t>
            </a: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’ coördineert het </a:t>
            </a:r>
            <a:r>
              <a:rPr lang="nl-NL" alt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fokprogramma voor de aardvarkens, </a:t>
            </a:r>
            <a:r>
              <a:rPr lang="nl-NL" alt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houdt dit in? </a:t>
            </a:r>
            <a:r>
              <a:rPr lang="en-US" altLang="nl-NL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Aardvarkens</a:t>
            </a:r>
            <a:r>
              <a:rPr lang="en-US" altLang="nl-NL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koppelen</a:t>
            </a:r>
            <a:r>
              <a:rPr lang="en-US" altLang="nl-NL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nl-NL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nl-NL" alt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l-NL" altLang="nl-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il_fi" descr="http://www.burgerszoo.nl/media/111037/aardvarken1_700x4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952500"/>
            <a:ext cx="5353050" cy="356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350" y="23495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47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0"/>
            <a:ext cx="8467725" cy="585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1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350" y="23495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71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0"/>
            <a:ext cx="8331200" cy="5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350" y="23495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195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77737"/>
            <a:ext cx="8429625" cy="57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nl-NL" sz="40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2" descr="http://farm4.staticflickr.com/3457/3731720869_c1fcf64613_z.jpg?zz=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70" y="1"/>
            <a:ext cx="8807472" cy="586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8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nl-NL" sz="40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" y="274638"/>
            <a:ext cx="7055696" cy="52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nl-NL" sz="40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" y="0"/>
            <a:ext cx="8949447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323850"/>
            <a:ext cx="8375650" cy="1470025"/>
          </a:xfrm>
        </p:spPr>
        <p:txBody>
          <a:bodyPr/>
          <a:lstStyle/>
          <a:p>
            <a:r>
              <a:rPr lang="nl-NL" altLang="nl-NL" sz="3600" dirty="0" smtClean="0"/>
              <a:t>Drachtig? </a:t>
            </a:r>
          </a:p>
        </p:txBody>
      </p:sp>
      <p:sp>
        <p:nvSpPr>
          <p:cNvPr id="246788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6790" name="Picture 6" descr="bibi MVF_052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8638"/>
            <a:ext cx="50006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791" name="Picture 7" descr="Clearblue_concep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48981">
            <a:off x="4878388" y="2962275"/>
            <a:ext cx="4541837" cy="114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9" name="AutoShape 7" descr="tumblr_mak13mgaWg1rvz57vo1_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8840" name="AutoShape 8" descr="tumblr_mak13mgaWg1rvz57vo1_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8841" name="AutoShape 9" descr="tumblr_mak13mgaWg1rvz57vo1_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8843" name="Picture 11" descr="Gorilla+f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284163"/>
            <a:ext cx="5145088" cy="5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715963" y="3058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gaat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paarband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nl-NL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87" y="1254009"/>
            <a:ext cx="2172218" cy="249884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594" y="1254008"/>
            <a:ext cx="3638550" cy="24969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28963" y="3886200"/>
            <a:ext cx="2415184" cy="18878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3182" y="1254008"/>
            <a:ext cx="2120965" cy="24969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887" y="3876675"/>
            <a:ext cx="2533650" cy="1905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258" y="3876675"/>
            <a:ext cx="2843809" cy="18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05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3" descr="animals-womb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8" y="388938"/>
            <a:ext cx="32877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7" name="Picture 5" descr="elefant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563" y="393700"/>
            <a:ext cx="5121275" cy="28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9" name="Picture 7" descr="dog-embry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3378200"/>
            <a:ext cx="3287712" cy="24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1" name="Picture 9" descr="dog-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888" y="3390900"/>
            <a:ext cx="3511550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3" name="Picture 11" descr="dog-picture-photo-newborn-puppi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850" y="3362325"/>
            <a:ext cx="3608388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25" name="AutoShape 13" descr="tumblr_mak13mgaWg1rvz57vo1_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3727" name="AutoShape 15" descr="tumblr_mak13mgaWg1rvz57vo1_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3729" name="AutoShape 17" descr="tumblr_mak13mgaWg1rvz57vo1_50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43730" name="Picture 1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925" y="393700"/>
            <a:ext cx="3729038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3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46" name="Rectangle 2"/>
          <p:cNvSpPr>
            <a:spLocks noChangeArrowheads="1"/>
          </p:cNvSpPr>
          <p:nvPr/>
        </p:nvSpPr>
        <p:spPr bwMode="auto">
          <a:xfrm>
            <a:off x="481013" y="1239838"/>
            <a:ext cx="8375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nl-NL" altLang="nl-NL" sz="2400"/>
          </a:p>
        </p:txBody>
      </p:sp>
      <p:pic>
        <p:nvPicPr>
          <p:cNvPr id="163853" name="Picture 13" descr="01-33744-1701111703-Viktoriakroondu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" y="193675"/>
            <a:ext cx="7510463" cy="56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AutoShape 2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66243" name="Rectangle 2"/>
          <p:cNvSpPr>
            <a:spLocks noChangeArrowheads="1"/>
          </p:cNvSpPr>
          <p:nvPr/>
        </p:nvSpPr>
        <p:spPr bwMode="auto">
          <a:xfrm>
            <a:off x="481013" y="1239838"/>
            <a:ext cx="8375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nl-NL" altLang="nl-NL" sz="2400"/>
          </a:p>
        </p:txBody>
      </p:sp>
      <p:pic>
        <p:nvPicPr>
          <p:cNvPr id="266246" name="Picture 6" descr="-ostrich-eggs-for-breakfast-carl-purce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013" y="0"/>
            <a:ext cx="3897312" cy="59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AutoShape 3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6" name="Rectangle 2"/>
          <p:cNvSpPr>
            <a:spLocks noChangeArrowheads="1"/>
          </p:cNvSpPr>
          <p:nvPr/>
        </p:nvSpPr>
        <p:spPr bwMode="auto">
          <a:xfrm>
            <a:off x="481013" y="1239838"/>
            <a:ext cx="8375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nl-NL" altLang="nl-NL" sz="2400"/>
          </a:p>
        </p:txBody>
      </p:sp>
      <p:pic>
        <p:nvPicPr>
          <p:cNvPr id="166920" name="Picture 8" descr="MTD MCC ULTRASOUND 4   ">
            <a:hlinkClick r:id="rId2" tooltip="Photo by MARK CROSSE / THE FRESNO BEE&#10;&lt;p&gt;&#10;From top, zookeeper Michelle Bandy, assistant curator Lyn Myers and Dr. Lewis Wright conduct a sonogram on pregnant orangutan Sara, at the Chaffee Zoo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0"/>
            <a:ext cx="3914775" cy="5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21" name="Rectangle 2"/>
          <p:cNvSpPr>
            <a:spLocks noChangeArrowheads="1"/>
          </p:cNvSpPr>
          <p:nvPr/>
        </p:nvSpPr>
        <p:spPr bwMode="auto">
          <a:xfrm>
            <a:off x="4425950" y="1804988"/>
            <a:ext cx="4368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nl-NL" sz="3600"/>
              <a:t>B</a:t>
            </a:r>
            <a:r>
              <a:rPr lang="nl-NL" altLang="nl-NL" sz="3600"/>
              <a:t>e</a:t>
            </a:r>
            <a:r>
              <a:rPr lang="en-US" altLang="nl-NL" sz="3600"/>
              <a:t>vallingsverhalen</a:t>
            </a:r>
            <a:endParaRPr lang="nl-NL" altLang="nl-NL" sz="3600"/>
          </a:p>
        </p:txBody>
      </p:sp>
    </p:spTree>
    <p:extLst>
      <p:ext uri="{BB962C8B-B14F-4D97-AF65-F5344CB8AC3E}">
        <p14:creationId xmlns:p14="http://schemas.microsoft.com/office/powerpoint/2010/main" val="22744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5" descr="http://www.sandergroen.nl/filipijnen/vm/beeld/filippijnen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" y="0"/>
            <a:ext cx="796448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8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020" name="Picture 75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0"/>
            <a:ext cx="6443663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021" name="Titel 1"/>
          <p:cNvSpPr txBox="1">
            <a:spLocks/>
          </p:cNvSpPr>
          <p:nvPr/>
        </p:nvSpPr>
        <p:spPr bwMode="auto">
          <a:xfrm>
            <a:off x="6872288" y="1889125"/>
            <a:ext cx="19954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nl-NL" sz="1600"/>
              <a:t>Mensen: moeder 60 kg, kind 3kg</a:t>
            </a:r>
          </a:p>
          <a:p>
            <a:endParaRPr lang="en-US" altLang="nl-NL" sz="1600"/>
          </a:p>
          <a:p>
            <a:r>
              <a:rPr lang="en-US" altLang="nl-NL" sz="1600"/>
              <a:t>Gorilla: moeder 100 kg, kind 2 kg</a:t>
            </a:r>
          </a:p>
          <a:p>
            <a:endParaRPr lang="en-US" altLang="nl-NL" sz="1600"/>
          </a:p>
          <a:p>
            <a:r>
              <a:rPr lang="en-US" altLang="nl-NL" sz="1600"/>
              <a:t>Spookdiertje moeder 102 g, kind 23 g </a:t>
            </a:r>
            <a:endParaRPr lang="nl-NL" altLang="nl-NL" sz="1600"/>
          </a:p>
        </p:txBody>
      </p:sp>
    </p:spTree>
    <p:extLst>
      <p:ext uri="{BB962C8B-B14F-4D97-AF65-F5344CB8AC3E}">
        <p14:creationId xmlns:p14="http://schemas.microsoft.com/office/powerpoint/2010/main" val="42654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aa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77"/>
          <a:stretch>
            <a:fillRect/>
          </a:stretch>
        </p:blipFill>
        <p:spPr bwMode="auto">
          <a:xfrm>
            <a:off x="800100" y="1103313"/>
            <a:ext cx="7321550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9" name="Picture 5" descr="lukas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73849">
            <a:off x="0" y="0"/>
            <a:ext cx="4151313" cy="27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0" name="Picture 6" descr="lukas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6600">
            <a:off x="4624388" y="3103563"/>
            <a:ext cx="398145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1" name="Picture 7" descr="lukas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78128">
            <a:off x="304800" y="3230563"/>
            <a:ext cx="38830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2" name="Picture 8" descr="lukas0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3734">
            <a:off x="4860925" y="0"/>
            <a:ext cx="4283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-333375"/>
            <a:ext cx="8375650" cy="1470025"/>
          </a:xfrm>
        </p:spPr>
        <p:txBody>
          <a:bodyPr/>
          <a:lstStyle/>
          <a:p>
            <a:r>
              <a:rPr lang="nl-NL" altLang="nl-NL" sz="3600" dirty="0" smtClean="0"/>
              <a:t>Wie is de juiste nakomeling?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0884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0887" name="Picture 7" descr="Bilder%20aus%20dem%20Tierpark%20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1277938"/>
            <a:ext cx="326072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9" name="Picture 9" descr="110176316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263" y="871538"/>
            <a:ext cx="33718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1" name="Picture 11" descr="Eight-day-old-western-crowned-pigeon-chic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88" y="3473450"/>
            <a:ext cx="3352800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110176316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076" y="871538"/>
            <a:ext cx="33718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Eight-day-old-western-crowned-pigeon-chic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263" y="3473450"/>
            <a:ext cx="3352800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93" name="Picture 13" descr="Goura_victoria__MG_590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970" y="3529806"/>
            <a:ext cx="3033713" cy="23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5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0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1908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1913" name="AutoShape 9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1915" name="AutoShape 11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1917" name="AutoShape 13" descr="2584263deb5d54fc035e801251b2b07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1919" name="Picture 15" descr="Portrait of infant capyba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50" y="990600"/>
            <a:ext cx="27590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21" name="Picture 17" descr="Capybara amongst water hyacint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952625"/>
            <a:ext cx="465455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25" name="Picture 21" descr="young_prairie_dog_by_isvgirl-d52xvy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3451225"/>
            <a:ext cx="2762250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68313" y="-333375"/>
            <a:ext cx="8375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3600" smtClean="0"/>
              <a:t>Wie is de juiste nakomeling?</a:t>
            </a:r>
            <a:endParaRPr lang="nl-NL" altLang="nl-NL" sz="3600" dirty="0" smtClean="0"/>
          </a:p>
        </p:txBody>
      </p:sp>
      <p:pic>
        <p:nvPicPr>
          <p:cNvPr id="13" name="Picture 15" descr="Portrait of infant capyba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50" y="933450"/>
            <a:ext cx="27590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young_prairie_dog_by_isvgirl-d52xvy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3394075"/>
            <a:ext cx="2762250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23" name="Picture 19" descr="Utah-prairie-dog-sitting-at-the-entrance-to-the-burro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305050"/>
            <a:ext cx="5378451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715963" y="3058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nl-NL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wat is al </a:t>
            </a:r>
            <a:r>
              <a:rPr lang="en-US" altLang="nl-NL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monogaam</a:t>
            </a:r>
            <a:r>
              <a:rPr lang="en-US" altLang="nl-NL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63" y="1303556"/>
            <a:ext cx="7496175" cy="42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-333375"/>
            <a:ext cx="8375650" cy="1470025"/>
          </a:xfrm>
        </p:spPr>
        <p:txBody>
          <a:bodyPr/>
          <a:lstStyle/>
          <a:p>
            <a:r>
              <a:rPr lang="nl-NL" altLang="nl-NL" sz="3600" dirty="0" smtClean="0"/>
              <a:t>Wie is de moeder?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2932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2933" name="AutoShape 5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2934" name="AutoShape 6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2935" name="AutoShape 7" descr="2584263deb5d54fc035e801251b2b07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2941" name="Picture 13" descr="1141_zebrahai-zieht-seine-ersten-bahn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608513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43" name="Picture 15" descr="Leopard-shark-newly-hatched-from-egg-ca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663" y="2614613"/>
            <a:ext cx="3884612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45" name="Picture 17" descr="742-1055-b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659313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47" name="Picture 19" descr="muraen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175" y="3443288"/>
            <a:ext cx="42005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9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8313" y="-333375"/>
            <a:ext cx="8375650" cy="1470025"/>
          </a:xfrm>
        </p:spPr>
        <p:txBody>
          <a:bodyPr/>
          <a:lstStyle/>
          <a:p>
            <a:r>
              <a:rPr lang="en-US" altLang="nl-NL" sz="3600" smtClean="0"/>
              <a:t>Op wi</a:t>
            </a:r>
            <a:r>
              <a:rPr lang="nl-NL" altLang="nl-NL" sz="3600" smtClean="0"/>
              <a:t>e lijkt de baby?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3956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3957" name="AutoShape 5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3958" name="AutoShape 6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3959" name="AutoShape 7" descr="2584263deb5d54fc035e801251b2b07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3964" name="Picture 12" descr="Plataxo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25" y="965200"/>
            <a:ext cx="2713038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66" name="AutoShape 14" descr="266px-Platax_orbicularis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3968" name="Picture 16" descr="p12200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813" y="993775"/>
            <a:ext cx="3533775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970" name="AutoShape 18" descr="266px-Klompvis_14-05-2009_15-39-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3972" name="Picture 20" descr="maanvis_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288" y="3892550"/>
            <a:ext cx="2603500" cy="20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74" name="Picture 22" descr="molalavant_bi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263" y="2359025"/>
            <a:ext cx="3252787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76" name="Picture 24" descr="sunfish-larva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2620963"/>
            <a:ext cx="4262438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498725" y="204788"/>
            <a:ext cx="8375650" cy="1470025"/>
          </a:xfrm>
        </p:spPr>
        <p:txBody>
          <a:bodyPr/>
          <a:lstStyle/>
          <a:p>
            <a:r>
              <a:rPr lang="nl-NL" altLang="nl-NL" sz="3600" dirty="0" smtClean="0"/>
              <a:t>Wie is de moeder?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6004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05" name="AutoShape 5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06" name="AutoShape 6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07" name="AutoShape 7" descr="2584263deb5d54fc035e801251b2b07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09" name="AutoShape 9" descr="266px-Platax_orbicularis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6011" name="AutoShape 11" descr="266px-Klompvis_14-05-2009_15-39-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6014" name="Picture 14" descr="1180342-92d15a8af67c8135beada6fff6044fe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288" y="1793875"/>
            <a:ext cx="462915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6" name="Picture 16" descr="Colt_Lieveheersbeestje%20800-600p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355600"/>
            <a:ext cx="3692525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8" name="Picture 18" descr="08_BZP01065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0" y="3286125"/>
            <a:ext cx="3763963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0" name="Picture 20" descr="Feuerwanz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188" y="3511550"/>
            <a:ext cx="3240087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8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498725" y="204788"/>
            <a:ext cx="8375650" cy="1470025"/>
          </a:xfrm>
        </p:spPr>
        <p:txBody>
          <a:bodyPr/>
          <a:lstStyle/>
          <a:p>
            <a:r>
              <a:rPr lang="nl-NL" altLang="nl-NL" sz="3600" dirty="0" smtClean="0"/>
              <a:t>Wie is de moeder?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7028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7029" name="AutoShape 5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7030" name="AutoShape 6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7031" name="AutoShape 7" descr="2584263deb5d54fc035e801251b2b07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7032" name="AutoShape 8" descr="266px-Platax_orbicularis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7033" name="AutoShape 9" descr="266px-Klompvis_14-05-2009_15-39-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7039" name="Picture 15" descr="502_1651-Zitronenfalter-M-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614363"/>
            <a:ext cx="363220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41" name="Picture 17" descr="Zitronenfalter_cop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25" y="1944688"/>
            <a:ext cx="4441825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43" name="Picture 19" descr="bild29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3143250"/>
            <a:ext cx="3641725" cy="27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45" name="Picture 21" descr="bild1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2902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1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498725" y="204788"/>
            <a:ext cx="8375650" cy="1470025"/>
          </a:xfrm>
        </p:spPr>
        <p:txBody>
          <a:bodyPr/>
          <a:lstStyle/>
          <a:p>
            <a:r>
              <a:rPr lang="nl-NL" altLang="nl-NL" sz="3600" dirty="0" smtClean="0"/>
              <a:t>Wie is de moeder?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68288" y="1900238"/>
            <a:ext cx="4679950" cy="37449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nl-NL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nl-NL" sz="240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l-NL" altLang="nl-NL" sz="2800" smtClean="0">
              <a:solidFill>
                <a:srgbClr val="FFFF99"/>
              </a:solidFill>
            </a:endParaRPr>
          </a:p>
        </p:txBody>
      </p:sp>
      <p:sp>
        <p:nvSpPr>
          <p:cNvPr id="258052" name="AutoShape 4" descr="Afbeeldingsresultaat voor aard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8053" name="AutoShape 5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8054" name="AutoShape 6" descr="3931866bdcf4b6f9ab077405ba1b22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8055" name="AutoShape 7" descr="2584263deb5d54fc035e801251b2b07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8056" name="AutoShape 8" descr="266px-Platax_orbicularis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58057" name="AutoShape 9" descr="266px-Klompvis_14-05-2009_15-39-2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8063" name="Picture 15" descr="album_large_54343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525" y="1587500"/>
            <a:ext cx="3367088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65" name="Picture 17" descr="western-lowland-gorilla-female-gerry-elli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73375"/>
            <a:ext cx="4487863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69" name="AutoShape 21" descr="Orangutan_0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58070" name="Picture 22" descr="146180154_6b755d72ea_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7138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72" name="Picture 24" descr="Pretty Orangut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550" y="2543175"/>
            <a:ext cx="44577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AutoShape 8" descr="gaia-gorilla-dalil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7946" name="AutoShape 10" descr="gaia-gorilla-dalil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67947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522288"/>
            <a:ext cx="3624263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9" name="Picture 13" descr="ANd9GcRxwqn5__1K4hQV1vs8uDaP9-9Egsmf8V-Len9VWPHfQzcrNdzh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3289300"/>
            <a:ext cx="280352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1" name="Picture 15" descr="10040960166_c52c195b49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363" y="3254375"/>
            <a:ext cx="3602037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3" name="Picture 17" descr="ANd9GcR3JXOjUfySKh33sTfVfLcBfg5JCgCjCqpW1otTpigL8_b62ny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350" y="0"/>
            <a:ext cx="2787650" cy="40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168855" y="879475"/>
            <a:ext cx="186618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nl-NL" sz="3600" dirty="0" err="1" smtClean="0"/>
              <a:t>Familie-portret</a:t>
            </a:r>
            <a:endParaRPr lang="nl-NL" altLang="nl-NL" sz="3600" dirty="0" smtClean="0"/>
          </a:p>
        </p:txBody>
      </p:sp>
    </p:spTree>
    <p:extLst>
      <p:ext uri="{BB962C8B-B14F-4D97-AF65-F5344CB8AC3E}">
        <p14:creationId xmlns:p14="http://schemas.microsoft.com/office/powerpoint/2010/main" val="21963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nl-NL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 er nog vragen?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altLang="nl-NL" dirty="0" smtClean="0"/>
          </a:p>
        </p:txBody>
      </p:sp>
      <p:pic>
        <p:nvPicPr>
          <p:cNvPr id="18436" name="Picture 5" descr="J:\Tom2\Ziezoo\ZieZoo jaar 2013\ZieZoo april 2013\ringelro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400" y="1417638"/>
            <a:ext cx="327217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0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>
          <a:xfrm>
            <a:off x="715963" y="3058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Monogaam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relatie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monogaam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paring,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monogaam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nl-NL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voortplanting</a:t>
            </a:r>
            <a:r>
              <a:rPr lang="en-US" altLang="nl-NL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3" y="1233487"/>
            <a:ext cx="7620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ctrTitle"/>
          </p:nvPr>
        </p:nvSpPr>
        <p:spPr>
          <a:xfrm>
            <a:off x="752475" y="1030287"/>
            <a:ext cx="7772400" cy="1470025"/>
          </a:xfrm>
        </p:spPr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4" y="180975"/>
            <a:ext cx="84867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ctrTitle"/>
          </p:nvPr>
        </p:nvSpPr>
        <p:spPr>
          <a:xfrm>
            <a:off x="752475" y="1030287"/>
            <a:ext cx="7772400" cy="1470025"/>
          </a:xfrm>
        </p:spPr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-36513"/>
            <a:ext cx="5438775" cy="578741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233362"/>
            <a:ext cx="2643188" cy="39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ctrTitle"/>
          </p:nvPr>
        </p:nvSpPr>
        <p:spPr>
          <a:xfrm>
            <a:off x="752475" y="1030287"/>
            <a:ext cx="7772400" cy="1470025"/>
          </a:xfrm>
        </p:spPr>
        <p:txBody>
          <a:bodyPr/>
          <a:lstStyle/>
          <a:p>
            <a:pPr eaLnBrk="1" hangingPunct="1"/>
            <a:endParaRPr lang="nl-NL" altLang="nl-NL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701087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4 vast stramien presentatie in huisstijl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842A9662-EBA6-42E8-8914-29673DEF985A}"/>
    </a:ext>
  </a:extLst>
</a:theme>
</file>

<file path=ppt/theme/theme10.xml><?xml version="1.0" encoding="utf-8"?>
<a:theme xmlns:a="http://schemas.openxmlformats.org/drawingml/2006/main" name="Inleidende sheet Burgers' Bush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D545FB71-4646-4A32-8291-29EF7E44CB36}"/>
    </a:ext>
  </a:extLst>
</a:theme>
</file>

<file path=ppt/theme/theme11.xml><?xml version="1.0" encoding="utf-8"?>
<a:theme xmlns:a="http://schemas.openxmlformats.org/drawingml/2006/main" name="Sheets Burgers' Bush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DB33576D-7757-4747-BE5B-7957132B38EF}"/>
    </a:ext>
  </a:extLst>
</a:theme>
</file>

<file path=ppt/theme/theme12.xml><?xml version="1.0" encoding="utf-8"?>
<a:theme xmlns:a="http://schemas.openxmlformats.org/drawingml/2006/main" name="Inleidende sheet Burgers' Ocea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9FD83B1F-A1DB-41E8-9163-2AE1013DEEB0}"/>
    </a:ext>
  </a:extLst>
</a:theme>
</file>

<file path=ppt/theme/theme13.xml><?xml version="1.0" encoding="utf-8"?>
<a:theme xmlns:a="http://schemas.openxmlformats.org/drawingml/2006/main" name="Sheets Burgers' Ocean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8689A286-5029-480B-B768-B3E28D745BAE}"/>
    </a:ext>
  </a:extLst>
</a:theme>
</file>

<file path=ppt/theme/theme14.xml><?xml version="1.0" encoding="utf-8"?>
<a:theme xmlns:a="http://schemas.openxmlformats.org/drawingml/2006/main" name="Sheets Burgers' Zoo over parkfaciliteiten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80EB7D76-79C0-425A-BD00-C8A8C76F2950}"/>
    </a:ext>
  </a:extLst>
</a:theme>
</file>

<file path=ppt/theme/theme15.xml><?xml version="1.0" encoding="utf-8"?>
<a:theme xmlns:a="http://schemas.openxmlformats.org/drawingml/2006/main" name="Inleidende sheet Burgers' Park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DFF70F5A-F43C-4C11-86F8-1798F5698022}"/>
    </a:ext>
  </a:extLst>
</a:theme>
</file>

<file path=ppt/theme/theme16.xml><?xml version="1.0" encoding="utf-8"?>
<a:theme xmlns:a="http://schemas.openxmlformats.org/drawingml/2006/main" name="Sheets Burgers' Park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17455F79-C08A-440B-BB4A-0150643E93B5}"/>
    </a:ext>
  </a:extLst>
</a:theme>
</file>

<file path=ppt/theme/theme17.xml><?xml version="1.0" encoding="utf-8"?>
<a:theme xmlns:a="http://schemas.openxmlformats.org/drawingml/2006/main" name="Sheets algemeen Engels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7507B5C0-6ED7-48C5-A3E8-50949B7B2163}"/>
    </a:ext>
  </a:extLst>
</a:theme>
</file>

<file path=ppt/theme/theme18.xml><?xml version="1.0" encoding="utf-8"?>
<a:theme xmlns:a="http://schemas.openxmlformats.org/drawingml/2006/main" name="Sheets algemeen Duits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FDBF07DA-732C-436F-AD2E-ADB5A4FA4E5F}"/>
    </a:ext>
  </a:extLst>
</a:theme>
</file>

<file path=ppt/theme/theme1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leidende sheet Burgers' Safari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CFB08C32-A104-480C-933B-8380B670BF12}"/>
    </a:ext>
  </a:extLst>
</a:theme>
</file>

<file path=ppt/theme/theme3.xml><?xml version="1.0" encoding="utf-8"?>
<a:theme xmlns:a="http://schemas.openxmlformats.org/drawingml/2006/main" name="Sheets Burgers' Safari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07ABC6D8-DCD6-4A6C-B7B4-8D1C293A7C01}"/>
    </a:ext>
  </a:extLst>
</a:theme>
</file>

<file path=ppt/theme/theme4.xml><?xml version="1.0" encoding="utf-8"?>
<a:theme xmlns:a="http://schemas.openxmlformats.org/drawingml/2006/main" name="Inleidende sheet Burgers' Deser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157C1ED1-1275-42CC-9398-9F3253C7E553}"/>
    </a:ext>
  </a:extLst>
</a:theme>
</file>

<file path=ppt/theme/theme5.xml><?xml version="1.0" encoding="utf-8"?>
<a:theme xmlns:a="http://schemas.openxmlformats.org/drawingml/2006/main" name="Sheets Burgers' Desert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8B344569-2295-4315-8EF9-6AFB4BF37BD0}"/>
    </a:ext>
  </a:extLst>
</a:theme>
</file>

<file path=ppt/theme/theme6.xml><?xml version="1.0" encoding="utf-8"?>
<a:theme xmlns:a="http://schemas.openxmlformats.org/drawingml/2006/main" name="Inleidende sheet Burgers' Mangrov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F5C92CBF-A60E-4D6B-BD48-29D8515E30F7}"/>
    </a:ext>
  </a:extLst>
</a:theme>
</file>

<file path=ppt/theme/theme7.xml><?xml version="1.0" encoding="utf-8"?>
<a:theme xmlns:a="http://schemas.openxmlformats.org/drawingml/2006/main" name="Sheets Burgers' Mangrove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7DD4CFFA-B7DC-4E68-86F0-A6CF5CD36907}"/>
    </a:ext>
  </a:extLst>
</a:theme>
</file>

<file path=ppt/theme/theme8.xml><?xml version="1.0" encoding="utf-8"?>
<a:theme xmlns:a="http://schemas.openxmlformats.org/drawingml/2006/main" name="Inleidende sheet Burgers' Rimb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4E56B697-3603-4525-A955-362084D3CBA5}"/>
    </a:ext>
  </a:extLst>
</a:theme>
</file>

<file path=ppt/theme/theme9.xml><?xml version="1.0" encoding="utf-8"?>
<a:theme xmlns:a="http://schemas.openxmlformats.org/drawingml/2006/main" name="Sheets Burgers' Rimba">
  <a:themeElements>
    <a:clrScheme name="Aangepast 2">
      <a:dk1>
        <a:srgbClr val="C00000"/>
      </a:dk1>
      <a:lt1>
        <a:sysClr val="window" lastClr="FFFFFF"/>
      </a:lt1>
      <a:dk2>
        <a:srgbClr val="000000"/>
      </a:dk2>
      <a:lt2>
        <a:srgbClr val="EEECE1"/>
      </a:lt2>
      <a:accent1>
        <a:srgbClr val="CC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Burgers huisstijl [Compatibiliteitsmodus]" id="{A4CF9EA2-F910-4B5F-85EA-9D1F321F71C6}" vid="{B0485203-A97D-4F1A-AD45-ECA0768D28E3}"/>
    </a:ext>
  </a:extLst>
</a:theme>
</file>

<file path=ppt/theme/themeOverride1.xml><?xml version="1.0" encoding="utf-8"?>
<a:themeOverride xmlns:a="http://schemas.openxmlformats.org/drawingml/2006/main">
  <a:clrScheme name="Aangepast 2">
    <a:dk1>
      <a:srgbClr val="C00000"/>
    </a:dk1>
    <a:lt1>
      <a:sysClr val="window" lastClr="FFFFFF"/>
    </a:lt1>
    <a:dk2>
      <a:srgbClr val="000000"/>
    </a:dk2>
    <a:lt2>
      <a:srgbClr val="EEECE1"/>
    </a:lt2>
    <a:accent1>
      <a:srgbClr val="CC0000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Aangepast 2">
    <a:dk1>
      <a:srgbClr val="C00000"/>
    </a:dk1>
    <a:lt1>
      <a:sysClr val="window" lastClr="FFFFFF"/>
    </a:lt1>
    <a:dk2>
      <a:srgbClr val="000000"/>
    </a:dk2>
    <a:lt2>
      <a:srgbClr val="EEECE1"/>
    </a:lt2>
    <a:accent1>
      <a:srgbClr val="CC0000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609</TotalTime>
  <Words>356</Words>
  <Application>Microsoft Office PowerPoint</Application>
  <PresentationFormat>Diavoorstelling (4:3)</PresentationFormat>
  <Paragraphs>72</Paragraphs>
  <Slides>56</Slides>
  <Notes>21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18</vt:i4>
      </vt:variant>
      <vt:variant>
        <vt:lpstr>Diatitels</vt:lpstr>
      </vt:variant>
      <vt:variant>
        <vt:i4>56</vt:i4>
      </vt:variant>
    </vt:vector>
  </HeadingPairs>
  <TitlesOfParts>
    <vt:vector size="77" baseType="lpstr">
      <vt:lpstr>Arial</vt:lpstr>
      <vt:lpstr>Calibri</vt:lpstr>
      <vt:lpstr>Wingdings</vt:lpstr>
      <vt:lpstr>2014 vast stramien presentatie in huisstijl</vt:lpstr>
      <vt:lpstr>Inleidende sheet Burgers' Safari</vt:lpstr>
      <vt:lpstr>Sheets Burgers' Safari</vt:lpstr>
      <vt:lpstr>Inleidende sheet Burgers' Desert</vt:lpstr>
      <vt:lpstr>Sheets Burgers' Desert</vt:lpstr>
      <vt:lpstr>Inleidende sheet Burgers' Mangrove</vt:lpstr>
      <vt:lpstr>Sheets Burgers' Mangrove</vt:lpstr>
      <vt:lpstr>Inleidende sheet Burgers' Rimba</vt:lpstr>
      <vt:lpstr>Sheets Burgers' Rimba</vt:lpstr>
      <vt:lpstr>Inleidende sheet Burgers' Bush</vt:lpstr>
      <vt:lpstr>Sheets Burgers' Bush</vt:lpstr>
      <vt:lpstr>Inleidende sheet Burgers' Ocean</vt:lpstr>
      <vt:lpstr>Sheets Burgers' Ocean</vt:lpstr>
      <vt:lpstr>Sheets Burgers' Zoo over parkfaciliteiten</vt:lpstr>
      <vt:lpstr>Inleidende sheet Burgers' Park</vt:lpstr>
      <vt:lpstr>Sheets Burgers' Park</vt:lpstr>
      <vt:lpstr>Sheets algemeen Engels</vt:lpstr>
      <vt:lpstr>Sheets algemeen Duits</vt:lpstr>
      <vt:lpstr>Liefde in het dierenrijk</vt:lpstr>
      <vt:lpstr>Liefde in het dierenrijk</vt:lpstr>
      <vt:lpstr>Bestaat liefde wel?</vt:lpstr>
      <vt:lpstr>Wie gaat er een paarband aan?</vt:lpstr>
      <vt:lpstr>En wat is al monogaam…?</vt:lpstr>
      <vt:lpstr>Monogaam qua relatie, monogaam qua paring, monogaam qua voortplanting?</vt:lpstr>
      <vt:lpstr>PowerPoint-presentatie</vt:lpstr>
      <vt:lpstr>PowerPoint-presentatie</vt:lpstr>
      <vt:lpstr>PowerPoint-presentatie</vt:lpstr>
      <vt:lpstr>PowerPoint-presentatie</vt:lpstr>
      <vt:lpstr>PowerPoint-presentatie</vt:lpstr>
      <vt:lpstr>Is het een jongen of een meisje?</vt:lpstr>
      <vt:lpstr>Is het een jongen of een meisje?</vt:lpstr>
      <vt:lpstr>Is het een jongen of een meisje?</vt:lpstr>
      <vt:lpstr>Is het een jongen of een meisje?</vt:lpstr>
      <vt:lpstr>Is het een jongen of een meisje?</vt:lpstr>
      <vt:lpstr>Alternatieve (voortplanting)strategieën</vt:lpstr>
      <vt:lpstr>Hebben alle babydieren een mama en een papa?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Dierenliefde in de dierentuin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Drachtig?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Wie is de juiste nakomeling?</vt:lpstr>
      <vt:lpstr>PowerPoint-presentatie</vt:lpstr>
      <vt:lpstr>Wie is de moeder?</vt:lpstr>
      <vt:lpstr>Op wie lijkt de baby?</vt:lpstr>
      <vt:lpstr>Wie is de moeder?</vt:lpstr>
      <vt:lpstr>Wie is de moeder?</vt:lpstr>
      <vt:lpstr>Wie is de moeder?</vt:lpstr>
      <vt:lpstr>PowerPoint-presentatie</vt:lpstr>
      <vt:lpstr>Zijn er nog vragen?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Constanze Mager</dc:creator>
  <cp:lastModifiedBy>Karianne Hol</cp:lastModifiedBy>
  <cp:revision>24</cp:revision>
  <dcterms:created xsi:type="dcterms:W3CDTF">2015-02-19T10:09:34Z</dcterms:created>
  <dcterms:modified xsi:type="dcterms:W3CDTF">2015-11-24T12:29:04Z</dcterms:modified>
</cp:coreProperties>
</file>