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309" r:id="rId5"/>
    <p:sldId id="260" r:id="rId6"/>
    <p:sldId id="307" r:id="rId7"/>
    <p:sldId id="292" r:id="rId8"/>
    <p:sldId id="279" r:id="rId9"/>
    <p:sldId id="280" r:id="rId10"/>
    <p:sldId id="283" r:id="rId11"/>
    <p:sldId id="270" r:id="rId12"/>
    <p:sldId id="291" r:id="rId13"/>
    <p:sldId id="276" r:id="rId14"/>
    <p:sldId id="298" r:id="rId15"/>
    <p:sldId id="268" r:id="rId16"/>
    <p:sldId id="282" r:id="rId17"/>
    <p:sldId id="269" r:id="rId18"/>
    <p:sldId id="278" r:id="rId19"/>
    <p:sldId id="301" r:id="rId20"/>
    <p:sldId id="286" r:id="rId21"/>
    <p:sldId id="288" r:id="rId22"/>
    <p:sldId id="289" r:id="rId23"/>
    <p:sldId id="296" r:id="rId24"/>
    <p:sldId id="261" r:id="rId25"/>
    <p:sldId id="308" r:id="rId26"/>
    <p:sldId id="262" r:id="rId27"/>
    <p:sldId id="294" r:id="rId28"/>
    <p:sldId id="263" r:id="rId29"/>
    <p:sldId id="293" r:id="rId30"/>
    <p:sldId id="264" r:id="rId31"/>
    <p:sldId id="295" r:id="rId32"/>
    <p:sldId id="266" r:id="rId33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8"/>
  </p:normalViewPr>
  <p:slideViewPr>
    <p:cSldViewPr snapToGrid="0" snapToObjects="1">
      <p:cViewPr varScale="1">
        <p:scale>
          <a:sx n="104" d="100"/>
          <a:sy n="104" d="100"/>
        </p:scale>
        <p:origin x="84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2343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6261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575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1872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5116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48342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7845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3356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8177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9067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289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Klik om de tekststijl van het model te bewerken</a:t>
            </a:r>
          </a:p>
          <a:p>
            <a:pPr lvl="1"/>
            <a:r>
              <a:rPr lang="en-US"/>
              <a:t>Tweede niveau</a:t>
            </a:r>
          </a:p>
          <a:p>
            <a:pPr lvl="2"/>
            <a:r>
              <a:rPr lang="en-US"/>
              <a:t>Derde niveau</a:t>
            </a:r>
          </a:p>
          <a:p>
            <a:pPr lvl="3"/>
            <a:r>
              <a:rPr lang="en-US"/>
              <a:t>Vierde niveau</a:t>
            </a:r>
          </a:p>
          <a:p>
            <a:pPr lvl="4"/>
            <a:r>
              <a:rPr lang="en-US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3348BF-A4C6-0947-AB1E-FDF2CB337F91}" type="datetimeFigureOut">
              <a:rPr lang="nl-NL" smtClean="0"/>
              <a:t>22-11-2021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ED3D78-E53B-C048-9834-EA8A4F63E0A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5019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2" cstate="email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7799" y="-240281"/>
            <a:ext cx="6596732" cy="50086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7459" y="1847106"/>
            <a:ext cx="7772400" cy="1470025"/>
          </a:xfrm>
        </p:spPr>
        <p:txBody>
          <a:bodyPr>
            <a:noAutofit/>
          </a:bodyPr>
          <a:lstStyle/>
          <a:p>
            <a:r>
              <a:rPr lang="nl-NL" sz="6000" dirty="0"/>
              <a:t>Over de aarde leren met een mini-ecosysteem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725618" y="4322785"/>
            <a:ext cx="6400800" cy="1752600"/>
          </a:xfrm>
        </p:spPr>
        <p:txBody>
          <a:bodyPr/>
          <a:lstStyle/>
          <a:p>
            <a:r>
              <a:rPr lang="nl-NL" dirty="0"/>
              <a:t>Actief </a:t>
            </a:r>
            <a:r>
              <a:rPr lang="nl-NL" dirty="0" err="1"/>
              <a:t>natuuronderswijs</a:t>
            </a:r>
            <a:r>
              <a:rPr lang="nl-NL" dirty="0"/>
              <a:t> in het PO</a:t>
            </a:r>
          </a:p>
        </p:txBody>
      </p:sp>
      <p:sp>
        <p:nvSpPr>
          <p:cNvPr id="6" name="Tekstvak 5"/>
          <p:cNvSpPr txBox="1"/>
          <p:nvPr/>
        </p:nvSpPr>
        <p:spPr>
          <a:xfrm>
            <a:off x="292892" y="5883938"/>
            <a:ext cx="80234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/>
              <a:t>Door: Gerdien van der Veer</a:t>
            </a:r>
          </a:p>
          <a:p>
            <a:r>
              <a:rPr lang="nl-NL" sz="2000" dirty="0"/>
              <a:t>Docent biologie op het Stedelijk Lyceum Enschede (locatie </a:t>
            </a:r>
            <a:r>
              <a:rPr lang="nl-NL" sz="2000" dirty="0" err="1"/>
              <a:t>Innova</a:t>
            </a:r>
            <a:r>
              <a:rPr lang="nl-NL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237211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187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98084"/>
            <a:ext cx="9144000" cy="6135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995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13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54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7200" dirty="0"/>
              <a:t>Resultaten…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29557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667" y="320373"/>
            <a:ext cx="4388333" cy="585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1667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9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32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620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27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nl-NL" sz="7200" dirty="0"/>
              <a:t>Maar ook…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1077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981" y="1417638"/>
            <a:ext cx="4674024" cy="3505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/>
              <a:t>Inhoud presentatie </a:t>
            </a:r>
            <a:r>
              <a:rPr lang="nl-NL" sz="1800" dirty="0"/>
              <a:t>(</a:t>
            </a:r>
            <a:r>
              <a:rPr lang="nl-NL" sz="1800" u="sng" dirty="0"/>
              <a:t>11.30-12.45h</a:t>
            </a:r>
            <a:r>
              <a:rPr lang="nl-NL" sz="1800" dirty="0"/>
              <a:t> en </a:t>
            </a:r>
            <a:r>
              <a:rPr lang="nl-NL" sz="1800" u="sng" dirty="0"/>
              <a:t>14.00-15.15h</a:t>
            </a:r>
            <a:r>
              <a:rPr lang="nl-NL" sz="1800" dirty="0"/>
              <a:t>)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017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nl-NL" sz="2200" dirty="0"/>
              <a:t>(PowerPoint komt op NIBI-site)</a:t>
            </a:r>
          </a:p>
          <a:p>
            <a:r>
              <a:rPr lang="nl-NL" dirty="0"/>
              <a:t>Voorstellen</a:t>
            </a:r>
          </a:p>
          <a:p>
            <a:r>
              <a:rPr lang="nl-NL" dirty="0"/>
              <a:t>Hoe pak je dit aan?</a:t>
            </a:r>
          </a:p>
          <a:p>
            <a:pPr lvl="1"/>
            <a:r>
              <a:rPr lang="nl-NL" dirty="0"/>
              <a:t>Werkvorm mogelijkheden</a:t>
            </a:r>
          </a:p>
          <a:p>
            <a:pPr lvl="1"/>
            <a:r>
              <a:rPr lang="nl-NL" dirty="0"/>
              <a:t>Organisatie</a:t>
            </a:r>
          </a:p>
          <a:p>
            <a:r>
              <a:rPr lang="nl-NL" dirty="0"/>
              <a:t>Aan de slag!</a:t>
            </a:r>
          </a:p>
          <a:p>
            <a:r>
              <a:rPr lang="nl-NL" dirty="0"/>
              <a:t>Kostenplaatje voor een klas</a:t>
            </a:r>
          </a:p>
          <a:p>
            <a:r>
              <a:rPr lang="nl-NL" dirty="0"/>
              <a:t>Tips</a:t>
            </a:r>
          </a:p>
          <a:p>
            <a:r>
              <a:rPr lang="nl-NL" dirty="0"/>
              <a:t>Afronding workshop: jullie ideeën</a:t>
            </a:r>
          </a:p>
          <a:p>
            <a:r>
              <a:rPr lang="nl-NL" dirty="0"/>
              <a:t>Afsluiting</a:t>
            </a:r>
          </a:p>
        </p:txBody>
      </p:sp>
    </p:spTree>
    <p:extLst>
      <p:ext uri="{BB962C8B-B14F-4D97-AF65-F5344CB8AC3E}">
        <p14:creationId xmlns:p14="http://schemas.microsoft.com/office/powerpoint/2010/main" val="379114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882723" y="-1180183"/>
            <a:ext cx="7081095" cy="94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817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6307" y="0"/>
            <a:ext cx="74591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7086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6822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0116"/>
            <a:ext cx="8229600" cy="1018775"/>
          </a:xfrm>
          <a:solidFill>
            <a:srgbClr val="EBF1DE"/>
          </a:solidFill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Werkvorm mogelijkheden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Talloze ideeën!</a:t>
            </a:r>
          </a:p>
          <a:p>
            <a:endParaRPr lang="nl-NL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Mijn uitvoering</a:t>
            </a:r>
          </a:p>
          <a:p>
            <a:endParaRPr lang="nl-NL" dirty="0"/>
          </a:p>
          <a:p>
            <a:r>
              <a:rPr lang="nl-NL" dirty="0"/>
              <a:t>En verder bijvoorbeeld:</a:t>
            </a:r>
          </a:p>
          <a:p>
            <a:pPr lvl="1"/>
            <a:r>
              <a:rPr lang="nl-NL" dirty="0"/>
              <a:t>Gepersonaliseerd leren: ’</a:t>
            </a:r>
            <a:r>
              <a:rPr lang="nl-NL" dirty="0" err="1"/>
              <a:t>Leskist</a:t>
            </a:r>
            <a:r>
              <a:rPr lang="nl-NL" dirty="0"/>
              <a:t>’</a:t>
            </a:r>
          </a:p>
          <a:p>
            <a:pPr lvl="1"/>
            <a:r>
              <a:rPr lang="nl-NL" dirty="0"/>
              <a:t>Presentatie/uitleg filmpje</a:t>
            </a:r>
          </a:p>
          <a:p>
            <a:pPr lvl="1"/>
            <a:r>
              <a:rPr lang="nl-NL" dirty="0"/>
              <a:t>……. </a:t>
            </a:r>
            <a:r>
              <a:rPr lang="nl-NL" i="1" dirty="0"/>
              <a:t>Einde van deze workshop</a:t>
            </a:r>
            <a:endParaRPr lang="nl-NL" dirty="0"/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9887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65674" y="274638"/>
            <a:ext cx="8229600" cy="1143000"/>
          </a:xfrm>
          <a:solidFill>
            <a:srgbClr val="EBF1DE"/>
          </a:solidFill>
        </p:spPr>
        <p:txBody>
          <a:bodyPr/>
          <a:lstStyle/>
          <a:p>
            <a:r>
              <a:rPr lang="nl-NL" dirty="0"/>
              <a:t>Hoe pak je dit aan?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600201"/>
            <a:ext cx="8535210" cy="4944576"/>
          </a:xfrm>
        </p:spPr>
        <p:txBody>
          <a:bodyPr>
            <a:normAutofit/>
          </a:bodyPr>
          <a:lstStyle/>
          <a:p>
            <a:r>
              <a:rPr lang="nl-NL" sz="3600" dirty="0"/>
              <a:t>Leerdoel bekend, werkvorm gekozen…</a:t>
            </a:r>
          </a:p>
          <a:p>
            <a:r>
              <a:rPr lang="nl-NL" sz="3600" dirty="0"/>
              <a:t>Organisatie: waar dien je rekening mee te houden?</a:t>
            </a:r>
          </a:p>
          <a:p>
            <a:endParaRPr lang="nl-NL" sz="3600" dirty="0"/>
          </a:p>
          <a:p>
            <a:pPr lvl="1"/>
            <a:r>
              <a:rPr lang="nl-NL" sz="3200" dirty="0"/>
              <a:t>Materialen regelen.</a:t>
            </a:r>
          </a:p>
          <a:p>
            <a:pPr lvl="1"/>
            <a:r>
              <a:rPr lang="nl-NL" sz="3200" dirty="0"/>
              <a:t>Begin op tijd! </a:t>
            </a:r>
          </a:p>
          <a:p>
            <a:pPr lvl="1"/>
            <a:r>
              <a:rPr lang="nl-NL" sz="3200" dirty="0"/>
              <a:t>Stek plantjes, of zorg er in ieder geval voor dat er losse plantjes geworteld zijn.</a:t>
            </a:r>
          </a:p>
        </p:txBody>
      </p:sp>
    </p:spTree>
    <p:extLst>
      <p:ext uri="{BB962C8B-B14F-4D97-AF65-F5344CB8AC3E}">
        <p14:creationId xmlns:p14="http://schemas.microsoft.com/office/powerpoint/2010/main" val="112901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Fittonia</a:t>
            </a:r>
            <a:r>
              <a:rPr lang="nl-NL" dirty="0"/>
              <a:t> (mozaïekplant) </a:t>
            </a: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365674" y="274638"/>
            <a:ext cx="8229600" cy="1143000"/>
          </a:xfrm>
          <a:prstGeom prst="rect">
            <a:avLst/>
          </a:prstGeom>
          <a:solidFill>
            <a:srgbClr val="EBF1DE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/>
              <a:t>Hoe pak je dit aan?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001" y="2324367"/>
            <a:ext cx="4105271" cy="3958904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698" y="2324367"/>
            <a:ext cx="4132566" cy="396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4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In de klas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/>
              <a:t>Benodigdheden in de klas:</a:t>
            </a:r>
          </a:p>
          <a:p>
            <a:pPr lvl="1"/>
            <a:r>
              <a:rPr lang="nl-NL" dirty="0"/>
              <a:t>Glazen potten</a:t>
            </a:r>
          </a:p>
          <a:p>
            <a:pPr lvl="1"/>
            <a:r>
              <a:rPr lang="nl-NL" dirty="0"/>
              <a:t>Hydrokorrels (of stenen)</a:t>
            </a:r>
          </a:p>
          <a:p>
            <a:pPr lvl="1"/>
            <a:r>
              <a:rPr lang="nl-NL" dirty="0"/>
              <a:t>Potgrond</a:t>
            </a:r>
          </a:p>
          <a:p>
            <a:pPr lvl="1"/>
            <a:r>
              <a:rPr lang="nl-NL" dirty="0"/>
              <a:t>Plantjes</a:t>
            </a:r>
          </a:p>
          <a:p>
            <a:pPr lvl="1"/>
            <a:r>
              <a:rPr lang="nl-NL" dirty="0"/>
              <a:t>Eventueel: mos/siersteentjes/kurk</a:t>
            </a:r>
          </a:p>
          <a:p>
            <a:pPr lvl="1"/>
            <a:r>
              <a:rPr lang="nl-NL" dirty="0"/>
              <a:t>Tools: kwast + vorkje/lepeltje + </a:t>
            </a:r>
            <a:r>
              <a:rPr lang="nl-NL" dirty="0" err="1"/>
              <a:t>duct</a:t>
            </a:r>
            <a:r>
              <a:rPr lang="nl-NL" dirty="0"/>
              <a:t> tape </a:t>
            </a:r>
          </a:p>
          <a:p>
            <a:pPr lvl="2"/>
            <a:r>
              <a:rPr lang="nl-NL" dirty="0">
                <a:solidFill>
                  <a:srgbClr val="77933C"/>
                </a:solidFill>
              </a:rPr>
              <a:t>(low budget!)</a:t>
            </a:r>
          </a:p>
          <a:p>
            <a:pPr lvl="1"/>
            <a:r>
              <a:rPr lang="nl-NL" dirty="0"/>
              <a:t>(Bezem/ stoffer en blik / stofzuiger)</a:t>
            </a:r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359078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Aan de slag! </a:t>
            </a:r>
            <a:r>
              <a:rPr lang="nl-NL" sz="2000" dirty="0"/>
              <a:t>(eind workshop 12.45h/15.15h)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68384"/>
            <a:ext cx="8340718" cy="525351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nl-NL" b="1" dirty="0"/>
          </a:p>
          <a:p>
            <a:pPr marL="0" indent="0">
              <a:buNone/>
            </a:pPr>
            <a:r>
              <a:rPr lang="nl-NL" b="1" dirty="0"/>
              <a:t>Werkwijze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u="sng" dirty="0"/>
              <a:t>Stap 1: </a:t>
            </a:r>
            <a:r>
              <a:rPr lang="nl-NL" dirty="0"/>
              <a:t>Grotere stenen onderin (los in de bak)</a:t>
            </a:r>
          </a:p>
          <a:p>
            <a:r>
              <a:rPr lang="nl-NL" u="sng" dirty="0"/>
              <a:t>Stap 2: </a:t>
            </a:r>
            <a:r>
              <a:rPr lang="nl-NL" dirty="0"/>
              <a:t>‘</a:t>
            </a:r>
            <a:r>
              <a:rPr lang="nl-NL" dirty="0" err="1"/>
              <a:t>Sierzand</a:t>
            </a:r>
            <a:r>
              <a:rPr lang="nl-NL" dirty="0"/>
              <a:t>’/laagjes (hoeft alleen langs de rand)</a:t>
            </a:r>
          </a:p>
          <a:p>
            <a:r>
              <a:rPr lang="nl-NL" u="sng" dirty="0"/>
              <a:t>Stap 3: </a:t>
            </a:r>
            <a:r>
              <a:rPr lang="nl-NL" dirty="0"/>
              <a:t>Potgrond</a:t>
            </a:r>
          </a:p>
          <a:p>
            <a:r>
              <a:rPr lang="nl-NL" u="sng" dirty="0"/>
              <a:t>Stap 4: </a:t>
            </a:r>
            <a:r>
              <a:rPr lang="nl-NL" dirty="0"/>
              <a:t>Plantjes ingraven</a:t>
            </a:r>
          </a:p>
          <a:p>
            <a:r>
              <a:rPr lang="nl-NL" u="sng" dirty="0"/>
              <a:t>Stap 5: </a:t>
            </a:r>
            <a:r>
              <a:rPr lang="nl-NL" dirty="0"/>
              <a:t>Mos en eventueel wat steentjes erin</a:t>
            </a:r>
          </a:p>
          <a:p>
            <a:r>
              <a:rPr lang="nl-NL" u="sng" dirty="0"/>
              <a:t>Stap 6: </a:t>
            </a:r>
            <a:r>
              <a:rPr lang="nl-NL" dirty="0"/>
              <a:t>Via de randen van het glas met water spuiten</a:t>
            </a:r>
          </a:p>
          <a:p>
            <a:r>
              <a:rPr lang="nl-NL" u="sng" dirty="0"/>
              <a:t>Stap 7: </a:t>
            </a:r>
            <a:r>
              <a:rPr lang="nl-NL" dirty="0"/>
              <a:t>Opruimen</a:t>
            </a:r>
          </a:p>
          <a:p>
            <a:r>
              <a:rPr lang="nl-NL" u="sng" dirty="0"/>
              <a:t>Stap 8: </a:t>
            </a:r>
            <a:r>
              <a:rPr lang="nl-NL" dirty="0"/>
              <a:t>24h open laten staan en dan sluiten.</a:t>
            </a:r>
          </a:p>
          <a:p>
            <a:r>
              <a:rPr lang="nl-NL" b="1" u="sng" dirty="0"/>
              <a:t>Stap 9: </a:t>
            </a:r>
            <a:r>
              <a:rPr lang="nl-NL" b="1" dirty="0"/>
              <a:t>Niet in direct zonlicht zetten en bij te veel condens even open zetten/ bij te droog bij spuiten.</a:t>
            </a:r>
          </a:p>
        </p:txBody>
      </p:sp>
    </p:spTree>
    <p:extLst>
      <p:ext uri="{BB962C8B-B14F-4D97-AF65-F5344CB8AC3E}">
        <p14:creationId xmlns:p14="http://schemas.microsoft.com/office/powerpoint/2010/main" val="397271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194512"/>
            <a:ext cx="8229600" cy="948487"/>
          </a:xfrm>
          <a:solidFill>
            <a:srgbClr val="EBF1DE"/>
          </a:solidFill>
        </p:spPr>
        <p:txBody>
          <a:bodyPr/>
          <a:lstStyle/>
          <a:p>
            <a:r>
              <a:rPr lang="nl-NL" dirty="0"/>
              <a:t>Kostenplaatje klas/leerjaar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270053"/>
            <a:ext cx="8229600" cy="518318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nl-NL" b="1" dirty="0"/>
              <a:t>Mijn situatie: ongeveer 80 leerlingen (3 klassen)</a:t>
            </a:r>
          </a:p>
          <a:p>
            <a:r>
              <a:rPr lang="nl-NL" dirty="0"/>
              <a:t>Totaal: 22 ecosystemen</a:t>
            </a:r>
          </a:p>
          <a:p>
            <a:endParaRPr lang="nl-NL" dirty="0"/>
          </a:p>
          <a:p>
            <a:r>
              <a:rPr lang="nl-NL" dirty="0"/>
              <a:t>22 glazen potten 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(lln zelf mee laten nemen)</a:t>
            </a:r>
          </a:p>
          <a:p>
            <a:r>
              <a:rPr lang="nl-NL" dirty="0"/>
              <a:t>Hydrokorrels </a:t>
            </a:r>
            <a:r>
              <a:rPr lang="nl-NL" dirty="0">
                <a:solidFill>
                  <a:srgbClr val="77933C"/>
                </a:solidFill>
              </a:rPr>
              <a:t>(zakje 10 liter voor 6,29 euro)</a:t>
            </a:r>
          </a:p>
          <a:p>
            <a:r>
              <a:rPr lang="nl-NL" dirty="0"/>
              <a:t>Potgrond </a:t>
            </a:r>
            <a:r>
              <a:rPr lang="nl-NL" dirty="0">
                <a:solidFill>
                  <a:srgbClr val="77933C"/>
                </a:solidFill>
              </a:rPr>
              <a:t>(zak 20 liter, 2,99 euro)</a:t>
            </a:r>
          </a:p>
          <a:p>
            <a:r>
              <a:rPr lang="nl-NL" dirty="0"/>
              <a:t>Decoratiesteentjes </a:t>
            </a:r>
            <a:r>
              <a:rPr lang="nl-NL" dirty="0">
                <a:solidFill>
                  <a:srgbClr val="77933C"/>
                </a:solidFill>
              </a:rPr>
              <a:t>(0,99 euro per buisje x 2 bij de Action)</a:t>
            </a:r>
          </a:p>
          <a:p>
            <a:r>
              <a:rPr lang="nl-NL" dirty="0"/>
              <a:t>Houtsnippers </a:t>
            </a:r>
            <a:r>
              <a:rPr lang="nl-NL" dirty="0">
                <a:solidFill>
                  <a:srgbClr val="77933C"/>
                </a:solidFill>
              </a:rPr>
              <a:t>(zak 10 liter, 4,50 euro, tuinwinkel)</a:t>
            </a:r>
          </a:p>
          <a:p>
            <a:r>
              <a:rPr lang="nl-NL" dirty="0"/>
              <a:t>Plantjes: </a:t>
            </a:r>
            <a:r>
              <a:rPr lang="nl-NL" dirty="0" err="1"/>
              <a:t>Fittonia</a:t>
            </a:r>
            <a:r>
              <a:rPr lang="nl-NL" dirty="0"/>
              <a:t> </a:t>
            </a:r>
            <a:r>
              <a:rPr lang="nl-NL" dirty="0">
                <a:solidFill>
                  <a:srgbClr val="77933C"/>
                </a:solidFill>
              </a:rPr>
              <a:t>(2 x 3,99 euro) </a:t>
            </a:r>
            <a:r>
              <a:rPr lang="nl-NL" dirty="0"/>
              <a:t>of iets zelf vermeerderen (bijv. graslelie)</a:t>
            </a:r>
          </a:p>
          <a:p>
            <a:r>
              <a:rPr lang="nl-NL" dirty="0"/>
              <a:t>Mos: uit het gazon van mijn collega.</a:t>
            </a:r>
          </a:p>
          <a:p>
            <a:r>
              <a:rPr lang="nl-NL" i="1" dirty="0"/>
              <a:t>Tools: 2x 12 kwasten</a:t>
            </a:r>
            <a:r>
              <a:rPr lang="nl-NL" i="1" dirty="0">
                <a:solidFill>
                  <a:srgbClr val="77933C"/>
                </a:solidFill>
              </a:rPr>
              <a:t> (4 euro) </a:t>
            </a:r>
            <a:r>
              <a:rPr lang="nl-NL" i="1" dirty="0"/>
              <a:t>en 1x lepels/1x vorkjes </a:t>
            </a:r>
            <a:r>
              <a:rPr lang="nl-NL" i="1" dirty="0">
                <a:solidFill>
                  <a:srgbClr val="77933C"/>
                </a:solidFill>
              </a:rPr>
              <a:t>(1 euro)</a:t>
            </a:r>
          </a:p>
          <a:p>
            <a:endParaRPr lang="nl-NL" dirty="0"/>
          </a:p>
          <a:p>
            <a:r>
              <a:rPr lang="nl-NL" dirty="0"/>
              <a:t>Totaal (uitgaande van de </a:t>
            </a:r>
            <a:r>
              <a:rPr lang="nl-NL" dirty="0" err="1"/>
              <a:t>Fittonia</a:t>
            </a:r>
            <a:r>
              <a:rPr lang="nl-NL" dirty="0"/>
              <a:t>): </a:t>
            </a:r>
            <a:r>
              <a:rPr lang="nl-NL" dirty="0">
                <a:solidFill>
                  <a:schemeClr val="accent3">
                    <a:lumMod val="50000"/>
                  </a:schemeClr>
                </a:solidFill>
              </a:rPr>
              <a:t>28,74 euro.</a:t>
            </a:r>
          </a:p>
          <a:p>
            <a:r>
              <a:rPr lang="nl-NL" dirty="0"/>
              <a:t>Totaal (zelf gestekte plantjes): </a:t>
            </a:r>
            <a:r>
              <a:rPr lang="nl-NL" dirty="0">
                <a:solidFill>
                  <a:srgbClr val="4F6228"/>
                </a:solidFill>
              </a:rPr>
              <a:t>20,76 euro.</a:t>
            </a:r>
          </a:p>
        </p:txBody>
      </p:sp>
    </p:spTree>
    <p:extLst>
      <p:ext uri="{BB962C8B-B14F-4D97-AF65-F5344CB8AC3E}">
        <p14:creationId xmlns:p14="http://schemas.microsoft.com/office/powerpoint/2010/main" val="18073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Tips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Stek/vermeerder zelf plantjes (graslelie, </a:t>
            </a:r>
            <a:r>
              <a:rPr lang="nl-NL" dirty="0" err="1"/>
              <a:t>fittonia</a:t>
            </a:r>
            <a:r>
              <a:rPr lang="nl-NL" dirty="0"/>
              <a:t>), begin wel op tijd.</a:t>
            </a:r>
          </a:p>
          <a:p>
            <a:r>
              <a:rPr lang="nl-NL" dirty="0"/>
              <a:t>Gebruik mos van het dak van school/fietsenstalling/eigen huis (niet uit het bos!)</a:t>
            </a:r>
          </a:p>
          <a:p>
            <a:r>
              <a:rPr lang="nl-NL" dirty="0"/>
              <a:t>Laat leerlingen zelf potten regelen.</a:t>
            </a:r>
          </a:p>
          <a:p>
            <a:r>
              <a:rPr lang="nl-NL" dirty="0"/>
              <a:t>Zet de ecosystemen niet in direct zonlicht (vergrootglaseffect!)</a:t>
            </a:r>
          </a:p>
          <a:p>
            <a:r>
              <a:rPr lang="nl-NL" dirty="0"/>
              <a:t>Laat leerlingen meedenken over welke planten/materialen in de pot komen.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5411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nl-NL" dirty="0"/>
              <a:t>Hoe kwam ik op dit idee?</a:t>
            </a:r>
          </a:p>
          <a:p>
            <a:pPr>
              <a:buFontTx/>
              <a:buChar char="•"/>
            </a:pPr>
            <a:r>
              <a:rPr lang="nl-NL" dirty="0"/>
              <a:t>Waarom deze manier? </a:t>
            </a:r>
          </a:p>
          <a:p>
            <a:pPr>
              <a:buFontTx/>
              <a:buChar char="•"/>
            </a:pPr>
            <a:r>
              <a:rPr lang="nl-NL" dirty="0"/>
              <a:t>Vernieuwend onderwijs: </a:t>
            </a:r>
          </a:p>
          <a:p>
            <a:pPr lvl="1">
              <a:buFontTx/>
              <a:buChar char="•"/>
            </a:pPr>
            <a:r>
              <a:rPr lang="nl-NL" dirty="0"/>
              <a:t>Gepersonaliseerd leren</a:t>
            </a:r>
          </a:p>
          <a:p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30" y="5554837"/>
            <a:ext cx="3411472" cy="1023442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70" y="1689770"/>
            <a:ext cx="2817930" cy="37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935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Samenvatting aanpak werkvorm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nl-NL" dirty="0"/>
              <a:t>Start met leerdoel / kerndoel</a:t>
            </a:r>
          </a:p>
          <a:p>
            <a:r>
              <a:rPr lang="nl-NL" dirty="0"/>
              <a:t>Bekijk de ruimte in je curriculum: hoe uitgebreid ga je de werkvorm maken?</a:t>
            </a:r>
          </a:p>
          <a:p>
            <a:r>
              <a:rPr lang="nl-NL" dirty="0"/>
              <a:t>Voorbereidingen: alleen of met collega/onderwijsassistent</a:t>
            </a:r>
          </a:p>
          <a:p>
            <a:r>
              <a:rPr lang="nl-NL" dirty="0"/>
              <a:t>Wees duidelijk in de verwachting naar leerlingen.</a:t>
            </a:r>
          </a:p>
          <a:p>
            <a:r>
              <a:rPr lang="nl-NL" dirty="0"/>
              <a:t>Stel duurzaam werken centraal (materiaalkeuze)</a:t>
            </a:r>
          </a:p>
          <a:p>
            <a:r>
              <a:rPr lang="nl-NL" dirty="0"/>
              <a:t>En heb plezier!</a:t>
            </a:r>
          </a:p>
        </p:txBody>
      </p:sp>
    </p:spTree>
    <p:extLst>
      <p:ext uri="{BB962C8B-B14F-4D97-AF65-F5344CB8AC3E}">
        <p14:creationId xmlns:p14="http://schemas.microsoft.com/office/powerpoint/2010/main" val="2474522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1818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Afronding workshop	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/>
              <a:t>Inspiratie gekregen? </a:t>
            </a:r>
          </a:p>
          <a:p>
            <a:r>
              <a:rPr lang="nl-NL" dirty="0"/>
              <a:t>Welke werkvormen bedachten jullie?</a:t>
            </a:r>
          </a:p>
          <a:p>
            <a:endParaRPr lang="nl-NL" dirty="0"/>
          </a:p>
          <a:p>
            <a:r>
              <a:rPr lang="nl-NL" dirty="0"/>
              <a:t>- Vergelijken van een ‘nat’ systeem en een ‘droog’ systeem (neem een open systeem en een vetplant bij het ‘droge</a:t>
            </a:r>
            <a:r>
              <a:rPr lang="nl-NL"/>
              <a:t>’ systeem).</a:t>
            </a:r>
            <a:endParaRPr lang="nl-NL" dirty="0"/>
          </a:p>
          <a:p>
            <a:r>
              <a:rPr lang="nl-NL" dirty="0"/>
              <a:t>-</a:t>
            </a:r>
          </a:p>
          <a:p>
            <a:r>
              <a:rPr lang="nl-NL" dirty="0"/>
              <a:t>-</a:t>
            </a:r>
          </a:p>
          <a:p>
            <a:r>
              <a:rPr lang="nl-NL" dirty="0"/>
              <a:t>-</a:t>
            </a:r>
          </a:p>
          <a:p>
            <a:r>
              <a:rPr lang="nl-NL" dirty="0"/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8707347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rgbClr val="EBF1DE"/>
          </a:solidFill>
        </p:spPr>
        <p:txBody>
          <a:bodyPr/>
          <a:lstStyle/>
          <a:p>
            <a:r>
              <a:rPr lang="nl-NL" dirty="0"/>
              <a:t>Afsluiting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6000" dirty="0"/>
          </a:p>
          <a:p>
            <a:pPr marL="0" indent="0" algn="ctr">
              <a:buNone/>
            </a:pPr>
            <a:r>
              <a:rPr lang="nl-NL" sz="6000" dirty="0"/>
              <a:t>Zijn er nog vragen? 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3C58F75-EB99-7B4F-8FF7-AF54FFB644F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0910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41966" y="4032829"/>
            <a:ext cx="12119146" cy="2928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/>
              <a:t>Voorstellen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nl-NL" dirty="0"/>
              <a:t>En wie zijn jullie?</a:t>
            </a:r>
          </a:p>
          <a:p>
            <a:endParaRPr lang="nl-NL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870" y="1689770"/>
            <a:ext cx="2817930" cy="3757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135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9585" y="3067574"/>
            <a:ext cx="5053901" cy="37904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10785"/>
            <a:ext cx="8229600" cy="1143000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nl-NL" dirty="0"/>
              <a:t>Hoe pak je dit aan?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Start met het leerdoel/kerndoel </a:t>
            </a:r>
          </a:p>
          <a:p>
            <a:pPr lvl="1"/>
            <a:r>
              <a:rPr lang="nl-NL" dirty="0"/>
              <a:t>Wat dienen de leerlingen ervan te leren? </a:t>
            </a:r>
          </a:p>
          <a:p>
            <a:pPr lvl="2"/>
            <a:r>
              <a:rPr lang="nl-NL" dirty="0"/>
              <a:t>Bekijk de kerndoelen van het SLO</a:t>
            </a:r>
          </a:p>
          <a:p>
            <a:endParaRPr lang="nl-NL" dirty="0"/>
          </a:p>
          <a:p>
            <a:pPr marL="0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90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57" y="1931775"/>
            <a:ext cx="6108700" cy="7366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848" y="183071"/>
            <a:ext cx="3601444" cy="1650662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0021" y="156240"/>
            <a:ext cx="3641011" cy="1677493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399" y="2807323"/>
            <a:ext cx="6451600" cy="117875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400" y="3986079"/>
            <a:ext cx="6451600" cy="892469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399" y="4878548"/>
            <a:ext cx="6451600" cy="1109866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92399" y="5988414"/>
            <a:ext cx="6451600" cy="86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74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0306" y="4275798"/>
            <a:ext cx="12119146" cy="28251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480116"/>
            <a:ext cx="8229600" cy="1018775"/>
          </a:xfrm>
          <a:solidFill>
            <a:srgbClr val="EBF1DE"/>
          </a:solidFill>
        </p:spPr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Werkvorm mogelijkheden</a:t>
            </a:r>
            <a:br>
              <a:rPr lang="nl-NL" dirty="0"/>
            </a:b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Talloze manieren!</a:t>
            </a:r>
          </a:p>
          <a:p>
            <a:pPr lvl="1"/>
            <a:r>
              <a:rPr lang="nl-NL" dirty="0"/>
              <a:t>Zie handleiding</a:t>
            </a:r>
          </a:p>
          <a:p>
            <a:r>
              <a:rPr lang="nl-NL" dirty="0"/>
              <a:t>Mijn uitvoering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Voorbeelden op de foto’s: Gemaakt op 15 en 16 april 2019 en sinds die tijd dicht gebleven!</a:t>
            </a:r>
          </a:p>
          <a:p>
            <a:pPr marL="0" indent="0">
              <a:buNone/>
            </a:pPr>
            <a:r>
              <a:rPr lang="nl-NL" dirty="0"/>
              <a:t>Een impressie van de uitvoering…</a:t>
            </a:r>
          </a:p>
          <a:p>
            <a:pPr lvl="1"/>
            <a:endParaRPr lang="nl-NL" dirty="0"/>
          </a:p>
          <a:p>
            <a:pPr lvl="1"/>
            <a:endParaRPr lang="nl-NL" dirty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35830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022850"/>
            <a:ext cx="9749450" cy="788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021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84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4337</TotalTime>
  <Words>690</Words>
  <Application>Microsoft Office PowerPoint</Application>
  <PresentationFormat>Diavoorstelling (4:3)</PresentationFormat>
  <Paragraphs>120</Paragraphs>
  <Slides>32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32</vt:i4>
      </vt:variant>
    </vt:vector>
  </HeadingPairs>
  <TitlesOfParts>
    <vt:vector size="35" baseType="lpstr">
      <vt:lpstr>Arial</vt:lpstr>
      <vt:lpstr>Calibri</vt:lpstr>
      <vt:lpstr>Office-thema</vt:lpstr>
      <vt:lpstr>Over de aarde leren met een mini-ecosysteem</vt:lpstr>
      <vt:lpstr>Inhoud presentatie (11.30-12.45h en 14.00-15.15h)</vt:lpstr>
      <vt:lpstr>Voorstellen</vt:lpstr>
      <vt:lpstr>Voorstellen</vt:lpstr>
      <vt:lpstr>Hoe pak je dit aan?</vt:lpstr>
      <vt:lpstr>PowerPoint-presentatie</vt:lpstr>
      <vt:lpstr> Werkvorm mogelijkheden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Resultaten…</vt:lpstr>
      <vt:lpstr>PowerPoint-presentatie</vt:lpstr>
      <vt:lpstr>PowerPoint-presentatie</vt:lpstr>
      <vt:lpstr>PowerPoint-presentatie</vt:lpstr>
      <vt:lpstr>PowerPoint-presentatie</vt:lpstr>
      <vt:lpstr>Maar ook…</vt:lpstr>
      <vt:lpstr>PowerPoint-presentatie</vt:lpstr>
      <vt:lpstr>PowerPoint-presentatie</vt:lpstr>
      <vt:lpstr>PowerPoint-presentatie</vt:lpstr>
      <vt:lpstr> Werkvorm mogelijkheden </vt:lpstr>
      <vt:lpstr>Hoe pak je dit aan?</vt:lpstr>
      <vt:lpstr>PowerPoint-presentatie</vt:lpstr>
      <vt:lpstr>In de klas</vt:lpstr>
      <vt:lpstr>Aan de slag! (eind workshop 12.45h/15.15h)</vt:lpstr>
      <vt:lpstr>Kostenplaatje klas/leerjaar</vt:lpstr>
      <vt:lpstr>Tips</vt:lpstr>
      <vt:lpstr>Samenvatting aanpak werkvorm</vt:lpstr>
      <vt:lpstr>Afronding workshop </vt:lpstr>
      <vt:lpstr>Afsluiting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 weg van de zaad- en eicel naspelen</dc:title>
  <dc:creator>Gerdien van der Veer</dc:creator>
  <cp:lastModifiedBy>Tycho Malmberg</cp:lastModifiedBy>
  <cp:revision>36</cp:revision>
  <dcterms:created xsi:type="dcterms:W3CDTF">2019-05-07T12:49:07Z</dcterms:created>
  <dcterms:modified xsi:type="dcterms:W3CDTF">2021-11-22T13:07:25Z</dcterms:modified>
</cp:coreProperties>
</file>