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9" r:id="rId4"/>
    <p:sldId id="280" r:id="rId5"/>
    <p:sldId id="281" r:id="rId6"/>
    <p:sldId id="260" r:id="rId7"/>
    <p:sldId id="257" r:id="rId8"/>
    <p:sldId id="282" r:id="rId9"/>
    <p:sldId id="261" r:id="rId10"/>
    <p:sldId id="284" r:id="rId11"/>
    <p:sldId id="283" r:id="rId12"/>
    <p:sldId id="285" r:id="rId13"/>
    <p:sldId id="286" r:id="rId14"/>
    <p:sldId id="269" r:id="rId15"/>
    <p:sldId id="262" r:id="rId16"/>
    <p:sldId id="276" r:id="rId17"/>
    <p:sldId id="263" r:id="rId18"/>
    <p:sldId id="287" r:id="rId19"/>
    <p:sldId id="288" r:id="rId20"/>
    <p:sldId id="264" r:id="rId21"/>
    <p:sldId id="274" r:id="rId22"/>
    <p:sldId id="279" r:id="rId23"/>
    <p:sldId id="265" r:id="rId24"/>
    <p:sldId id="289" r:id="rId25"/>
    <p:sldId id="266" r:id="rId26"/>
    <p:sldId id="267" r:id="rId27"/>
    <p:sldId id="268" r:id="rId28"/>
    <p:sldId id="271" r:id="rId29"/>
    <p:sldId id="272" r:id="rId30"/>
    <p:sldId id="278" r:id="rId31"/>
    <p:sldId id="275" r:id="rId32"/>
    <p:sldId id="273" r:id="rId33"/>
    <p:sldId id="277" r:id="rId34"/>
    <p:sldId id="290" r:id="rId35"/>
    <p:sldId id="291" r:id="rId3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589A"/>
    <a:srgbClr val="3A2C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647" autoAdjust="0"/>
    <p:restoredTop sz="94660"/>
  </p:normalViewPr>
  <p:slideViewPr>
    <p:cSldViewPr snapToGrid="0">
      <p:cViewPr varScale="1">
        <p:scale>
          <a:sx n="94" d="100"/>
          <a:sy n="94" d="100"/>
        </p:scale>
        <p:origin x="224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34CB8B-DFF6-4060-A174-4A672191AB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837BA53-C7F1-41A5-AE2B-B478833A80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CAD8C1B-EEDE-4397-8B1F-5B7ECB900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7FDE0-45A8-4F9E-9845-893FD8F1D8C9}" type="datetimeFigureOut">
              <a:rPr lang="nl-NL" smtClean="0"/>
              <a:t>20-04-2022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D923A00-EA8B-48AA-8BEC-A26894405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45B0D5A-4E9B-4CFF-8592-5BF0B5173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88966-C359-4B49-87E7-97289668A45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3022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6DE908-2955-467B-BBEC-FC1E6CE68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0EBB40F-6690-420A-9917-A9BFD6D191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29FAD0D-6F80-4617-89C6-1DB5744F5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7FDE0-45A8-4F9E-9845-893FD8F1D8C9}" type="datetimeFigureOut">
              <a:rPr lang="nl-NL" smtClean="0"/>
              <a:t>20-04-2022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CF57631-AC47-4807-9A36-868B38E85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6156276-C2B6-4B3B-B3A4-89A4B5EFB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88966-C359-4B49-87E7-97289668A45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2460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58D5E5ED-0163-492C-B106-BEB155FE7F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9484522-CF9B-40FF-9B16-7AF447AA48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88E1801-EF64-4F1A-9A59-7ADACCFB1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7FDE0-45A8-4F9E-9845-893FD8F1D8C9}" type="datetimeFigureOut">
              <a:rPr lang="nl-NL" smtClean="0"/>
              <a:t>20-04-2022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62A822A-8DF0-4B51-97D6-87EB5EAD5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BF86FF1-380E-456F-8FBF-E3869ED54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88966-C359-4B49-87E7-97289668A45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3887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83A4D8-5F93-4EFF-81C5-AA71032EC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6B2E5C9-4DD1-421C-AE38-D67711DDB9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8ECED57-30B7-47EB-8545-C2352D8BD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7FDE0-45A8-4F9E-9845-893FD8F1D8C9}" type="datetimeFigureOut">
              <a:rPr lang="nl-NL" smtClean="0"/>
              <a:t>20-04-2022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9225354-13DD-48C0-9476-00CAABA3E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7AC1349-28FB-46F4-A520-773340FAE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88966-C359-4B49-87E7-97289668A45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6075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0DD88E-ACF9-4A07-AEE9-30F6F5CF3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55F3BEB-F5FE-4395-ADD3-4563EC3F5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24D6F52-61AB-4475-AB17-221080A97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7FDE0-45A8-4F9E-9845-893FD8F1D8C9}" type="datetimeFigureOut">
              <a:rPr lang="nl-NL" smtClean="0"/>
              <a:t>20-04-2022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27B2D0D-A868-4ADB-9E1D-64560D37C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786608A-0BA6-45B1-B107-B83BFF7A9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88966-C359-4B49-87E7-97289668A45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4924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D1DA80-05F6-4AF0-9479-9942C00EC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A3C3649-383E-4F3F-90A5-E6357C36B4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61D69C4-6AE3-4AC7-8C80-2E1844287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387911D-E7CF-4A6C-9559-FBE5334ED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7FDE0-45A8-4F9E-9845-893FD8F1D8C9}" type="datetimeFigureOut">
              <a:rPr lang="nl-NL" smtClean="0"/>
              <a:t>20-04-2022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7907388-474D-40E8-889D-5D926C57F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3958212-C5EF-43BA-A7C3-1868050D8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88966-C359-4B49-87E7-97289668A45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6062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AFB31C-C94D-4461-93BA-3948FAC5E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0460FF7-C884-4B61-B935-8BFDCC16A5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228F95E-A938-40F7-A24A-3643BCF61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0ECFC0C-4F98-4759-906E-4B20B177E8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5342A77-FFEA-4E76-BB3A-FA6C5445B1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CCD54850-7016-476D-A4F2-F82486AF3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7FDE0-45A8-4F9E-9845-893FD8F1D8C9}" type="datetimeFigureOut">
              <a:rPr lang="nl-NL" smtClean="0"/>
              <a:t>20-04-2022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FF7D6FAC-7491-41AC-9FB9-1988B19B8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619A99C8-0440-4020-8AD7-8D587D897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88966-C359-4B49-87E7-97289668A45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9838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035598-CF0A-460E-B1E9-66AA9DBA3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A4C40CE-9A56-4EDB-B303-B73E51BF0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7FDE0-45A8-4F9E-9845-893FD8F1D8C9}" type="datetimeFigureOut">
              <a:rPr lang="nl-NL" smtClean="0"/>
              <a:t>20-04-2022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3408A99-8971-4E07-AF4B-8F1A7914C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EC50A7E-BAB6-4A28-881A-577B45BF9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88966-C359-4B49-87E7-97289668A45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9472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CC2A3C9-BF2C-4CEF-BC3C-1BD9F661B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7FDE0-45A8-4F9E-9845-893FD8F1D8C9}" type="datetimeFigureOut">
              <a:rPr lang="nl-NL" smtClean="0"/>
              <a:t>20-04-2022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F841C52-4122-4EB6-896D-EC51C7334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0488190-17EF-4216-B67C-3520CCFAF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88966-C359-4B49-87E7-97289668A45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4972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DFDF1D-42E1-4545-B9C3-C2604AF86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D12C987-4DC3-4CD9-A021-158172C2D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AB8F3B7-C948-4A8A-95E3-A308D17F1C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D6D5216-2831-4D83-A64A-C73C9C3F2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7FDE0-45A8-4F9E-9845-893FD8F1D8C9}" type="datetimeFigureOut">
              <a:rPr lang="nl-NL" smtClean="0"/>
              <a:t>20-04-2022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1AAFE3E-771E-4E22-B8AE-3EFA7A86E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B062BC3-8AD8-4ADD-83CE-D88A44626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88966-C359-4B49-87E7-97289668A45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876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2649AA-6A3E-4AC4-805C-70EB36132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D21DF14-7C51-49FF-AB6D-780995C829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D0E8270-8F6E-4199-9AB8-9F95F8C2AE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A16748B-0551-4FB8-9A77-EE5BD74D9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7FDE0-45A8-4F9E-9845-893FD8F1D8C9}" type="datetimeFigureOut">
              <a:rPr lang="nl-NL" smtClean="0"/>
              <a:t>20-04-2022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31CAF4E-2858-4FC4-B419-9911527F3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1FF8620-E345-417C-AC92-C9446E2D5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88966-C359-4B49-87E7-97289668A45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9388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9442040-B763-4F7F-9051-40282DBB2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74B5C33-BF44-46EF-9600-980C3E41B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55A22B9-11D1-476F-8431-D74FA3A584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7FDE0-45A8-4F9E-9845-893FD8F1D8C9}" type="datetimeFigureOut">
              <a:rPr lang="nl-NL" smtClean="0"/>
              <a:t>20-04-2022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A7F1EBB-873D-4C96-A2A7-B52FF97E2F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913F436-E5F5-4A41-A222-0C8DCFAF8F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88966-C359-4B49-87E7-97289668A45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1746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K8rpo9e7tvg?feature=oembed" TargetMode="Externa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2ZIeRE7-OU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eA9TDYYmPzM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tiff"/><Relationship Id="rId4" Type="http://schemas.openxmlformats.org/officeDocument/2006/relationships/image" Target="../media/image34.tif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Qdpd3roZjYw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tiff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tiff"/><Relationship Id="rId5" Type="http://schemas.openxmlformats.org/officeDocument/2006/relationships/image" Target="../media/image45.tiff"/><Relationship Id="rId4" Type="http://schemas.openxmlformats.org/officeDocument/2006/relationships/image" Target="../media/image44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urwetenschapentechniek.nl/uploads/bps/files/30f8525f863247ed6af9dc803af2fc3fbba2713f.pdf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47.tiff"/><Relationship Id="rId7" Type="http://schemas.openxmlformats.org/officeDocument/2006/relationships/image" Target="../media/image5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tiff"/><Relationship Id="rId5" Type="http://schemas.openxmlformats.org/officeDocument/2006/relationships/image" Target="../media/image49.tiff"/><Relationship Id="rId4" Type="http://schemas.openxmlformats.org/officeDocument/2006/relationships/image" Target="../media/image48.tif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53.tiff"/><Relationship Id="rId7" Type="http://schemas.openxmlformats.org/officeDocument/2006/relationships/image" Target="../media/image5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tiff"/><Relationship Id="rId5" Type="http://schemas.openxmlformats.org/officeDocument/2006/relationships/image" Target="../media/image55.tiff"/><Relationship Id="rId4" Type="http://schemas.openxmlformats.org/officeDocument/2006/relationships/image" Target="../media/image54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schooltv.nl/video/wat-is-een-microbioom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7BB4BA-5826-4020-BACD-B467B3EF6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997435F8-71CC-45D6-A8FB-B44F436CD2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80262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30AF1B-B4EF-4BE9-8A26-F5C78EAF5C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68295"/>
            <a:ext cx="9144000" cy="1854927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nl-NL" sz="3400" dirty="0">
                <a:solidFill>
                  <a:srgbClr val="3A589A"/>
                </a:solidFill>
                <a:latin typeface="RooneySans" panose="020B0503040302060204" pitchFamily="34" charset="77"/>
              </a:rPr>
              <a:t>Hoofdstuk 1 </a:t>
            </a:r>
            <a:br>
              <a:rPr lang="nl-NL" sz="3400" dirty="0">
                <a:solidFill>
                  <a:srgbClr val="3A589A"/>
                </a:solidFill>
                <a:latin typeface="RooneySans" panose="020B0503040302060204" pitchFamily="34" charset="77"/>
              </a:rPr>
            </a:br>
            <a:r>
              <a:rPr lang="nl-NL" sz="3400" dirty="0">
                <a:solidFill>
                  <a:srgbClr val="3A589A"/>
                </a:solidFill>
                <a:latin typeface="RooneySans" panose="020B0503040302060204" pitchFamily="34" charset="77"/>
              </a:rPr>
              <a:t>- </a:t>
            </a:r>
            <a:br>
              <a:rPr lang="nl-NL" sz="3400" dirty="0">
                <a:solidFill>
                  <a:srgbClr val="3A589A"/>
                </a:solidFill>
                <a:latin typeface="RooneySans" panose="020B0503040302060204" pitchFamily="34" charset="77"/>
              </a:rPr>
            </a:br>
            <a:r>
              <a:rPr lang="nl-NL" sz="3400" dirty="0">
                <a:solidFill>
                  <a:srgbClr val="3A2C9A"/>
                </a:solidFill>
                <a:latin typeface="RooneySans" panose="020B0503040302060204" pitchFamily="34" charset="77"/>
              </a:rPr>
              <a:t>Opdracht 4b | </a:t>
            </a:r>
            <a:r>
              <a:rPr lang="en-US" sz="3400" dirty="0" err="1">
                <a:solidFill>
                  <a:srgbClr val="3A2C9A"/>
                </a:solidFill>
                <a:latin typeface="RooneySans" panose="020B0503040302060204" pitchFamily="34" charset="77"/>
              </a:rPr>
              <a:t>Verschil</a:t>
            </a:r>
            <a:r>
              <a:rPr lang="en-US" sz="3400" dirty="0">
                <a:solidFill>
                  <a:srgbClr val="3A2C9A"/>
                </a:solidFill>
                <a:latin typeface="RooneySans" panose="020B0503040302060204" pitchFamily="34" charset="77"/>
              </a:rPr>
              <a:t> </a:t>
            </a:r>
            <a:r>
              <a:rPr lang="en-US" sz="3400" dirty="0" err="1">
                <a:solidFill>
                  <a:srgbClr val="3A2C9A"/>
                </a:solidFill>
                <a:latin typeface="RooneySans" panose="020B0503040302060204" pitchFamily="34" charset="77"/>
              </a:rPr>
              <a:t>en</a:t>
            </a:r>
            <a:r>
              <a:rPr lang="en-US" sz="3400" dirty="0">
                <a:solidFill>
                  <a:srgbClr val="3A2C9A"/>
                </a:solidFill>
                <a:latin typeface="RooneySans" panose="020B0503040302060204" pitchFamily="34" charset="77"/>
              </a:rPr>
              <a:t> </a:t>
            </a:r>
            <a:r>
              <a:rPr lang="en-US" sz="3400" dirty="0" err="1">
                <a:solidFill>
                  <a:srgbClr val="3A2C9A"/>
                </a:solidFill>
                <a:latin typeface="RooneySans" panose="020B0503040302060204" pitchFamily="34" charset="77"/>
              </a:rPr>
              <a:t>overeenkomst</a:t>
            </a:r>
            <a:br>
              <a:rPr lang="en-US" dirty="0"/>
            </a:br>
            <a:endParaRPr lang="nl-NL" b="1" dirty="0">
              <a:solidFill>
                <a:srgbClr val="3A589A"/>
              </a:solidFill>
              <a:latin typeface="RooneySans Heavy" panose="020B0503040302060204" pitchFamily="34" charset="77"/>
            </a:endParaRPr>
          </a:p>
        </p:txBody>
      </p:sp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0273B2EF-38D5-1348-81D8-CD9AD05E87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5298" y="2188809"/>
            <a:ext cx="8301404" cy="3691940"/>
          </a:xfrm>
          <a:prstGeom prst="rect">
            <a:avLst/>
          </a:prstGeom>
        </p:spPr>
      </p:pic>
      <p:pic>
        <p:nvPicPr>
          <p:cNvPr id="10" name="Picture 9" descr="Text, letter&#10;&#10;Description automatically generated">
            <a:extLst>
              <a:ext uri="{FF2B5EF4-FFF2-40B4-BE49-F238E27FC236}">
                <a16:creationId xmlns:a16="http://schemas.microsoft.com/office/drawing/2014/main" id="{D01DCDDF-8679-094F-812B-772A8D8D19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7347" y="2036705"/>
            <a:ext cx="8890653" cy="399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01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30AF1B-B4EF-4BE9-8A26-F5C78EAF5C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 b="1">
                <a:solidFill>
                  <a:srgbClr val="3A589A"/>
                </a:solidFill>
                <a:latin typeface="RooneySans Heavy" panose="020B0503040302060204" pitchFamily="34" charset="77"/>
              </a:rPr>
              <a:t>Hoofdstuk 2 </a:t>
            </a:r>
            <a:br>
              <a:rPr lang="nl-NL" b="1">
                <a:solidFill>
                  <a:srgbClr val="3A589A"/>
                </a:solidFill>
                <a:latin typeface="RooneySans Heavy" panose="020B0503040302060204" pitchFamily="34" charset="77"/>
              </a:rPr>
            </a:br>
            <a:r>
              <a:rPr lang="nl-NL" b="1">
                <a:solidFill>
                  <a:srgbClr val="3A589A"/>
                </a:solidFill>
                <a:latin typeface="RooneySans Heavy" panose="020B0503040302060204" pitchFamily="34" charset="77"/>
              </a:rPr>
              <a:t>Micro-organismen zijn megaklein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786DE9C-DAA2-41C7-9C2B-43891FDA8D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44972"/>
            <a:ext cx="9144000" cy="1655762"/>
          </a:xfrm>
        </p:spPr>
        <p:txBody>
          <a:bodyPr/>
          <a:lstStyle/>
          <a:p>
            <a:r>
              <a:rPr lang="nl-NL">
                <a:solidFill>
                  <a:srgbClr val="3A589A"/>
                </a:solidFill>
                <a:latin typeface="RooneySans" panose="020B0503040302060204" pitchFamily="34" charset="77"/>
              </a:rPr>
              <a:t>Hoe groot is een micro-organisme?</a:t>
            </a:r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34172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30AF1B-B4EF-4BE9-8A26-F5C78EAF5C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04352"/>
            <a:ext cx="9144000" cy="2387600"/>
          </a:xfrm>
        </p:spPr>
        <p:txBody>
          <a:bodyPr>
            <a:normAutofit/>
          </a:bodyPr>
          <a:lstStyle/>
          <a:p>
            <a:r>
              <a:rPr lang="nl-NL" sz="4800" b="1" dirty="0">
                <a:solidFill>
                  <a:srgbClr val="3A589A"/>
                </a:solidFill>
                <a:latin typeface="RooneySans Heavy" panose="020B0503040302060204" pitchFamily="34" charset="77"/>
              </a:rPr>
              <a:t>Hoofdstuk 2 </a:t>
            </a:r>
            <a:br>
              <a:rPr lang="nl-NL" b="1" dirty="0">
                <a:solidFill>
                  <a:srgbClr val="3A589A"/>
                </a:solidFill>
                <a:latin typeface="RooneySans Heavy" panose="020B0503040302060204" pitchFamily="34" charset="77"/>
              </a:rPr>
            </a:br>
            <a:r>
              <a:rPr lang="en-US" sz="3600" dirty="0">
                <a:solidFill>
                  <a:srgbClr val="3A2C9A"/>
                </a:solidFill>
                <a:latin typeface="RooneySans" panose="020B0503040302060204" pitchFamily="34" charset="77"/>
              </a:rPr>
              <a:t>LEERDOELEN</a:t>
            </a:r>
            <a:br>
              <a:rPr lang="en-US" dirty="0">
                <a:solidFill>
                  <a:srgbClr val="3A2C9A"/>
                </a:solidFill>
                <a:latin typeface="RooneySans" panose="020B0503040302060204" pitchFamily="34" charset="77"/>
              </a:rPr>
            </a:br>
            <a:endParaRPr lang="nl-NL" b="1" dirty="0">
              <a:solidFill>
                <a:srgbClr val="3A589A"/>
              </a:solidFill>
              <a:latin typeface="RooneySans Heavy" panose="020B0503040302060204" pitchFamily="34" charset="77"/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786DE9C-DAA2-41C7-9C2B-43891FDA8D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9087" y="2743200"/>
            <a:ext cx="10593976" cy="2957534"/>
          </a:xfrm>
        </p:spPr>
        <p:txBody>
          <a:bodyPr>
            <a:normAutofit lnSpcReduction="10000"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l-GR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nl-NL" dirty="0">
                <a:solidFill>
                  <a:srgbClr val="3A589A"/>
                </a:solidFill>
                <a:latin typeface="RooneySans" panose="020B0503040302060204" pitchFamily="34" charset="77"/>
              </a:rPr>
              <a:t>Je ontdekt dat micro-organismen pieper dan piepklein zijn 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nl-NL" dirty="0">
                <a:solidFill>
                  <a:srgbClr val="3A589A"/>
                </a:solidFill>
                <a:latin typeface="RooneySans" panose="020B0503040302060204" pitchFamily="34" charset="77"/>
              </a:rPr>
              <a:t>Je leert rekenen met verschillende </a:t>
            </a:r>
            <a:r>
              <a:rPr lang="nl-NL" u="sng" dirty="0">
                <a:solidFill>
                  <a:srgbClr val="3A589A"/>
                </a:solidFill>
                <a:latin typeface="RooneySans" panose="020B0503040302060204" pitchFamily="34" charset="77"/>
              </a:rPr>
              <a:t>maataanduidingen</a:t>
            </a:r>
            <a:r>
              <a:rPr lang="nl-NL" dirty="0">
                <a:solidFill>
                  <a:srgbClr val="3A589A"/>
                </a:solidFill>
                <a:latin typeface="RooneySans" panose="020B0503040302060204" pitchFamily="34" charset="77"/>
              </a:rPr>
              <a:t> zoals </a:t>
            </a:r>
            <a:r>
              <a:rPr lang="nl-NL" u="sng" dirty="0">
                <a:solidFill>
                  <a:srgbClr val="3A589A"/>
                </a:solidFill>
                <a:latin typeface="RooneySans" panose="020B0503040302060204" pitchFamily="34" charset="77"/>
              </a:rPr>
              <a:t>millimeter en kilometer</a:t>
            </a:r>
            <a:r>
              <a:rPr lang="nl-NL" dirty="0">
                <a:solidFill>
                  <a:srgbClr val="3A589A"/>
                </a:solidFill>
                <a:latin typeface="RooneySans" panose="020B0503040302060204" pitchFamily="34" charset="77"/>
              </a:rPr>
              <a:t>. 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nl-NL" dirty="0">
                <a:solidFill>
                  <a:srgbClr val="3A589A"/>
                </a:solidFill>
                <a:latin typeface="RooneySans" panose="020B0503040302060204" pitchFamily="34" charset="77"/>
              </a:rPr>
              <a:t>Je leert dat je micro-organismen alleen met een </a:t>
            </a:r>
            <a:r>
              <a:rPr lang="nl-NL" u="sng" dirty="0">
                <a:solidFill>
                  <a:srgbClr val="3A589A"/>
                </a:solidFill>
                <a:latin typeface="RooneySans" panose="020B0503040302060204" pitchFamily="34" charset="77"/>
              </a:rPr>
              <a:t>speciale microscoop </a:t>
            </a:r>
            <a:r>
              <a:rPr lang="nl-NL" dirty="0">
                <a:solidFill>
                  <a:srgbClr val="3A589A"/>
                </a:solidFill>
                <a:latin typeface="RooneySans" panose="020B0503040302060204" pitchFamily="34" charset="77"/>
              </a:rPr>
              <a:t>kunt bekijken. 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530899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30AF1B-B4EF-4BE9-8A26-F5C78EAF5C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47177"/>
            <a:ext cx="9144000" cy="2387600"/>
          </a:xfrm>
        </p:spPr>
        <p:txBody>
          <a:bodyPr>
            <a:normAutofit/>
          </a:bodyPr>
          <a:lstStyle/>
          <a:p>
            <a:r>
              <a:rPr lang="nl-NL" sz="4800" b="1" dirty="0">
                <a:solidFill>
                  <a:srgbClr val="3A589A"/>
                </a:solidFill>
                <a:latin typeface="RooneySans Heavy" panose="020B0503040302060204" pitchFamily="34" charset="77"/>
              </a:rPr>
              <a:t>Hoofdstuk 2 </a:t>
            </a:r>
            <a:br>
              <a:rPr lang="nl-NL" b="1" dirty="0">
                <a:solidFill>
                  <a:srgbClr val="3A589A"/>
                </a:solidFill>
                <a:latin typeface="RooneySans Heavy" panose="020B0503040302060204" pitchFamily="34" charset="77"/>
              </a:rPr>
            </a:br>
            <a:r>
              <a:rPr lang="en-US" sz="3600" dirty="0">
                <a:solidFill>
                  <a:srgbClr val="3A2C9A"/>
                </a:solidFill>
                <a:latin typeface="RooneySans" panose="020B0503040302060204" pitchFamily="34" charset="77"/>
              </a:rPr>
              <a:t>Wat </a:t>
            </a:r>
            <a:r>
              <a:rPr lang="en-US" sz="3600" dirty="0" err="1">
                <a:solidFill>
                  <a:srgbClr val="3A2C9A"/>
                </a:solidFill>
                <a:latin typeface="RooneySans" panose="020B0503040302060204" pitchFamily="34" charset="77"/>
              </a:rPr>
              <a:t>ga</a:t>
            </a:r>
            <a:r>
              <a:rPr lang="en-US" sz="3600" dirty="0">
                <a:solidFill>
                  <a:srgbClr val="3A2C9A"/>
                </a:solidFill>
                <a:latin typeface="RooneySans" panose="020B0503040302060204" pitchFamily="34" charset="77"/>
              </a:rPr>
              <a:t> je </a:t>
            </a:r>
            <a:r>
              <a:rPr lang="en-US" sz="3600" dirty="0" err="1">
                <a:solidFill>
                  <a:srgbClr val="3A2C9A"/>
                </a:solidFill>
                <a:latin typeface="RooneySans" panose="020B0503040302060204" pitchFamily="34" charset="77"/>
              </a:rPr>
              <a:t>doen</a:t>
            </a:r>
            <a:r>
              <a:rPr lang="en-US" sz="3600" dirty="0">
                <a:solidFill>
                  <a:srgbClr val="3A2C9A"/>
                </a:solidFill>
                <a:latin typeface="RooneySans" panose="020B0503040302060204" pitchFamily="34" charset="77"/>
              </a:rPr>
              <a:t>?</a:t>
            </a:r>
            <a:br>
              <a:rPr lang="en-US" dirty="0">
                <a:solidFill>
                  <a:srgbClr val="3A2C9A"/>
                </a:solidFill>
                <a:latin typeface="RooneySans" panose="020B0503040302060204" pitchFamily="34" charset="77"/>
              </a:rPr>
            </a:br>
            <a:endParaRPr lang="nl-NL" b="1" dirty="0">
              <a:solidFill>
                <a:srgbClr val="3A589A"/>
              </a:solidFill>
              <a:latin typeface="RooneySans Heavy" panose="020B0503040302060204" pitchFamily="34" charset="77"/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786DE9C-DAA2-41C7-9C2B-43891FDA8D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430734"/>
            <a:ext cx="8820151" cy="3722914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Je start met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een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fotoquiz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met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ingezoomde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foto’s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. </a:t>
            </a:r>
          </a:p>
          <a:p>
            <a:pPr algn="l"/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       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Zie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jij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wat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er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op de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foto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staat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? </a:t>
            </a:r>
          </a:p>
          <a:p>
            <a:pPr algn="l"/>
            <a:endParaRPr lang="en-US" dirty="0">
              <a:solidFill>
                <a:srgbClr val="3A589A"/>
              </a:solidFill>
              <a:latin typeface="RooneySans" panose="020B0503040302060204" pitchFamily="34" charset="77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Je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onderzoekt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welke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maten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alledaagse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voorwerpen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hebben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zodat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je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een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beter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beeld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krijgt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van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afmetingen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. 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3A589A"/>
              </a:solidFill>
              <a:latin typeface="RooneySans" panose="020B0503040302060204" pitchFamily="34" charset="77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Je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leert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rekenen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met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verschillende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maten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zoals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millimeter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en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kilometer. 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115995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30AF1B-B4EF-4BE9-8A26-F5C78EAF5C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38907"/>
            <a:ext cx="9144000" cy="1655763"/>
          </a:xfrm>
        </p:spPr>
        <p:txBody>
          <a:bodyPr>
            <a:normAutofit/>
          </a:bodyPr>
          <a:lstStyle/>
          <a:p>
            <a:r>
              <a:rPr lang="nl-NL" sz="3200" b="1" dirty="0">
                <a:solidFill>
                  <a:srgbClr val="3A589A"/>
                </a:solidFill>
                <a:latin typeface="RooneySans Heavy" panose="020B0503040302060204" pitchFamily="34" charset="77"/>
              </a:rPr>
              <a:t>Hoofdstuk 2</a:t>
            </a:r>
            <a:br>
              <a:rPr lang="nl-NL" sz="3200" b="1" dirty="0">
                <a:solidFill>
                  <a:srgbClr val="3A589A"/>
                </a:solidFill>
                <a:latin typeface="RooneySans Heavy" panose="020B0503040302060204" pitchFamily="34" charset="77"/>
              </a:rPr>
            </a:br>
            <a:r>
              <a:rPr lang="nl-NL" sz="3200" b="1" dirty="0">
                <a:solidFill>
                  <a:srgbClr val="3A589A"/>
                </a:solidFill>
                <a:latin typeface="RooneySans Heavy" panose="020B0503040302060204" pitchFamily="34" charset="77"/>
              </a:rPr>
              <a:t>-</a:t>
            </a:r>
            <a:br>
              <a:rPr lang="nl-NL" sz="3200" b="1" dirty="0">
                <a:solidFill>
                  <a:srgbClr val="3A589A"/>
                </a:solidFill>
                <a:latin typeface="RooneySans Heavy" panose="020B0503040302060204" pitchFamily="34" charset="77"/>
              </a:rPr>
            </a:br>
            <a:r>
              <a:rPr lang="nl-NL" sz="3200" b="1" dirty="0">
                <a:solidFill>
                  <a:srgbClr val="3A2C9A"/>
                </a:solidFill>
                <a:latin typeface="RooneySans Heavy" panose="020B0503040302060204" pitchFamily="34" charset="77"/>
              </a:rPr>
              <a:t>Opdracht 1</a:t>
            </a:r>
          </a:p>
        </p:txBody>
      </p:sp>
      <p:pic>
        <p:nvPicPr>
          <p:cNvPr id="4" name="Online Media 3" descr="Everyday Objects In Macro">
            <a:hlinkClick r:id="" action="ppaction://media"/>
            <a:extLst>
              <a:ext uri="{FF2B5EF4-FFF2-40B4-BE49-F238E27FC236}">
                <a16:creationId xmlns:a16="http://schemas.microsoft.com/office/drawing/2014/main" id="{D62969A3-AFFD-0B41-823E-A371C724B81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388268" y="1994670"/>
            <a:ext cx="7415464" cy="418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652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30AF1B-B4EF-4BE9-8A26-F5C78EAF5C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2286204"/>
          </a:xfrm>
        </p:spPr>
        <p:txBody>
          <a:bodyPr>
            <a:normAutofit/>
          </a:bodyPr>
          <a:lstStyle/>
          <a:p>
            <a:r>
              <a:rPr lang="nl-NL" sz="3600" b="1" dirty="0">
                <a:solidFill>
                  <a:srgbClr val="3A589A"/>
                </a:solidFill>
                <a:latin typeface="RooneySans Heavy" panose="020B0503040302060204" pitchFamily="34" charset="77"/>
              </a:rPr>
              <a:t>Hoofdstuk 2</a:t>
            </a:r>
            <a:br>
              <a:rPr lang="nl-NL" sz="3600" b="1" dirty="0">
                <a:solidFill>
                  <a:srgbClr val="3A589A"/>
                </a:solidFill>
                <a:latin typeface="RooneySans Heavy" panose="020B0503040302060204" pitchFamily="34" charset="77"/>
              </a:rPr>
            </a:br>
            <a:r>
              <a:rPr lang="nl-NL" sz="3600" b="1" dirty="0">
                <a:solidFill>
                  <a:srgbClr val="3A589A"/>
                </a:solidFill>
                <a:latin typeface="RooneySans Heavy" panose="020B0503040302060204" pitchFamily="34" charset="77"/>
              </a:rPr>
              <a:t>-</a:t>
            </a:r>
            <a:br>
              <a:rPr lang="nl-NL" sz="3600" b="1" dirty="0">
                <a:solidFill>
                  <a:srgbClr val="3A589A"/>
                </a:solidFill>
                <a:latin typeface="RooneySans Heavy" panose="020B0503040302060204" pitchFamily="34" charset="77"/>
              </a:rPr>
            </a:br>
            <a:r>
              <a:rPr lang="nl-NL" sz="3600" b="1" dirty="0">
                <a:solidFill>
                  <a:srgbClr val="3A2C9A"/>
                </a:solidFill>
                <a:latin typeface="RooneySans Heavy" panose="020B0503040302060204" pitchFamily="34" charset="77"/>
              </a:rPr>
              <a:t>Opdracht 2</a:t>
            </a:r>
          </a:p>
        </p:txBody>
      </p:sp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8F44475D-3A0F-D64B-A953-770CFDEF33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7894" y="2248378"/>
            <a:ext cx="6376212" cy="392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71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utdoor, silhouette&#10;&#10;Description automatically generated">
            <a:extLst>
              <a:ext uri="{FF2B5EF4-FFF2-40B4-BE49-F238E27FC236}">
                <a16:creationId xmlns:a16="http://schemas.microsoft.com/office/drawing/2014/main" id="{54040A62-26F9-7E44-999B-194EDF6B37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3953" y="1068367"/>
            <a:ext cx="4781774" cy="510955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B30AF1B-B4EF-4BE9-8A26-F5C78EAF5C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730103" y="154685"/>
            <a:ext cx="9144000" cy="1871368"/>
          </a:xfrm>
        </p:spPr>
        <p:txBody>
          <a:bodyPr>
            <a:noAutofit/>
          </a:bodyPr>
          <a:lstStyle/>
          <a:p>
            <a:r>
              <a:rPr lang="nl-NL" sz="3200" b="1" dirty="0">
                <a:solidFill>
                  <a:srgbClr val="3A589A"/>
                </a:solidFill>
                <a:latin typeface="RooneySans Heavy" panose="020B0503040302060204" pitchFamily="34" charset="77"/>
              </a:rPr>
              <a:t>Hoofdstuk 2</a:t>
            </a:r>
            <a:br>
              <a:rPr lang="nl-NL" sz="3200" b="1" dirty="0">
                <a:solidFill>
                  <a:srgbClr val="3A589A"/>
                </a:solidFill>
                <a:latin typeface="RooneySans Heavy" panose="020B0503040302060204" pitchFamily="34" charset="77"/>
              </a:rPr>
            </a:br>
            <a:r>
              <a:rPr lang="nl-NL" sz="3200" b="1" dirty="0">
                <a:solidFill>
                  <a:srgbClr val="3A589A"/>
                </a:solidFill>
                <a:latin typeface="RooneySans Heavy" panose="020B0503040302060204" pitchFamily="34" charset="77"/>
              </a:rPr>
              <a:t>-</a:t>
            </a:r>
            <a:br>
              <a:rPr lang="nl-NL" sz="3200" b="1" dirty="0">
                <a:solidFill>
                  <a:srgbClr val="3A589A"/>
                </a:solidFill>
                <a:latin typeface="RooneySans Heavy" panose="020B0503040302060204" pitchFamily="34" charset="77"/>
              </a:rPr>
            </a:br>
            <a:r>
              <a:rPr lang="nl-NL" sz="3200" b="1" dirty="0">
                <a:solidFill>
                  <a:srgbClr val="3A2C9A"/>
                </a:solidFill>
                <a:latin typeface="RooneySans Heavy" panose="020B0503040302060204" pitchFamily="34" charset="77"/>
              </a:rPr>
              <a:t>Opdracht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F62A07-E1EE-DA46-8634-EF657ABB646B}"/>
              </a:ext>
            </a:extLst>
          </p:cNvPr>
          <p:cNvSpPr txBox="1"/>
          <p:nvPr/>
        </p:nvSpPr>
        <p:spPr>
          <a:xfrm>
            <a:off x="5902206" y="3096000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3A2C9A"/>
                </a:solidFill>
                <a:latin typeface="RooneySans" panose="020B0503040302060204" pitchFamily="34" charset="77"/>
              </a:rPr>
              <a:t>9 km -&gt;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B9D7F2-C3B7-7242-BF3E-AEA5322973D4}"/>
              </a:ext>
            </a:extLst>
          </p:cNvPr>
          <p:cNvSpPr txBox="1"/>
          <p:nvPr/>
        </p:nvSpPr>
        <p:spPr>
          <a:xfrm>
            <a:off x="7848000" y="1728000"/>
            <a:ext cx="29017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3A2C9A"/>
                </a:solidFill>
                <a:latin typeface="RooneySans" panose="020B0503040302060204" pitchFamily="34" charset="77"/>
              </a:rPr>
              <a:t>1,35 x 10.000 = 13,5 km -&gt;</a:t>
            </a:r>
          </a:p>
          <a:p>
            <a:endParaRPr lang="en-NL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161679-DB37-564C-A242-7F0253324569}"/>
              </a:ext>
            </a:extLst>
          </p:cNvPr>
          <p:cNvSpPr txBox="1"/>
          <p:nvPr/>
        </p:nvSpPr>
        <p:spPr>
          <a:xfrm>
            <a:off x="2515252" y="1990321"/>
            <a:ext cx="307007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>
                <a:solidFill>
                  <a:srgbClr val="3A589A"/>
                </a:solidFill>
                <a:latin typeface="RooneySans" panose="020B0503040302060204" pitchFamily="34" charset="77"/>
              </a:rPr>
              <a:t>3a: Hoe groot is een cel?</a:t>
            </a:r>
          </a:p>
          <a:p>
            <a:endParaRPr lang="en-NL" dirty="0">
              <a:solidFill>
                <a:srgbClr val="3A589A"/>
              </a:solidFill>
              <a:latin typeface="RooneySans" panose="020B0503040302060204" pitchFamily="34" charset="77"/>
            </a:endParaRPr>
          </a:p>
          <a:p>
            <a:endParaRPr lang="en-NL" dirty="0">
              <a:solidFill>
                <a:srgbClr val="3A589A"/>
              </a:solidFill>
              <a:latin typeface="RooneySans" panose="020B0503040302060204" pitchFamily="34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AEB397-95D2-6A43-98FE-D8B3E16DF79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7932" y="4412267"/>
            <a:ext cx="1516018" cy="18767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980DBE4-27CA-844C-A27A-F67C69195545}"/>
              </a:ext>
            </a:extLst>
          </p:cNvPr>
          <p:cNvSpPr txBox="1"/>
          <p:nvPr/>
        </p:nvSpPr>
        <p:spPr>
          <a:xfrm>
            <a:off x="2634691" y="2487356"/>
            <a:ext cx="25619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L" dirty="0">
              <a:solidFill>
                <a:srgbClr val="3A589A"/>
              </a:solidFill>
              <a:latin typeface="RooneySans" panose="020B0503040302060204" pitchFamily="34" charset="77"/>
            </a:endParaRPr>
          </a:p>
          <a:p>
            <a:r>
              <a:rPr lang="en-NL" dirty="0">
                <a:solidFill>
                  <a:srgbClr val="3A589A"/>
                </a:solidFill>
                <a:latin typeface="RooneySans" panose="020B0503040302060204" pitchFamily="34" charset="77"/>
              </a:rPr>
              <a:t>1. 10 cm x 50 = 500 cm</a:t>
            </a:r>
          </a:p>
          <a:p>
            <a:endParaRPr lang="en-NL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51E48F-751B-3148-901C-DCC61FC17E01}"/>
              </a:ext>
            </a:extLst>
          </p:cNvPr>
          <p:cNvSpPr txBox="1"/>
          <p:nvPr/>
        </p:nvSpPr>
        <p:spPr>
          <a:xfrm>
            <a:off x="1588860" y="3413796"/>
            <a:ext cx="47997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3A589A"/>
                </a:solidFill>
                <a:latin typeface="RooneySans" panose="020B0503040302060204" pitchFamily="34" charset="77"/>
              </a:rPr>
              <a:t>2. 500 centimeter = 50 decimeter = 5 meter</a:t>
            </a:r>
          </a:p>
          <a:p>
            <a:endParaRPr lang="en-NL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650C81A-1704-5941-A183-9F05AE4716B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3482" y="4266362"/>
            <a:ext cx="1747714" cy="19115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D59EE60-0A6F-6443-A411-09A9F4E1EA7B}"/>
              </a:ext>
            </a:extLst>
          </p:cNvPr>
          <p:cNvSpPr txBox="1"/>
          <p:nvPr/>
        </p:nvSpPr>
        <p:spPr>
          <a:xfrm>
            <a:off x="2282159" y="4054757"/>
            <a:ext cx="3413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3A589A"/>
                </a:solidFill>
                <a:latin typeface="RooneySans" panose="020B0503040302060204" pitchFamily="34" charset="77"/>
              </a:rPr>
              <a:t>Dat is de hoogte van de boom</a:t>
            </a:r>
          </a:p>
          <a:p>
            <a:endParaRPr lang="en-NL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1CC794-8FD3-034F-B860-81C951AC88EC}"/>
              </a:ext>
            </a:extLst>
          </p:cNvPr>
          <p:cNvSpPr txBox="1"/>
          <p:nvPr/>
        </p:nvSpPr>
        <p:spPr>
          <a:xfrm>
            <a:off x="3846577" y="4941906"/>
            <a:ext cx="6030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200" dirty="0">
                <a:solidFill>
                  <a:srgbClr val="3A589A"/>
                </a:solidFill>
                <a:latin typeface="RooneySans" panose="020B0503040302060204" pitchFamily="34" charset="77"/>
              </a:rPr>
              <a:t>-&gt;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37DEA3-74EA-9045-A41C-5288A0936C21}"/>
              </a:ext>
            </a:extLst>
          </p:cNvPr>
          <p:cNvSpPr txBox="1"/>
          <p:nvPr/>
        </p:nvSpPr>
        <p:spPr>
          <a:xfrm>
            <a:off x="6733953" y="639029"/>
            <a:ext cx="4495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3A589A"/>
                </a:solidFill>
                <a:latin typeface="RooneySans" panose="020B0503040302060204" pitchFamily="34" charset="77"/>
              </a:rPr>
              <a:t>3b: Bokspringen over de Mount Everest:</a:t>
            </a:r>
          </a:p>
        </p:txBody>
      </p:sp>
    </p:spTree>
    <p:extLst>
      <p:ext uri="{BB962C8B-B14F-4D97-AF65-F5344CB8AC3E}">
        <p14:creationId xmlns:p14="http://schemas.microsoft.com/office/powerpoint/2010/main" val="224239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9" grpId="0"/>
      <p:bldP spid="10" grpId="0"/>
      <p:bldP spid="11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0D1B9E-FEC9-CE48-9901-E66873B8B5D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02859">
            <a:off x="8549631" y="2755030"/>
            <a:ext cx="2125788" cy="300996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B30AF1B-B4EF-4BE9-8A26-F5C78EAF5C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b="1">
                <a:solidFill>
                  <a:srgbClr val="3A589A"/>
                </a:solidFill>
                <a:latin typeface="RooneySans Heavy" panose="020B0503040302060204" pitchFamily="34" charset="77"/>
              </a:rPr>
              <a:t>Hoofdstuk 3 </a:t>
            </a:r>
            <a:br>
              <a:rPr lang="nl-NL" b="1">
                <a:solidFill>
                  <a:srgbClr val="3A589A"/>
                </a:solidFill>
                <a:latin typeface="RooneySans Heavy" panose="020B0503040302060204" pitchFamily="34" charset="77"/>
              </a:rPr>
            </a:br>
            <a:r>
              <a:rPr lang="nl-NL" b="1">
                <a:solidFill>
                  <a:srgbClr val="3A589A"/>
                </a:solidFill>
                <a:latin typeface="RooneySans Heavy" panose="020B0503040302060204" pitchFamily="34" charset="77"/>
              </a:rPr>
              <a:t>Wat is een vaccin?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786DE9C-DAA2-41C7-9C2B-43891FDA8D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02663"/>
            <a:ext cx="9144000" cy="1655762"/>
          </a:xfrm>
        </p:spPr>
        <p:txBody>
          <a:bodyPr/>
          <a:lstStyle/>
          <a:p>
            <a:r>
              <a:rPr lang="nl-NL">
                <a:solidFill>
                  <a:srgbClr val="3A589A"/>
                </a:solidFill>
                <a:latin typeface="RooneySans" panose="020B0503040302060204" pitchFamily="34" charset="77"/>
              </a:rPr>
              <a:t>Leren over vaccineren</a:t>
            </a:r>
          </a:p>
        </p:txBody>
      </p:sp>
    </p:spTree>
    <p:extLst>
      <p:ext uri="{BB962C8B-B14F-4D97-AF65-F5344CB8AC3E}">
        <p14:creationId xmlns:p14="http://schemas.microsoft.com/office/powerpoint/2010/main" val="36851551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30AF1B-B4EF-4BE9-8A26-F5C78EAF5C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14388"/>
            <a:ext cx="9144000" cy="1481138"/>
          </a:xfrm>
        </p:spPr>
        <p:txBody>
          <a:bodyPr/>
          <a:lstStyle/>
          <a:p>
            <a:r>
              <a:rPr lang="nl-NL" sz="4800" b="1" dirty="0">
                <a:solidFill>
                  <a:srgbClr val="3A589A"/>
                </a:solidFill>
                <a:latin typeface="RooneySans Heavy" panose="020B0503040302060204" pitchFamily="34" charset="77"/>
              </a:rPr>
              <a:t>Hoofdstuk 3 </a:t>
            </a:r>
            <a:br>
              <a:rPr lang="nl-NL" b="1" dirty="0">
                <a:solidFill>
                  <a:srgbClr val="3A589A"/>
                </a:solidFill>
                <a:latin typeface="RooneySans Heavy" panose="020B0503040302060204" pitchFamily="34" charset="77"/>
              </a:rPr>
            </a:br>
            <a:r>
              <a:rPr lang="nl-NL" sz="3600" b="1" dirty="0">
                <a:solidFill>
                  <a:srgbClr val="3A2C9A"/>
                </a:solidFill>
                <a:latin typeface="RooneySans Heavy" panose="020B0503040302060204" pitchFamily="34" charset="77"/>
              </a:rPr>
              <a:t>LEERDOELEN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786DE9C-DAA2-41C7-9C2B-43891FDA8D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86049"/>
            <a:ext cx="9144000" cy="3357563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Je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ontdekt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u="sng" dirty="0">
                <a:solidFill>
                  <a:srgbClr val="3A589A"/>
                </a:solidFill>
                <a:latin typeface="RooneySans" panose="020B0503040302060204" pitchFamily="34" charset="77"/>
              </a:rPr>
              <a:t>wat </a:t>
            </a:r>
            <a:r>
              <a:rPr lang="en-US" u="sng" dirty="0" err="1">
                <a:solidFill>
                  <a:srgbClr val="3A589A"/>
                </a:solidFill>
                <a:latin typeface="RooneySans" panose="020B0503040302060204" pitchFamily="34" charset="77"/>
              </a:rPr>
              <a:t>een</a:t>
            </a:r>
            <a:r>
              <a:rPr lang="en-US" u="sng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u="sng" dirty="0" err="1">
                <a:solidFill>
                  <a:srgbClr val="3A589A"/>
                </a:solidFill>
                <a:latin typeface="RooneySans" panose="020B0503040302060204" pitchFamily="34" charset="77"/>
              </a:rPr>
              <a:t>vaccin</a:t>
            </a:r>
            <a:r>
              <a:rPr lang="en-US" u="sng" dirty="0">
                <a:solidFill>
                  <a:srgbClr val="3A589A"/>
                </a:solidFill>
                <a:latin typeface="RooneySans" panose="020B0503040302060204" pitchFamily="34" charset="77"/>
              </a:rPr>
              <a:t> is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en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hoe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een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vaccin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werkt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. 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Je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leert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welke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vaccins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er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zijn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en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tegen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welke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ziektes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deze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vaccins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u="sng" dirty="0" err="1">
                <a:solidFill>
                  <a:srgbClr val="3A589A"/>
                </a:solidFill>
                <a:latin typeface="RooneySans" panose="020B0503040302060204" pitchFamily="34" charset="77"/>
              </a:rPr>
              <a:t>beschermen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. 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Je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leert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hoe je </a:t>
            </a:r>
            <a:r>
              <a:rPr lang="en-US" u="sng" dirty="0" err="1">
                <a:solidFill>
                  <a:srgbClr val="3A589A"/>
                </a:solidFill>
                <a:latin typeface="RooneySans" panose="020B0503040302060204" pitchFamily="34" charset="77"/>
              </a:rPr>
              <a:t>afweersysteem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werkt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27625571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30AF1B-B4EF-4BE9-8A26-F5C78EAF5C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57188"/>
            <a:ext cx="9144000" cy="1481138"/>
          </a:xfrm>
        </p:spPr>
        <p:txBody>
          <a:bodyPr/>
          <a:lstStyle/>
          <a:p>
            <a:r>
              <a:rPr lang="nl-NL" sz="4800" b="1" dirty="0">
                <a:solidFill>
                  <a:srgbClr val="3A589A"/>
                </a:solidFill>
                <a:latin typeface="RooneySans Heavy" panose="020B0503040302060204" pitchFamily="34" charset="77"/>
              </a:rPr>
              <a:t>Hoofdstuk 3 </a:t>
            </a:r>
            <a:br>
              <a:rPr lang="nl-NL" b="1" dirty="0">
                <a:solidFill>
                  <a:srgbClr val="3A589A"/>
                </a:solidFill>
                <a:latin typeface="RooneySans Heavy" panose="020B0503040302060204" pitchFamily="34" charset="77"/>
              </a:rPr>
            </a:br>
            <a:r>
              <a:rPr lang="nl-NL" sz="3600" b="1" dirty="0">
                <a:solidFill>
                  <a:srgbClr val="3A2C9A"/>
                </a:solidFill>
                <a:latin typeface="RooneySans Heavy" panose="020B0503040302060204" pitchFamily="34" charset="77"/>
              </a:rPr>
              <a:t>Wat ga je doen?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786DE9C-DAA2-41C7-9C2B-43891FDA8D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1538" y="1838327"/>
            <a:ext cx="10572750" cy="4205286"/>
          </a:xfrm>
        </p:spPr>
        <p:txBody>
          <a:bodyPr>
            <a:normAutofit fontScale="92500"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Je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bekijkt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met de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klas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de </a:t>
            </a:r>
            <a:r>
              <a:rPr lang="en-US" i="1" dirty="0" err="1">
                <a:solidFill>
                  <a:srgbClr val="3A589A"/>
                </a:solidFill>
                <a:latin typeface="RooneySans" panose="020B0503040302060204" pitchFamily="34" charset="77"/>
              </a:rPr>
              <a:t>Topdoks</a:t>
            </a:r>
            <a:r>
              <a:rPr lang="en-US" i="1" dirty="0">
                <a:solidFill>
                  <a:srgbClr val="3A589A"/>
                </a:solidFill>
                <a:latin typeface="RooneySans" panose="020B0503040302060204" pitchFamily="34" charset="77"/>
              </a:rPr>
              <a:t> Extra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uitzending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i="1" dirty="0">
                <a:solidFill>
                  <a:srgbClr val="3A589A"/>
                </a:solidFill>
                <a:latin typeface="RooneySans" panose="020B0503040302060204" pitchFamily="34" charset="77"/>
              </a:rPr>
              <a:t>Wat </a:t>
            </a:r>
            <a:r>
              <a:rPr lang="en-US" i="1" dirty="0" err="1">
                <a:solidFill>
                  <a:srgbClr val="3A589A"/>
                </a:solidFill>
                <a:latin typeface="RooneySans" panose="020B0503040302060204" pitchFamily="34" charset="77"/>
              </a:rPr>
              <a:t>gebeurt</a:t>
            </a:r>
            <a:r>
              <a:rPr lang="en-US" i="1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i="1" dirty="0" err="1">
                <a:solidFill>
                  <a:srgbClr val="3A589A"/>
                </a:solidFill>
                <a:latin typeface="RooneySans" panose="020B0503040302060204" pitchFamily="34" charset="77"/>
              </a:rPr>
              <a:t>er</a:t>
            </a:r>
            <a:r>
              <a:rPr lang="en-US" i="1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i="1" dirty="0" err="1">
                <a:solidFill>
                  <a:srgbClr val="3A589A"/>
                </a:solidFill>
                <a:latin typeface="RooneySans" panose="020B0503040302060204" pitchFamily="34" charset="77"/>
              </a:rPr>
              <a:t>bij</a:t>
            </a:r>
            <a:r>
              <a:rPr lang="en-US" i="1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i="1" dirty="0" err="1">
                <a:solidFill>
                  <a:srgbClr val="3A589A"/>
                </a:solidFill>
                <a:latin typeface="RooneySans" panose="020B0503040302060204" pitchFamily="34" charset="77"/>
              </a:rPr>
              <a:t>vaccineren</a:t>
            </a:r>
            <a:r>
              <a:rPr lang="en-US" i="1" dirty="0">
                <a:solidFill>
                  <a:srgbClr val="3A589A"/>
                </a:solidFill>
                <a:latin typeface="RooneySans" panose="020B0503040302060204" pitchFamily="34" charset="77"/>
              </a:rPr>
              <a:t>? </a:t>
            </a:r>
            <a:endParaRPr lang="en-US" dirty="0">
              <a:solidFill>
                <a:srgbClr val="3A589A"/>
              </a:solidFill>
              <a:latin typeface="RooneySans" panose="020B0503040302060204" pitchFamily="34" charset="77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Tijdens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het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kijken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schrijf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je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vragen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op die je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hebt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om met de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klas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te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bespreken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. 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Je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leest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de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tekst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en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beantwoordt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de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vragen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. 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Je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bekijkt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de strip over Jenner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en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beantwoordt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vragen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erover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. 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Met de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klas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bespreek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je de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vragen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over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vaccinaties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die je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hebt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verzameld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2754580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30AF1B-B4EF-4BE9-8A26-F5C78EAF5C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4584" y="1848478"/>
            <a:ext cx="5462016" cy="3822192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br>
              <a:rPr lang="en-US" sz="2400" dirty="0">
                <a:solidFill>
                  <a:srgbClr val="3A589A"/>
                </a:solidFill>
                <a:latin typeface="RooneySans" panose="020B0503040302060204" pitchFamily="34" charset="77"/>
              </a:rPr>
            </a:br>
            <a:br>
              <a:rPr lang="en-US" sz="2400" dirty="0">
                <a:solidFill>
                  <a:srgbClr val="3A589A"/>
                </a:solidFill>
                <a:latin typeface="RooneySans" panose="020B0503040302060204" pitchFamily="34" charset="77"/>
              </a:rPr>
            </a:br>
            <a:br>
              <a:rPr lang="en-US" sz="2400" dirty="0">
                <a:solidFill>
                  <a:srgbClr val="3A589A"/>
                </a:solidFill>
                <a:latin typeface="RooneySans" panose="020B0503040302060204" pitchFamily="34" charset="77"/>
              </a:rPr>
            </a:br>
            <a:br>
              <a:rPr lang="en-US" sz="2400" dirty="0">
                <a:solidFill>
                  <a:srgbClr val="3A589A"/>
                </a:solidFill>
                <a:latin typeface="RooneySans" panose="020B0503040302060204" pitchFamily="34" charset="77"/>
              </a:rPr>
            </a:br>
            <a:br>
              <a:rPr lang="en-US" sz="3100" b="1" dirty="0">
                <a:solidFill>
                  <a:srgbClr val="3A589A"/>
                </a:solidFill>
                <a:latin typeface="RooneySans Heavy" panose="020B0503040302060204" pitchFamily="34" charset="77"/>
              </a:rPr>
            </a:br>
            <a:r>
              <a:rPr lang="en-US" sz="2400" dirty="0">
                <a:solidFill>
                  <a:srgbClr val="3A589A"/>
                </a:solidFill>
                <a:latin typeface="RooneySans" panose="020B0503040302060204" pitchFamily="34" charset="77"/>
              </a:rPr>
              <a:t>In </a:t>
            </a:r>
            <a:r>
              <a:rPr lang="en-US" sz="2400" dirty="0" err="1">
                <a:solidFill>
                  <a:srgbClr val="3A589A"/>
                </a:solidFill>
                <a:latin typeface="RooneySans" panose="020B0503040302060204" pitchFamily="34" charset="77"/>
              </a:rPr>
              <a:t>een</a:t>
            </a:r>
            <a:r>
              <a:rPr lang="en-US" sz="240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2400" err="1">
                <a:solidFill>
                  <a:srgbClr val="3A589A"/>
                </a:solidFill>
                <a:latin typeface="RooneySans" panose="020B0503040302060204" pitchFamily="34" charset="77"/>
              </a:rPr>
              <a:t>aantal</a:t>
            </a:r>
            <a:r>
              <a:rPr lang="en-US" sz="2400">
                <a:solidFill>
                  <a:srgbClr val="3A589A"/>
                </a:solidFill>
                <a:latin typeface="RooneySans" panose="020B0503040302060204" pitchFamily="34" charset="77"/>
              </a:rPr>
              <a:t> lessen </a:t>
            </a:r>
            <a:r>
              <a:rPr lang="en-US" sz="2400" err="1">
                <a:solidFill>
                  <a:srgbClr val="3A589A"/>
                </a:solidFill>
                <a:latin typeface="RooneySans" panose="020B0503040302060204" pitchFamily="34" charset="77"/>
              </a:rPr>
              <a:t>ga</a:t>
            </a:r>
            <a:r>
              <a:rPr lang="en-US" sz="2400">
                <a:solidFill>
                  <a:srgbClr val="3A589A"/>
                </a:solidFill>
                <a:latin typeface="RooneySans" panose="020B0503040302060204" pitchFamily="34" charset="77"/>
              </a:rPr>
              <a:t> je </a:t>
            </a:r>
            <a:r>
              <a:rPr lang="en-US" sz="2400" err="1">
                <a:solidFill>
                  <a:srgbClr val="3A589A"/>
                </a:solidFill>
                <a:latin typeface="RooneySans" panose="020B0503040302060204" pitchFamily="34" charset="77"/>
              </a:rPr>
              <a:t>alles</a:t>
            </a:r>
            <a:r>
              <a:rPr lang="en-US" sz="240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2400" err="1">
                <a:solidFill>
                  <a:srgbClr val="3A589A"/>
                </a:solidFill>
                <a:latin typeface="RooneySans" panose="020B0503040302060204" pitchFamily="34" charset="77"/>
              </a:rPr>
              <a:t>leren</a:t>
            </a:r>
            <a:r>
              <a:rPr lang="en-US" sz="2400">
                <a:solidFill>
                  <a:srgbClr val="3A589A"/>
                </a:solidFill>
                <a:latin typeface="RooneySans" panose="020B0503040302060204" pitchFamily="34" charset="77"/>
              </a:rPr>
              <a:t> over </a:t>
            </a:r>
            <a:r>
              <a:rPr lang="en-US" sz="2400" u="sng" err="1">
                <a:solidFill>
                  <a:srgbClr val="3A589A"/>
                </a:solidFill>
                <a:latin typeface="RooneySans" panose="020B0503040302060204" pitchFamily="34" charset="77"/>
              </a:rPr>
              <a:t>bacteriën</a:t>
            </a:r>
            <a:r>
              <a:rPr lang="en-US" sz="2400" u="sng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2400" u="sng" err="1">
                <a:solidFill>
                  <a:srgbClr val="3A589A"/>
                </a:solidFill>
                <a:latin typeface="RooneySans" panose="020B0503040302060204" pitchFamily="34" charset="77"/>
              </a:rPr>
              <a:t>en</a:t>
            </a:r>
            <a:r>
              <a:rPr lang="en-US" sz="2400" u="sng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2400" u="sng" err="1">
                <a:solidFill>
                  <a:srgbClr val="3A589A"/>
                </a:solidFill>
                <a:latin typeface="RooneySans" panose="020B0503040302060204" pitchFamily="34" charset="77"/>
              </a:rPr>
              <a:t>virussen</a:t>
            </a:r>
            <a:r>
              <a:rPr lang="en-US" sz="240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2400" err="1">
                <a:solidFill>
                  <a:srgbClr val="3A589A"/>
                </a:solidFill>
                <a:latin typeface="RooneySans" panose="020B0503040302060204" pitchFamily="34" charset="77"/>
              </a:rPr>
              <a:t>en</a:t>
            </a:r>
            <a:r>
              <a:rPr lang="en-US" sz="2400">
                <a:solidFill>
                  <a:srgbClr val="3A589A"/>
                </a:solidFill>
                <a:latin typeface="RooneySans" panose="020B0503040302060204" pitchFamily="34" charset="77"/>
              </a:rPr>
              <a:t> de </a:t>
            </a:r>
            <a:r>
              <a:rPr lang="en-US" sz="2400" u="sng" err="1">
                <a:solidFill>
                  <a:srgbClr val="3A589A"/>
                </a:solidFill>
                <a:latin typeface="RooneySans" panose="020B0503040302060204" pitchFamily="34" charset="77"/>
              </a:rPr>
              <a:t>infectieziekten</a:t>
            </a:r>
            <a:r>
              <a:rPr lang="en-US" sz="2400">
                <a:solidFill>
                  <a:srgbClr val="3A589A"/>
                </a:solidFill>
                <a:latin typeface="RooneySans" panose="020B0503040302060204" pitchFamily="34" charset="77"/>
              </a:rPr>
              <a:t> die ze </a:t>
            </a:r>
            <a:r>
              <a:rPr lang="en-US" sz="2400" err="1">
                <a:solidFill>
                  <a:srgbClr val="3A589A"/>
                </a:solidFill>
                <a:latin typeface="RooneySans" panose="020B0503040302060204" pitchFamily="34" charset="77"/>
              </a:rPr>
              <a:t>kunnen</a:t>
            </a:r>
            <a:r>
              <a:rPr lang="en-US" sz="240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2400" err="1">
                <a:solidFill>
                  <a:srgbClr val="3A589A"/>
                </a:solidFill>
                <a:latin typeface="RooneySans" panose="020B0503040302060204" pitchFamily="34" charset="77"/>
              </a:rPr>
              <a:t>veroorzaken</a:t>
            </a:r>
            <a:r>
              <a:rPr lang="en-US" sz="2400">
                <a:solidFill>
                  <a:srgbClr val="3A589A"/>
                </a:solidFill>
                <a:latin typeface="RooneySans" panose="020B0503040302060204" pitchFamily="34" charset="77"/>
              </a:rPr>
              <a:t>. </a:t>
            </a:r>
            <a:br>
              <a:rPr lang="en-US" sz="2400">
                <a:solidFill>
                  <a:srgbClr val="3A589A"/>
                </a:solidFill>
                <a:latin typeface="RooneySans" panose="020B0503040302060204" pitchFamily="34" charset="77"/>
              </a:rPr>
            </a:br>
            <a:br>
              <a:rPr lang="en-US" sz="2400">
                <a:solidFill>
                  <a:srgbClr val="3A589A"/>
                </a:solidFill>
                <a:latin typeface="RooneySans" panose="020B0503040302060204" pitchFamily="34" charset="77"/>
              </a:rPr>
            </a:br>
            <a:br>
              <a:rPr lang="en-US" sz="2400">
                <a:solidFill>
                  <a:srgbClr val="3A589A"/>
                </a:solidFill>
                <a:latin typeface="RooneySans" panose="020B0503040302060204" pitchFamily="34" charset="77"/>
              </a:rPr>
            </a:br>
            <a:endParaRPr lang="nl-NL" sz="2400">
              <a:solidFill>
                <a:srgbClr val="3A589A"/>
              </a:solidFill>
              <a:latin typeface="RooneySans" panose="020B0503040302060204" pitchFamily="34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D8CBF5-0F77-B24D-83B3-7BB494BD762B}"/>
              </a:ext>
            </a:extLst>
          </p:cNvPr>
          <p:cNvSpPr txBox="1"/>
          <p:nvPr/>
        </p:nvSpPr>
        <p:spPr>
          <a:xfrm>
            <a:off x="3613405" y="939451"/>
            <a:ext cx="5248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A589A"/>
                </a:solidFill>
                <a:latin typeface="RooneySans Heavy" panose="020B0503040302060204" pitchFamily="34" charset="77"/>
              </a:rPr>
              <a:t>Wat </a:t>
            </a:r>
            <a:r>
              <a:rPr lang="en-US" sz="4000" b="1" dirty="0" err="1">
                <a:solidFill>
                  <a:srgbClr val="3A589A"/>
                </a:solidFill>
                <a:latin typeface="RooneySans Heavy" panose="020B0503040302060204" pitchFamily="34" charset="77"/>
              </a:rPr>
              <a:t>gaan</a:t>
            </a:r>
            <a:r>
              <a:rPr lang="en-US" sz="4000" b="1" dirty="0">
                <a:solidFill>
                  <a:srgbClr val="3A589A"/>
                </a:solidFill>
                <a:latin typeface="RooneySans Heavy" panose="020B0503040302060204" pitchFamily="34" charset="77"/>
              </a:rPr>
              <a:t> we </a:t>
            </a:r>
            <a:r>
              <a:rPr lang="en-US" sz="4000" b="1" dirty="0" err="1">
                <a:solidFill>
                  <a:srgbClr val="3A589A"/>
                </a:solidFill>
                <a:latin typeface="RooneySans Heavy" panose="020B0503040302060204" pitchFamily="34" charset="77"/>
              </a:rPr>
              <a:t>doen</a:t>
            </a:r>
            <a:r>
              <a:rPr lang="en-US" sz="4000" b="1" dirty="0">
                <a:solidFill>
                  <a:srgbClr val="3A589A"/>
                </a:solidFill>
                <a:latin typeface="RooneySans Heavy" panose="020B0503040302060204" pitchFamily="34" charset="77"/>
              </a:rPr>
              <a:t>?</a:t>
            </a:r>
            <a:endParaRPr lang="en-NL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81760E-0DBB-9D4E-934D-144267A2CB31}"/>
              </a:ext>
            </a:extLst>
          </p:cNvPr>
          <p:cNvSpPr txBox="1"/>
          <p:nvPr/>
        </p:nvSpPr>
        <p:spPr>
          <a:xfrm>
            <a:off x="6096000" y="3956162"/>
            <a:ext cx="4965192" cy="2069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>
                <a:solidFill>
                  <a:srgbClr val="3A589A"/>
                </a:solidFill>
                <a:latin typeface="RooneySans" panose="020B0503040302060204" pitchFamily="34" charset="77"/>
              </a:rPr>
              <a:t>Ook </a:t>
            </a:r>
            <a:r>
              <a:rPr lang="en-US" sz="2200" err="1">
                <a:solidFill>
                  <a:srgbClr val="3A589A"/>
                </a:solidFill>
                <a:latin typeface="RooneySans" panose="020B0503040302060204" pitchFamily="34" charset="77"/>
              </a:rPr>
              <a:t>wordt</a:t>
            </a:r>
            <a:r>
              <a:rPr lang="en-US" sz="220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2200" err="1">
                <a:solidFill>
                  <a:srgbClr val="3A589A"/>
                </a:solidFill>
                <a:latin typeface="RooneySans" panose="020B0503040302060204" pitchFamily="34" charset="77"/>
              </a:rPr>
              <a:t>er</a:t>
            </a:r>
            <a:r>
              <a:rPr lang="en-US" sz="220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2200" err="1">
                <a:solidFill>
                  <a:srgbClr val="3A589A"/>
                </a:solidFill>
                <a:latin typeface="RooneySans" panose="020B0503040302060204" pitchFamily="34" charset="77"/>
              </a:rPr>
              <a:t>uitgelegd</a:t>
            </a:r>
            <a:r>
              <a:rPr lang="en-US" sz="2200">
                <a:solidFill>
                  <a:srgbClr val="3A589A"/>
                </a:solidFill>
                <a:latin typeface="RooneySans" panose="020B0503040302060204" pitchFamily="34" charset="77"/>
              </a:rPr>
              <a:t> hoe je </a:t>
            </a:r>
            <a:r>
              <a:rPr lang="en-US" sz="2200" u="sng" err="1">
                <a:solidFill>
                  <a:srgbClr val="3A589A"/>
                </a:solidFill>
                <a:latin typeface="RooneySans" panose="020B0503040302060204" pitchFamily="34" charset="77"/>
              </a:rPr>
              <a:t>afweersysteem</a:t>
            </a:r>
            <a:r>
              <a:rPr lang="en-US" sz="220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2200" err="1">
                <a:solidFill>
                  <a:srgbClr val="3A589A"/>
                </a:solidFill>
                <a:latin typeface="RooneySans" panose="020B0503040302060204" pitchFamily="34" charset="77"/>
              </a:rPr>
              <a:t>werkt</a:t>
            </a:r>
            <a:r>
              <a:rPr lang="en-US" sz="220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2200" err="1">
                <a:solidFill>
                  <a:srgbClr val="3A589A"/>
                </a:solidFill>
                <a:latin typeface="RooneySans" panose="020B0503040302060204" pitchFamily="34" charset="77"/>
              </a:rPr>
              <a:t>en</a:t>
            </a:r>
            <a:r>
              <a:rPr lang="en-US" sz="2200">
                <a:solidFill>
                  <a:srgbClr val="3A589A"/>
                </a:solidFill>
                <a:latin typeface="RooneySans" panose="020B0503040302060204" pitchFamily="34" charset="77"/>
              </a:rPr>
              <a:t> hoe </a:t>
            </a:r>
            <a:r>
              <a:rPr lang="en-US" sz="2200" u="sng" err="1">
                <a:solidFill>
                  <a:srgbClr val="3A589A"/>
                </a:solidFill>
                <a:latin typeface="RooneySans" panose="020B0503040302060204" pitchFamily="34" charset="77"/>
              </a:rPr>
              <a:t>vaccins</a:t>
            </a:r>
            <a:r>
              <a:rPr lang="en-US" sz="220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2200" err="1">
                <a:solidFill>
                  <a:srgbClr val="3A589A"/>
                </a:solidFill>
                <a:latin typeface="RooneySans" panose="020B0503040302060204" pitchFamily="34" charset="77"/>
              </a:rPr>
              <a:t>ons</a:t>
            </a:r>
            <a:r>
              <a:rPr lang="en-US" sz="2200">
                <a:solidFill>
                  <a:srgbClr val="3A589A"/>
                </a:solidFill>
                <a:latin typeface="RooneySans" panose="020B0503040302060204" pitchFamily="34" charset="77"/>
              </a:rPr>
              <a:t> al </a:t>
            </a:r>
            <a:r>
              <a:rPr lang="en-US" sz="2200" err="1">
                <a:solidFill>
                  <a:srgbClr val="3A589A"/>
                </a:solidFill>
                <a:latin typeface="RooneySans" panose="020B0503040302060204" pitchFamily="34" charset="77"/>
              </a:rPr>
              <a:t>jaren</a:t>
            </a:r>
            <a:r>
              <a:rPr lang="en-US" sz="220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2200" err="1">
                <a:solidFill>
                  <a:srgbClr val="3A589A"/>
                </a:solidFill>
                <a:latin typeface="RooneySans" panose="020B0503040302060204" pitchFamily="34" charset="77"/>
              </a:rPr>
              <a:t>beschermen</a:t>
            </a:r>
            <a:r>
              <a:rPr lang="en-US" sz="220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2200" err="1">
                <a:solidFill>
                  <a:srgbClr val="3A589A"/>
                </a:solidFill>
                <a:latin typeface="RooneySans" panose="020B0503040302060204" pitchFamily="34" charset="77"/>
              </a:rPr>
              <a:t>tegen</a:t>
            </a:r>
            <a:r>
              <a:rPr lang="en-US" sz="220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2200" err="1">
                <a:solidFill>
                  <a:srgbClr val="3A589A"/>
                </a:solidFill>
                <a:latin typeface="RooneySans" panose="020B0503040302060204" pitchFamily="34" charset="77"/>
              </a:rPr>
              <a:t>infectieziekten</a:t>
            </a:r>
            <a:r>
              <a:rPr lang="en-US" sz="2200">
                <a:solidFill>
                  <a:srgbClr val="3A589A"/>
                </a:solidFill>
                <a:latin typeface="RooneySans" panose="020B0503040302060204" pitchFamily="34" charset="77"/>
              </a:rPr>
              <a:t>. </a:t>
            </a:r>
            <a:endParaRPr lang="en-NL" sz="22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532634-EF0C-EB46-9780-2CD67DCDA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8596" y="933457"/>
            <a:ext cx="2667000" cy="2552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E64F3D-A3A0-6148-9E66-78A962705D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808" y="3956162"/>
            <a:ext cx="1981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5972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30AF1B-B4EF-4BE9-8A26-F5C78EAF5C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0020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nl-NL" err="1">
                <a:solidFill>
                  <a:srgbClr val="3A589A"/>
                </a:solidFill>
                <a:latin typeface="RooneySans" panose="020B0503040302060204" pitchFamily="34" charset="77"/>
              </a:rPr>
              <a:t>Topdoks</a:t>
            </a:r>
            <a:r>
              <a:rPr lang="nl-NL">
                <a:solidFill>
                  <a:srgbClr val="3A589A"/>
                </a:solidFill>
                <a:latin typeface="RooneySans" panose="020B0503040302060204" pitchFamily="34" charset="77"/>
              </a:rPr>
              <a:t> extra uitzending </a:t>
            </a:r>
            <a:r>
              <a:rPr lang="nl-NL" sz="5300">
                <a:solidFill>
                  <a:srgbClr val="3A589A"/>
                </a:solidFill>
                <a:latin typeface="RooneySans" panose="020B0503040302060204" pitchFamily="34" charset="77"/>
              </a:rPr>
              <a:t>(duur: 12 minuten)</a:t>
            </a:r>
            <a:br>
              <a:rPr lang="nl-NL" sz="5300">
                <a:solidFill>
                  <a:srgbClr val="3A589A"/>
                </a:solidFill>
                <a:latin typeface="RooneySans" panose="020B0503040302060204" pitchFamily="34" charset="77"/>
              </a:rPr>
            </a:br>
            <a:endParaRPr lang="nl-NL" sz="5300">
              <a:solidFill>
                <a:srgbClr val="3A589A"/>
              </a:solidFill>
              <a:latin typeface="RooneySans" panose="020B0503040302060204" pitchFamily="34" charset="77"/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786DE9C-DAA2-41C7-9C2B-43891FDA8D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>
                <a:solidFill>
                  <a:srgbClr val="3A589A"/>
                </a:solidFill>
                <a:latin typeface="RooneySans" panose="020B0503040302060204" pitchFamily="34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Wat gebeurt er bij vaccineren?</a:t>
            </a:r>
            <a:endParaRPr lang="nl-NL">
              <a:solidFill>
                <a:srgbClr val="3A589A"/>
              </a:solidFill>
              <a:latin typeface="RooneySans" panose="020B050304030206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596591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30AF1B-B4EF-4BE9-8A26-F5C78EAF5C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81223"/>
            <a:ext cx="9144000" cy="1170800"/>
          </a:xfrm>
        </p:spPr>
        <p:txBody>
          <a:bodyPr>
            <a:noAutofit/>
          </a:bodyPr>
          <a:lstStyle/>
          <a:p>
            <a:r>
              <a:rPr lang="nl-NL" sz="4400" b="1" dirty="0">
                <a:solidFill>
                  <a:srgbClr val="3A589A"/>
                </a:solidFill>
                <a:latin typeface="RooneySans Heavy" panose="020B0503040302060204" pitchFamily="34" charset="77"/>
              </a:rPr>
              <a:t>Hoofdstuk 3</a:t>
            </a:r>
            <a:br>
              <a:rPr lang="nl-NL" sz="4400" b="1" dirty="0">
                <a:solidFill>
                  <a:srgbClr val="3A589A"/>
                </a:solidFill>
                <a:latin typeface="RooneySans Heavy" panose="020B0503040302060204" pitchFamily="34" charset="77"/>
              </a:rPr>
            </a:br>
            <a:r>
              <a:rPr lang="nl-NL" sz="4400" b="1" dirty="0">
                <a:solidFill>
                  <a:srgbClr val="3A589A"/>
                </a:solidFill>
                <a:latin typeface="RooneySans Heavy" panose="020B0503040302060204" pitchFamily="34" charset="77"/>
              </a:rPr>
              <a:t>-</a:t>
            </a:r>
            <a:br>
              <a:rPr lang="nl-NL" sz="4400" b="1" dirty="0">
                <a:solidFill>
                  <a:srgbClr val="3A589A"/>
                </a:solidFill>
                <a:latin typeface="RooneySans Heavy" panose="020B0503040302060204" pitchFamily="34" charset="77"/>
              </a:rPr>
            </a:br>
            <a:r>
              <a:rPr lang="nl-NL" sz="4400" b="1" dirty="0">
                <a:solidFill>
                  <a:srgbClr val="3A2C9A"/>
                </a:solidFill>
                <a:latin typeface="RooneySans Heavy" panose="020B0503040302060204" pitchFamily="34" charset="77"/>
              </a:rPr>
              <a:t>Opdracht 3 | Immuun na </a:t>
            </a:r>
            <a:r>
              <a:rPr lang="nl-NL" sz="4400" i="1" dirty="0">
                <a:solidFill>
                  <a:srgbClr val="3A2C9A"/>
                </a:solidFill>
                <a:latin typeface="RooneySans Heavy" panose="020B0503040302060204" pitchFamily="34" charset="77"/>
              </a:rPr>
              <a:t>ziekte</a:t>
            </a: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69B9BAE-84FC-F044-BE1C-28D7121066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8303" y="2729578"/>
            <a:ext cx="9595394" cy="3352800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5CB9C41-9CD2-7E44-A8EB-DF52ED3E18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8296" y="2766441"/>
            <a:ext cx="9595393" cy="3315937"/>
          </a:xfrm>
          <a:prstGeom prst="rect">
            <a:avLst/>
          </a:prstGeom>
        </p:spPr>
      </p:pic>
      <p:pic>
        <p:nvPicPr>
          <p:cNvPr id="9" name="Picture 8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44FD8633-33CC-DD4B-B85D-3D8F54B496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8288" y="2737219"/>
            <a:ext cx="9595393" cy="337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26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30AF1B-B4EF-4BE9-8A26-F5C78EAF5C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9832" y="1281223"/>
            <a:ext cx="9732335" cy="1170800"/>
          </a:xfrm>
        </p:spPr>
        <p:txBody>
          <a:bodyPr>
            <a:noAutofit/>
          </a:bodyPr>
          <a:lstStyle/>
          <a:p>
            <a:r>
              <a:rPr lang="nl-NL" sz="4400" b="1" dirty="0">
                <a:solidFill>
                  <a:srgbClr val="3A589A"/>
                </a:solidFill>
                <a:latin typeface="RooneySans Heavy" panose="020B0503040302060204" pitchFamily="34" charset="77"/>
              </a:rPr>
              <a:t>Hoofdstuk 3</a:t>
            </a:r>
            <a:br>
              <a:rPr lang="nl-NL" sz="4400" b="1" dirty="0">
                <a:solidFill>
                  <a:srgbClr val="3A589A"/>
                </a:solidFill>
                <a:latin typeface="RooneySans Heavy" panose="020B0503040302060204" pitchFamily="34" charset="77"/>
              </a:rPr>
            </a:br>
            <a:r>
              <a:rPr lang="nl-NL" sz="4400" b="1" dirty="0">
                <a:solidFill>
                  <a:srgbClr val="3A589A"/>
                </a:solidFill>
                <a:latin typeface="RooneySans Heavy" panose="020B0503040302060204" pitchFamily="34" charset="77"/>
              </a:rPr>
              <a:t>-</a:t>
            </a:r>
            <a:br>
              <a:rPr lang="nl-NL" sz="4400" b="1" dirty="0">
                <a:solidFill>
                  <a:srgbClr val="3A589A"/>
                </a:solidFill>
                <a:latin typeface="RooneySans Heavy" panose="020B0503040302060204" pitchFamily="34" charset="77"/>
              </a:rPr>
            </a:br>
            <a:r>
              <a:rPr lang="nl-NL" sz="4400" b="1" dirty="0">
                <a:solidFill>
                  <a:srgbClr val="3A2C9A"/>
                </a:solidFill>
                <a:latin typeface="RooneySans Heavy" panose="020B0503040302060204" pitchFamily="34" charset="77"/>
              </a:rPr>
              <a:t>Opdracht 3 | Immuun na </a:t>
            </a:r>
            <a:r>
              <a:rPr lang="nl-NL" sz="4400" b="1" i="1" dirty="0">
                <a:solidFill>
                  <a:srgbClr val="3A2C9A"/>
                </a:solidFill>
                <a:latin typeface="RooneySans Heavy" panose="020B0503040302060204" pitchFamily="34" charset="77"/>
              </a:rPr>
              <a:t>vaccinatie</a:t>
            </a:r>
          </a:p>
        </p:txBody>
      </p:sp>
      <p:pic>
        <p:nvPicPr>
          <p:cNvPr id="4" name="Picture 3" descr="Diagram&#10;&#10;Description automatically generated with low confidence">
            <a:extLst>
              <a:ext uri="{FF2B5EF4-FFF2-40B4-BE49-F238E27FC236}">
                <a16:creationId xmlns:a16="http://schemas.microsoft.com/office/drawing/2014/main" id="{42114ACE-9695-3A47-B405-DDBAD0F0A7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4635" y="2705651"/>
            <a:ext cx="9402727" cy="3400653"/>
          </a:xfrm>
          <a:prstGeom prst="rect">
            <a:avLst/>
          </a:prstGeom>
        </p:spPr>
      </p:pic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159919E-0F2A-984E-A23F-20C38D64EA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4634" y="2745296"/>
            <a:ext cx="9402726" cy="3321361"/>
          </a:xfrm>
          <a:prstGeom prst="rect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6A5A3F2-87B5-1443-8F9B-DABD5D0193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4634" y="2745296"/>
            <a:ext cx="9402726" cy="351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364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30AF1B-B4EF-4BE9-8A26-F5C78EAF5C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-128588"/>
            <a:ext cx="9144000" cy="2387600"/>
          </a:xfrm>
        </p:spPr>
        <p:txBody>
          <a:bodyPr>
            <a:normAutofit/>
          </a:bodyPr>
          <a:lstStyle/>
          <a:p>
            <a:r>
              <a:rPr lang="nl-NL" b="1" dirty="0">
                <a:solidFill>
                  <a:srgbClr val="3A589A"/>
                </a:solidFill>
                <a:latin typeface="RooneySans Heavy" panose="020B0503040302060204" pitchFamily="34" charset="77"/>
              </a:rPr>
              <a:t>Hoofdstuk 4 </a:t>
            </a:r>
            <a:br>
              <a:rPr lang="nl-NL" b="1" dirty="0">
                <a:solidFill>
                  <a:srgbClr val="3A589A"/>
                </a:solidFill>
                <a:latin typeface="RooneySans Heavy" panose="020B0503040302060204" pitchFamily="34" charset="77"/>
              </a:rPr>
            </a:br>
            <a:r>
              <a:rPr lang="nl-NL" sz="5300" b="1" dirty="0">
                <a:solidFill>
                  <a:srgbClr val="3A589A"/>
                </a:solidFill>
                <a:latin typeface="RooneySans Heavy" panose="020B0503040302060204" pitchFamily="34" charset="77"/>
              </a:rPr>
              <a:t>Wat is groepsimmuniteit?</a:t>
            </a: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4B595FFE-E67B-124C-A0C6-A4BE499A9E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3912" y="2857500"/>
            <a:ext cx="10544175" cy="4000500"/>
          </a:xfrm>
        </p:spPr>
        <p:txBody>
          <a:bodyPr>
            <a:normAutofit/>
          </a:bodyPr>
          <a:lstStyle/>
          <a:p>
            <a:r>
              <a:rPr lang="nl-NL" sz="3600" dirty="0">
                <a:solidFill>
                  <a:srgbClr val="3A2C9A"/>
                </a:solidFill>
                <a:latin typeface="RooneySans" panose="020B0503040302060204" pitchFamily="34" charset="77"/>
              </a:rPr>
              <a:t>LEERDOELEN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nl-NL" sz="2800" dirty="0">
                <a:solidFill>
                  <a:srgbClr val="3A589A"/>
                </a:solidFill>
                <a:latin typeface="RooneySans" panose="020B0503040302060204" pitchFamily="34" charset="77"/>
              </a:rPr>
              <a:t>Je ontdekt wat groepsimmuniteit is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nl-NL" sz="2800" dirty="0">
                <a:solidFill>
                  <a:srgbClr val="3A589A"/>
                </a:solidFill>
                <a:latin typeface="RooneySans" panose="020B0503040302060204" pitchFamily="34" charset="77"/>
              </a:rPr>
              <a:t>Je leert hoe je ervoor kunt zorgen dat de groepsimmuniteit groter wordt </a:t>
            </a:r>
          </a:p>
          <a:p>
            <a:endParaRPr lang="nl-NL" sz="3200" dirty="0">
              <a:solidFill>
                <a:srgbClr val="3A589A"/>
              </a:solidFill>
              <a:latin typeface="RooneySans" panose="020B050304030206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494273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30AF1B-B4EF-4BE9-8A26-F5C78EAF5C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14363"/>
            <a:ext cx="9144000" cy="1671638"/>
          </a:xfrm>
        </p:spPr>
        <p:txBody>
          <a:bodyPr>
            <a:normAutofit/>
          </a:bodyPr>
          <a:lstStyle/>
          <a:p>
            <a:r>
              <a:rPr lang="nl-NL" b="1" dirty="0">
                <a:solidFill>
                  <a:srgbClr val="3A589A"/>
                </a:solidFill>
                <a:latin typeface="RooneySans Heavy" panose="020B0503040302060204" pitchFamily="34" charset="77"/>
              </a:rPr>
              <a:t>Hoofdstuk 4 </a:t>
            </a:r>
            <a:br>
              <a:rPr lang="nl-NL" b="1" dirty="0">
                <a:solidFill>
                  <a:srgbClr val="3A589A"/>
                </a:solidFill>
                <a:latin typeface="RooneySans Heavy" panose="020B0503040302060204" pitchFamily="34" charset="77"/>
              </a:rPr>
            </a:br>
            <a:endParaRPr lang="nl-NL" sz="5300" b="1" dirty="0">
              <a:solidFill>
                <a:srgbClr val="3A589A"/>
              </a:solidFill>
              <a:latin typeface="RooneySans Heavy" panose="020B0503040302060204" pitchFamily="34" charset="77"/>
            </a:endParaRP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4B595FFE-E67B-124C-A0C6-A4BE499A9E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3419" y="1814513"/>
            <a:ext cx="10825162" cy="4826795"/>
          </a:xfrm>
        </p:spPr>
        <p:txBody>
          <a:bodyPr>
            <a:normAutofit/>
          </a:bodyPr>
          <a:lstStyle/>
          <a:p>
            <a:r>
              <a:rPr lang="nl-NL" sz="4000" dirty="0">
                <a:solidFill>
                  <a:srgbClr val="3A2C9A"/>
                </a:solidFill>
                <a:latin typeface="RooneySans" panose="020B0503040302060204" pitchFamily="34" charset="77"/>
              </a:rPr>
              <a:t>Wat ga je doen?</a:t>
            </a:r>
          </a:p>
          <a:p>
            <a:endParaRPr lang="nl-NL" sz="4000" dirty="0">
              <a:solidFill>
                <a:srgbClr val="3A2C9A"/>
              </a:solidFill>
              <a:latin typeface="RooneySans" panose="020B0503040302060204" pitchFamily="34" charset="77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Je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zoekt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uit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wat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groepsimmuniteit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is door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na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te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bootsen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hoe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een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besmettelijke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ziekte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zich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verspreidt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bij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mensen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mét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en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zonder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vaccinatie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.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3A589A"/>
              </a:solidFill>
              <a:latin typeface="RooneySans" panose="020B0503040302060204" pitchFamily="34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Nodig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: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een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rood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potlood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of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stift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. </a:t>
            </a:r>
          </a:p>
          <a:p>
            <a:endParaRPr lang="nl-NL" sz="3200" dirty="0">
              <a:solidFill>
                <a:srgbClr val="3A589A"/>
              </a:solidFill>
              <a:latin typeface="RooneySans" panose="020B050304030206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748822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30AF1B-B4EF-4BE9-8A26-F5C78EAF5C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41576"/>
            <a:ext cx="9144000" cy="2223888"/>
          </a:xfrm>
        </p:spPr>
        <p:txBody>
          <a:bodyPr>
            <a:noAutofit/>
          </a:bodyPr>
          <a:lstStyle/>
          <a:p>
            <a:r>
              <a:rPr lang="nl-NL" sz="3600" b="1" dirty="0">
                <a:solidFill>
                  <a:srgbClr val="3A589A"/>
                </a:solidFill>
                <a:latin typeface="RooneySans Heavy" panose="020B0503040302060204" pitchFamily="34" charset="77"/>
              </a:rPr>
              <a:t>Hoofdstuk 4</a:t>
            </a:r>
            <a:br>
              <a:rPr lang="nl-NL" sz="3600" b="1" dirty="0">
                <a:solidFill>
                  <a:srgbClr val="3A589A"/>
                </a:solidFill>
                <a:latin typeface="RooneySans Heavy" panose="020B0503040302060204" pitchFamily="34" charset="77"/>
              </a:rPr>
            </a:br>
            <a:r>
              <a:rPr lang="nl-NL" sz="3600" b="1" dirty="0">
                <a:solidFill>
                  <a:srgbClr val="3A2C9A"/>
                </a:solidFill>
                <a:latin typeface="RooneySans Heavy" panose="020B0503040302060204" pitchFamily="34" charset="77"/>
              </a:rPr>
              <a:t>-</a:t>
            </a:r>
            <a:br>
              <a:rPr lang="nl-NL" sz="3600" b="1" dirty="0">
                <a:solidFill>
                  <a:srgbClr val="3A2C9A"/>
                </a:solidFill>
                <a:latin typeface="RooneySans Heavy" panose="020B0503040302060204" pitchFamily="34" charset="77"/>
              </a:rPr>
            </a:br>
            <a:r>
              <a:rPr lang="nl-NL" sz="2400" b="1" dirty="0">
                <a:solidFill>
                  <a:srgbClr val="3A2C9A"/>
                </a:solidFill>
                <a:latin typeface="RooneySans Heavy" panose="020B0503040302060204" pitchFamily="34" charset="77"/>
              </a:rPr>
              <a:t>Opdracht 4 | Wat valt op? Zijn er witte stippen? Hoe komt dat? Wat heb je nu ontdekt? </a:t>
            </a:r>
            <a:br>
              <a:rPr lang="nl-NL" sz="3600" b="1" dirty="0">
                <a:solidFill>
                  <a:srgbClr val="3A589A"/>
                </a:solidFill>
                <a:latin typeface="RooneySans Heavy" panose="020B0503040302060204" pitchFamily="34" charset="77"/>
              </a:rPr>
            </a:br>
            <a:endParaRPr lang="nl-NL" sz="3600" b="1" dirty="0">
              <a:solidFill>
                <a:srgbClr val="3A589A"/>
              </a:solidFill>
              <a:latin typeface="RooneySans Heavy" panose="020B0503040302060204" pitchFamily="34" charset="77"/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786DE9C-DAA2-41C7-9C2B-43891FDA8D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2120" y="5695359"/>
            <a:ext cx="8947759" cy="834317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rgbClr val="3A589A"/>
                </a:solidFill>
                <a:latin typeface="RooneySans" panose="020B0503040302060204" pitchFamily="34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Filmpje over groepsbescherming</a:t>
            </a:r>
            <a:endParaRPr lang="nl-NL" dirty="0">
              <a:solidFill>
                <a:srgbClr val="3A589A"/>
              </a:solidFill>
              <a:latin typeface="RooneySans" panose="020B0503040302060204" pitchFamily="34" charset="77"/>
            </a:endParaRPr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60CF48B8-8330-D243-87BB-1571FA207D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005" y="2397150"/>
            <a:ext cx="2413000" cy="3009900"/>
          </a:xfrm>
          <a:prstGeom prst="rect">
            <a:avLst/>
          </a:prstGeom>
        </p:spPr>
      </p:pic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id="{0269BF5D-DEB7-4740-8B22-D9D0216D94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9497" y="2422550"/>
            <a:ext cx="2349500" cy="295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0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30AF1B-B4EF-4BE9-8A26-F5C78EAF5C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70693"/>
            <a:ext cx="9144000" cy="1909763"/>
          </a:xfrm>
        </p:spPr>
        <p:txBody>
          <a:bodyPr>
            <a:normAutofit/>
          </a:bodyPr>
          <a:lstStyle/>
          <a:p>
            <a:r>
              <a:rPr lang="nl-NL" sz="4800" b="1" dirty="0">
                <a:solidFill>
                  <a:srgbClr val="3A589A"/>
                </a:solidFill>
                <a:latin typeface="RooneySans Heavy" panose="020B0503040302060204" pitchFamily="34" charset="77"/>
              </a:rPr>
              <a:t>Hoofdstuk 5 </a:t>
            </a:r>
            <a:br>
              <a:rPr lang="nl-NL" sz="4800" b="1" dirty="0">
                <a:solidFill>
                  <a:srgbClr val="3A589A"/>
                </a:solidFill>
                <a:latin typeface="RooneySans Heavy" panose="020B0503040302060204" pitchFamily="34" charset="77"/>
              </a:rPr>
            </a:br>
            <a:r>
              <a:rPr lang="nl-NL" sz="4800" b="1" dirty="0">
                <a:solidFill>
                  <a:srgbClr val="3A589A"/>
                </a:solidFill>
                <a:latin typeface="RooneySans Heavy" panose="020B0503040302060204" pitchFamily="34" charset="77"/>
              </a:rPr>
              <a:t>Vraag het thuis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96B0C8-6617-1541-B69C-B74965D6F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115" y="2772885"/>
            <a:ext cx="4337393" cy="2843266"/>
          </a:xfrm>
          <a:prstGeom prst="ellipse">
            <a:avLst/>
          </a:prstGeom>
          <a:ln w="38100">
            <a:solidFill>
              <a:srgbClr val="3A589A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0A0E03-DA2E-F140-8AFB-6BCE9E80AE6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623" y="2772884"/>
            <a:ext cx="3834062" cy="2843267"/>
          </a:xfrm>
          <a:prstGeom prst="ellipse">
            <a:avLst/>
          </a:prstGeom>
          <a:ln w="38100">
            <a:solidFill>
              <a:srgbClr val="3A589A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98F150-AD77-EA48-A530-CCC03C32794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0914" y="2772883"/>
            <a:ext cx="3834062" cy="2843268"/>
          </a:xfrm>
          <a:prstGeom prst="ellipse">
            <a:avLst/>
          </a:prstGeom>
          <a:ln w="38100">
            <a:solidFill>
              <a:srgbClr val="3A589A"/>
            </a:solidFill>
          </a:ln>
        </p:spPr>
      </p:pic>
    </p:spTree>
    <p:extLst>
      <p:ext uri="{BB962C8B-B14F-4D97-AF65-F5344CB8AC3E}">
        <p14:creationId xmlns:p14="http://schemas.microsoft.com/office/powerpoint/2010/main" val="42920005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30AF1B-B4EF-4BE9-8A26-F5C78EAF5C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00075"/>
            <a:ext cx="9144000" cy="1391573"/>
          </a:xfrm>
        </p:spPr>
        <p:txBody>
          <a:bodyPr>
            <a:normAutofit fontScale="90000"/>
          </a:bodyPr>
          <a:lstStyle/>
          <a:p>
            <a:r>
              <a:rPr lang="nl-NL" sz="5400" b="1" dirty="0">
                <a:solidFill>
                  <a:srgbClr val="3A589A"/>
                </a:solidFill>
                <a:latin typeface="RooneySans Heavy" panose="020B0503040302060204" pitchFamily="34" charset="77"/>
              </a:rPr>
              <a:t>Hoofdstuk 5</a:t>
            </a:r>
            <a:br>
              <a:rPr lang="nl-NL" sz="5400" b="1" dirty="0">
                <a:solidFill>
                  <a:srgbClr val="3A589A"/>
                </a:solidFill>
                <a:latin typeface="RooneySans Heavy" panose="020B0503040302060204" pitchFamily="34" charset="77"/>
              </a:rPr>
            </a:br>
            <a:r>
              <a:rPr lang="nl-NL" sz="4400" b="1" dirty="0">
                <a:solidFill>
                  <a:srgbClr val="3A2C9A"/>
                </a:solidFill>
                <a:latin typeface="RooneySans Heavy" panose="020B0503040302060204" pitchFamily="34" charset="77"/>
              </a:rPr>
              <a:t>LEERDOEL</a:t>
            </a: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956F3913-9482-7B4B-A99A-05058FF3C4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5369" y="3309342"/>
            <a:ext cx="10101262" cy="2948583"/>
          </a:xfrm>
        </p:spPr>
        <p:txBody>
          <a:bodyPr>
            <a:normAutofit/>
          </a:bodyPr>
          <a:lstStyle/>
          <a:p>
            <a:endParaRPr lang="nl-NL" dirty="0">
              <a:solidFill>
                <a:srgbClr val="3A589A"/>
              </a:solidFill>
              <a:latin typeface="RooneySans" panose="020B0503040302060204" pitchFamily="34" charset="77"/>
            </a:endParaRPr>
          </a:p>
          <a:p>
            <a:r>
              <a:rPr lang="nl-NL" dirty="0">
                <a:solidFill>
                  <a:srgbClr val="3A2C9A"/>
                </a:solidFill>
                <a:latin typeface="RooneySans" panose="020B0503040302060204" pitchFamily="34" charset="77"/>
              </a:rPr>
              <a:t>WAT GA JE DEZE LES DOEN? </a:t>
            </a:r>
          </a:p>
          <a:p>
            <a:endParaRPr lang="nl-NL" dirty="0">
              <a:solidFill>
                <a:srgbClr val="3A2C9A"/>
              </a:solidFill>
              <a:latin typeface="RooneySans" panose="020B0503040302060204" pitchFamily="34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3A589A"/>
                </a:solidFill>
                <a:latin typeface="RooneySans" panose="020B0503040302060204" pitchFamily="34" charset="77"/>
              </a:rPr>
              <a:t>Je vraagt aan je ouders of ze gevaccineerd zijn en hoe dat vroeger ging.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3A589A"/>
                </a:solidFill>
                <a:latin typeface="RooneySans" panose="020B0503040302060204" pitchFamily="34" charset="77"/>
              </a:rPr>
              <a:t>Je vraagt ze ook of je zelf gevaccineerd bent en waartegen. </a:t>
            </a:r>
          </a:p>
          <a:p>
            <a:endParaRPr lang="nl-NL" dirty="0">
              <a:solidFill>
                <a:srgbClr val="3A589A"/>
              </a:solidFill>
              <a:latin typeface="RooneySans" panose="020B0503040302060204" pitchFamily="34" charset="77"/>
            </a:endParaRPr>
          </a:p>
          <a:p>
            <a:endParaRPr lang="nl-NL" dirty="0">
              <a:solidFill>
                <a:srgbClr val="3A589A"/>
              </a:solidFill>
              <a:latin typeface="RooneySans" panose="020B0503040302060204" pitchFamily="34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E5A5AA-B1B3-C444-B2E9-4BBCC3136A74}"/>
              </a:ext>
            </a:extLst>
          </p:cNvPr>
          <p:cNvSpPr txBox="1"/>
          <p:nvPr/>
        </p:nvSpPr>
        <p:spPr>
          <a:xfrm>
            <a:off x="873919" y="2321004"/>
            <a:ext cx="104441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solidFill>
                  <a:srgbClr val="3A589A"/>
                </a:solidFill>
                <a:latin typeface="RooneySans" panose="020B0503040302060204" pitchFamily="34" charset="77"/>
              </a:rPr>
              <a:t>Je zoekt uit of je gevaccineerd bent en voert een gesprek met je ouders/verzorgers over vaccinaties </a:t>
            </a:r>
          </a:p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9803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30AF1B-B4EF-4BE9-8A26-F5C78EAF5C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04557"/>
            <a:ext cx="9144000" cy="967931"/>
          </a:xfrm>
        </p:spPr>
        <p:txBody>
          <a:bodyPr>
            <a:normAutofit/>
          </a:bodyPr>
          <a:lstStyle/>
          <a:p>
            <a:r>
              <a:rPr lang="nl-NL" sz="4800" b="1">
                <a:solidFill>
                  <a:srgbClr val="3A589A"/>
                </a:solidFill>
                <a:latin typeface="RooneySans Heavy" panose="020B0503040302060204" pitchFamily="34" charset="77"/>
              </a:rPr>
              <a:t>Ontwerpopdracht </a:t>
            </a:r>
            <a:r>
              <a:rPr lang="nl-NL" sz="4800" b="1" err="1">
                <a:solidFill>
                  <a:srgbClr val="3A589A"/>
                </a:solidFill>
                <a:latin typeface="RooneySans Heavy" panose="020B0503040302060204" pitchFamily="34" charset="77"/>
              </a:rPr>
              <a:t>Tippy</a:t>
            </a:r>
            <a:r>
              <a:rPr lang="nl-NL" sz="4800" b="1">
                <a:solidFill>
                  <a:srgbClr val="3A589A"/>
                </a:solidFill>
                <a:latin typeface="RooneySans Heavy" panose="020B0503040302060204" pitchFamily="34" charset="77"/>
              </a:rPr>
              <a:t> Tap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786DE9C-DAA2-41C7-9C2B-43891FDA8D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109513"/>
            <a:ext cx="9144000" cy="1655762"/>
          </a:xfrm>
        </p:spPr>
        <p:txBody>
          <a:bodyPr/>
          <a:lstStyle/>
          <a:p>
            <a:r>
              <a:rPr lang="nl-NL">
                <a:solidFill>
                  <a:srgbClr val="3A589A"/>
                </a:solidFill>
                <a:latin typeface="RooneySans" panose="020B0503040302060204" pitchFamily="34" charset="77"/>
              </a:rPr>
              <a:t>Hoe zou je </a:t>
            </a:r>
            <a:r>
              <a:rPr lang="nl-NL" i="1">
                <a:solidFill>
                  <a:srgbClr val="3A589A"/>
                </a:solidFill>
                <a:latin typeface="RooneySans" panose="020B0503040302060204" pitchFamily="34" charset="77"/>
              </a:rPr>
              <a:t>handsfree </a:t>
            </a:r>
            <a:r>
              <a:rPr lang="nl-NL">
                <a:solidFill>
                  <a:srgbClr val="3A589A"/>
                </a:solidFill>
                <a:latin typeface="RooneySans" panose="020B0503040302060204" pitchFamily="34" charset="77"/>
              </a:rPr>
              <a:t>je handen kunnen wassen?</a:t>
            </a:r>
          </a:p>
          <a:p>
            <a:endParaRPr lang="nl-NL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A7361B-0269-CC42-897F-2F76245677AB}"/>
              </a:ext>
            </a:extLst>
          </p:cNvPr>
          <p:cNvSpPr/>
          <p:nvPr/>
        </p:nvSpPr>
        <p:spPr>
          <a:xfrm>
            <a:off x="978025" y="2937394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B</a:t>
            </a:r>
            <a:r>
              <a:rPr lang="en-NL" dirty="0">
                <a:solidFill>
                  <a:srgbClr val="3A589A"/>
                </a:solidFill>
                <a:latin typeface="RooneySans" panose="020B0503040302060204" pitchFamily="34" charset="77"/>
              </a:rPr>
              <a:t>ijvoorbeeld zo: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6C2204-586C-DE4B-BF4C-69991F974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2943" y="2534149"/>
            <a:ext cx="5082263" cy="3488948"/>
          </a:xfrm>
          <a:prstGeom prst="rect">
            <a:avLst/>
          </a:prstGeom>
        </p:spPr>
      </p:pic>
      <p:cxnSp>
        <p:nvCxnSpPr>
          <p:cNvPr id="6" name="Curved Connector 5">
            <a:extLst>
              <a:ext uri="{FF2B5EF4-FFF2-40B4-BE49-F238E27FC236}">
                <a16:creationId xmlns:a16="http://schemas.microsoft.com/office/drawing/2014/main" id="{0896014F-C578-FC4A-933D-1411CE0DA3ED}"/>
              </a:ext>
            </a:extLst>
          </p:cNvPr>
          <p:cNvCxnSpPr>
            <a:cxnSpLocks/>
          </p:cNvCxnSpPr>
          <p:nvPr/>
        </p:nvCxnSpPr>
        <p:spPr>
          <a:xfrm>
            <a:off x="7158339" y="3429002"/>
            <a:ext cx="1602842" cy="1200148"/>
          </a:xfrm>
          <a:prstGeom prst="curvedConnector3">
            <a:avLst>
              <a:gd name="adj1" fmla="val 50000"/>
            </a:avLst>
          </a:prstGeom>
          <a:ln w="38100">
            <a:solidFill>
              <a:srgbClr val="3A58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1EED0F35-EE84-EA4E-A2B5-2B604774EEF0}"/>
              </a:ext>
            </a:extLst>
          </p:cNvPr>
          <p:cNvSpPr/>
          <p:nvPr/>
        </p:nvSpPr>
        <p:spPr>
          <a:xfrm>
            <a:off x="8761181" y="4499989"/>
            <a:ext cx="29318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L" sz="1600">
                <a:solidFill>
                  <a:srgbClr val="3A589A"/>
                </a:solidFill>
                <a:latin typeface="RooneySans" panose="020B0503040302060204" pitchFamily="34" charset="77"/>
                <a:hlinkClick r:id="rId4"/>
              </a:rPr>
              <a:t>Filmpje</a:t>
            </a:r>
            <a:r>
              <a:rPr lang="en-NL" sz="1600">
                <a:solidFill>
                  <a:srgbClr val="3A589A"/>
                </a:solidFill>
                <a:latin typeface="RooneySans" panose="020B0503040302060204" pitchFamily="34" charset="77"/>
              </a:rPr>
              <a:t>: Tippy Tap bouwen in India (2,5 minuut)</a:t>
            </a:r>
          </a:p>
        </p:txBody>
      </p:sp>
    </p:spTree>
    <p:extLst>
      <p:ext uri="{BB962C8B-B14F-4D97-AF65-F5344CB8AC3E}">
        <p14:creationId xmlns:p14="http://schemas.microsoft.com/office/powerpoint/2010/main" val="212455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09A4AC-436F-BC42-AED0-6EB0666B39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3850" y="3085242"/>
            <a:ext cx="3049444" cy="30314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B30AF1B-B4EF-4BE9-8A26-F5C78EAF5C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90549"/>
            <a:ext cx="9144000" cy="1509713"/>
          </a:xfrm>
        </p:spPr>
        <p:txBody>
          <a:bodyPr>
            <a:normAutofit/>
          </a:bodyPr>
          <a:lstStyle/>
          <a:p>
            <a:r>
              <a:rPr lang="nl-NL" sz="4800" b="1">
                <a:solidFill>
                  <a:srgbClr val="3A589A"/>
                </a:solidFill>
                <a:latin typeface="RooneySans Heavy" panose="020B0503040302060204" pitchFamily="34" charset="77"/>
              </a:rPr>
              <a:t>Ontwerpopdracht </a:t>
            </a:r>
            <a:r>
              <a:rPr lang="nl-NL" sz="4800" b="1" err="1">
                <a:solidFill>
                  <a:srgbClr val="3A589A"/>
                </a:solidFill>
                <a:latin typeface="RooneySans Heavy" panose="020B0503040302060204" pitchFamily="34" charset="77"/>
              </a:rPr>
              <a:t>Tippy</a:t>
            </a:r>
            <a:r>
              <a:rPr lang="nl-NL" sz="4800" b="1">
                <a:solidFill>
                  <a:srgbClr val="3A589A"/>
                </a:solidFill>
                <a:latin typeface="RooneySans Heavy" panose="020B0503040302060204" pitchFamily="34" charset="77"/>
              </a:rPr>
              <a:t> Tap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786DE9C-DAA2-41C7-9C2B-43891FDA8D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97977"/>
            <a:ext cx="9144000" cy="1655762"/>
          </a:xfrm>
        </p:spPr>
        <p:txBody>
          <a:bodyPr/>
          <a:lstStyle/>
          <a:p>
            <a:r>
              <a:rPr lang="nl-NL" dirty="0">
                <a:solidFill>
                  <a:srgbClr val="3A589A"/>
                </a:solidFill>
                <a:latin typeface="RooneySans" panose="020B0503040302060204" pitchFamily="34" charset="77"/>
              </a:rPr>
              <a:t>Wat zou een andere soort </a:t>
            </a:r>
            <a:r>
              <a:rPr lang="nl-NL" dirty="0" err="1">
                <a:solidFill>
                  <a:srgbClr val="3A589A"/>
                </a:solidFill>
                <a:latin typeface="RooneySans" panose="020B0503040302060204" pitchFamily="34" charset="77"/>
              </a:rPr>
              <a:t>Tippy</a:t>
            </a:r>
            <a:r>
              <a:rPr lang="nl-NL" dirty="0">
                <a:solidFill>
                  <a:srgbClr val="3A589A"/>
                </a:solidFill>
                <a:latin typeface="RooneySans" panose="020B0503040302060204" pitchFamily="34" charset="77"/>
              </a:rPr>
              <a:t> Tap kunnen zijn?</a:t>
            </a:r>
          </a:p>
          <a:p>
            <a:endParaRPr lang="nl-NL" dirty="0">
              <a:solidFill>
                <a:srgbClr val="3A589A"/>
              </a:solidFill>
              <a:latin typeface="RooneySans" panose="020B0503040302060204" pitchFamily="34" charset="77"/>
            </a:endParaRPr>
          </a:p>
          <a:p>
            <a:r>
              <a:rPr lang="nl-NL" dirty="0">
                <a:solidFill>
                  <a:srgbClr val="3A589A"/>
                </a:solidFill>
                <a:latin typeface="RooneySans" panose="020B0503040302060204" pitchFamily="34" charset="77"/>
              </a:rPr>
              <a:t>Brainstorm en ontwerp!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32312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30AF1B-B4EF-4BE9-8A26-F5C78EAF5C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9228"/>
            <a:ext cx="9144000" cy="2387600"/>
          </a:xfrm>
        </p:spPr>
        <p:txBody>
          <a:bodyPr>
            <a:normAutofit/>
          </a:bodyPr>
          <a:lstStyle/>
          <a:p>
            <a:r>
              <a:rPr lang="nl-NL" b="1">
                <a:solidFill>
                  <a:srgbClr val="3A589A"/>
                </a:solidFill>
                <a:latin typeface="RooneySans Heavy" panose="020B0503040302060204" pitchFamily="34" charset="77"/>
              </a:rPr>
              <a:t>Hoofstuk 1 </a:t>
            </a:r>
            <a:br>
              <a:rPr lang="nl-NL" b="1">
                <a:solidFill>
                  <a:srgbClr val="3A589A"/>
                </a:solidFill>
                <a:latin typeface="RooneySans Heavy" panose="020B0503040302060204" pitchFamily="34" charset="77"/>
              </a:rPr>
            </a:br>
            <a:r>
              <a:rPr lang="nl-NL" b="1">
                <a:solidFill>
                  <a:srgbClr val="3A589A"/>
                </a:solidFill>
                <a:latin typeface="RooneySans Heavy" panose="020B0503040302060204" pitchFamily="34" charset="77"/>
              </a:rPr>
              <a:t>Overal micromonsters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786DE9C-DAA2-41C7-9C2B-43891FDA8D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33713"/>
            <a:ext cx="9336066" cy="495287"/>
          </a:xfrm>
        </p:spPr>
        <p:txBody>
          <a:bodyPr/>
          <a:lstStyle/>
          <a:p>
            <a:r>
              <a:rPr lang="nl-NL">
                <a:solidFill>
                  <a:srgbClr val="3A589A"/>
                </a:solidFill>
                <a:latin typeface="RooneySans" panose="020B0503040302060204" pitchFamily="34" charset="77"/>
              </a:rPr>
              <a:t>Wat zijn </a:t>
            </a:r>
            <a:r>
              <a:rPr lang="nl-NL" sz="1800">
                <a:solidFill>
                  <a:srgbClr val="3A589A"/>
                </a:solidFill>
                <a:latin typeface="RooneySans" panose="020B0503040302060204" pitchFamily="34" charset="77"/>
              </a:rPr>
              <a:t>micro</a:t>
            </a:r>
            <a:r>
              <a:rPr lang="nl-NL">
                <a:solidFill>
                  <a:srgbClr val="3A589A"/>
                </a:solidFill>
                <a:latin typeface="RooneySans" panose="020B0503040302060204" pitchFamily="34" charset="77"/>
              </a:rPr>
              <a:t>-monsters?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1C1200-FA89-2F47-AF11-5A0E581988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3283" y="3418200"/>
            <a:ext cx="1998698" cy="1616135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556D6AF-407F-E941-8A53-BE4CCDA6E4B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2587" y="3536150"/>
            <a:ext cx="1960898" cy="2468948"/>
          </a:xfrm>
          <a:prstGeom prst="rect">
            <a:avLst/>
          </a:prstGeom>
        </p:spPr>
      </p:pic>
      <p:cxnSp>
        <p:nvCxnSpPr>
          <p:cNvPr id="6" name="Curved Connector 5">
            <a:extLst>
              <a:ext uri="{FF2B5EF4-FFF2-40B4-BE49-F238E27FC236}">
                <a16:creationId xmlns:a16="http://schemas.microsoft.com/office/drawing/2014/main" id="{3E3949DF-234A-FD4D-A7D3-DDA7A3DAB748}"/>
              </a:ext>
            </a:extLst>
          </p:cNvPr>
          <p:cNvCxnSpPr>
            <a:cxnSpLocks/>
          </p:cNvCxnSpPr>
          <p:nvPr/>
        </p:nvCxnSpPr>
        <p:spPr>
          <a:xfrm>
            <a:off x="3785937" y="3958486"/>
            <a:ext cx="2053389" cy="934356"/>
          </a:xfrm>
          <a:prstGeom prst="curvedConnector3">
            <a:avLst/>
          </a:prstGeom>
          <a:ln w="38100">
            <a:solidFill>
              <a:srgbClr val="3A58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25DC330F-6D59-E047-A01E-53A3FFB58F1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09938">
            <a:off x="8431550" y="2945991"/>
            <a:ext cx="2913984" cy="2436007"/>
          </a:xfrm>
          <a:prstGeom prst="ellipse">
            <a:avLst/>
          </a:prstGeom>
        </p:spPr>
      </p:pic>
      <p:cxnSp>
        <p:nvCxnSpPr>
          <p:cNvPr id="8" name="Curved Connector 7">
            <a:extLst>
              <a:ext uri="{FF2B5EF4-FFF2-40B4-BE49-F238E27FC236}">
                <a16:creationId xmlns:a16="http://schemas.microsoft.com/office/drawing/2014/main" id="{73D59392-4721-344F-8D44-AF85FE1B9B19}"/>
              </a:ext>
            </a:extLst>
          </p:cNvPr>
          <p:cNvCxnSpPr>
            <a:cxnSpLocks/>
          </p:cNvCxnSpPr>
          <p:nvPr/>
        </p:nvCxnSpPr>
        <p:spPr>
          <a:xfrm flipV="1">
            <a:off x="6717620" y="3536150"/>
            <a:ext cx="1842401" cy="297914"/>
          </a:xfrm>
          <a:prstGeom prst="curvedConnector3">
            <a:avLst/>
          </a:prstGeom>
          <a:ln w="38100">
            <a:solidFill>
              <a:srgbClr val="3A58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66772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30AF1B-B4EF-4BE9-8A26-F5C78EAF5C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b="1">
                <a:solidFill>
                  <a:srgbClr val="3A589A"/>
                </a:solidFill>
                <a:latin typeface="RooneySans Heavy" panose="020B0503040302060204" pitchFamily="34" charset="77"/>
              </a:rPr>
              <a:t>Extra opdracht </a:t>
            </a:r>
            <a:br>
              <a:rPr lang="nl-NL" b="1">
                <a:solidFill>
                  <a:srgbClr val="3A589A"/>
                </a:solidFill>
                <a:latin typeface="RooneySans Heavy" panose="020B0503040302060204" pitchFamily="34" charset="77"/>
              </a:rPr>
            </a:br>
            <a:r>
              <a:rPr lang="nl-NL" b="1">
                <a:solidFill>
                  <a:srgbClr val="3A589A"/>
                </a:solidFill>
                <a:latin typeface="RooneySans Heavy" panose="020B0503040302060204" pitchFamily="34" charset="77"/>
              </a:rPr>
              <a:t>Microben onderzoek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786DE9C-DAA2-41C7-9C2B-43891FDA8D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28411"/>
            <a:ext cx="9144000" cy="1655762"/>
          </a:xfrm>
        </p:spPr>
        <p:txBody>
          <a:bodyPr/>
          <a:lstStyle/>
          <a:p>
            <a:r>
              <a:rPr lang="en-US" dirty="0" err="1">
                <a:solidFill>
                  <a:srgbClr val="3A2C9A"/>
                </a:solidFill>
                <a:latin typeface="RooneySans" panose="020B0503040302060204" pitchFamily="34" charset="77"/>
              </a:rPr>
              <a:t>Waarom</a:t>
            </a:r>
            <a:r>
              <a:rPr lang="en-US" dirty="0">
                <a:solidFill>
                  <a:srgbClr val="3A2C9A"/>
                </a:solidFill>
                <a:latin typeface="RooneySans" panose="020B0503040302060204" pitchFamily="34" charset="77"/>
              </a:rPr>
              <a:t> is </a:t>
            </a:r>
            <a:r>
              <a:rPr lang="en-US" dirty="0" err="1">
                <a:solidFill>
                  <a:srgbClr val="3A2C9A"/>
                </a:solidFill>
                <a:latin typeface="RooneySans" panose="020B0503040302060204" pitchFamily="34" charset="77"/>
              </a:rPr>
              <a:t>hygiëne</a:t>
            </a:r>
            <a:r>
              <a:rPr lang="en-US" dirty="0">
                <a:solidFill>
                  <a:srgbClr val="3A2C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2C9A"/>
                </a:solidFill>
                <a:latin typeface="RooneySans" panose="020B0503040302060204" pitchFamily="34" charset="77"/>
              </a:rPr>
              <a:t>belangrijk</a:t>
            </a:r>
            <a:r>
              <a:rPr lang="en-US" dirty="0">
                <a:solidFill>
                  <a:srgbClr val="3A2C9A"/>
                </a:solidFill>
                <a:latin typeface="RooneySans" panose="020B0503040302060204" pitchFamily="34" charset="77"/>
              </a:rPr>
              <a:t>?</a:t>
            </a:r>
          </a:p>
          <a:p>
            <a:endParaRPr lang="nl-N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7DB4B4-6037-CC4B-AE15-12B560FA08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486767">
            <a:off x="1751078" y="3929923"/>
            <a:ext cx="2133600" cy="2133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2DC6EA-87C5-4C42-B9D2-497E5DCD2B4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287196">
            <a:off x="7973098" y="3176466"/>
            <a:ext cx="2139950" cy="213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3314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30AF1B-B4EF-4BE9-8A26-F5C78EAF5C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15066"/>
            <a:ext cx="9144000" cy="931355"/>
          </a:xfrm>
        </p:spPr>
        <p:txBody>
          <a:bodyPr>
            <a:normAutofit/>
          </a:bodyPr>
          <a:lstStyle/>
          <a:p>
            <a:r>
              <a:rPr lang="nl-NL" sz="5400" b="1">
                <a:solidFill>
                  <a:srgbClr val="3A589A"/>
                </a:solidFill>
                <a:latin typeface="RooneySans Heavy" panose="020B0503040302060204" pitchFamily="34" charset="77"/>
              </a:rPr>
              <a:t>Waar zitten microben dan?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786DE9C-DAA2-41C7-9C2B-43891FDA8D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9784" y="2063305"/>
            <a:ext cx="9552432" cy="1929384"/>
          </a:xfrm>
        </p:spPr>
        <p:txBody>
          <a:bodyPr/>
          <a:lstStyle/>
          <a:p>
            <a:r>
              <a:rPr lang="nl-NL">
                <a:solidFill>
                  <a:srgbClr val="3A589A"/>
                </a:solidFill>
                <a:latin typeface="RooneySans" panose="020B0503040302060204" pitchFamily="34" charset="77"/>
              </a:rPr>
              <a:t>Welke plekken zou je willen testen op bacteriën en schimmels?</a:t>
            </a:r>
          </a:p>
          <a:p>
            <a:endParaRPr lang="nl-NL"/>
          </a:p>
        </p:txBody>
      </p:sp>
      <p:pic>
        <p:nvPicPr>
          <p:cNvPr id="4" name="Picture 3" descr="A child sitting on the floor looking at a phone&#10;&#10;Description automatically generated with medium confidence">
            <a:extLst>
              <a:ext uri="{FF2B5EF4-FFF2-40B4-BE49-F238E27FC236}">
                <a16:creationId xmlns:a16="http://schemas.microsoft.com/office/drawing/2014/main" id="{01F87E24-726C-034A-88D8-00C91D954D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117" y="2868660"/>
            <a:ext cx="2111332" cy="3074274"/>
          </a:xfrm>
          <a:prstGeom prst="rect">
            <a:avLst/>
          </a:prstGeom>
          <a:ln w="57150">
            <a:solidFill>
              <a:srgbClr val="3A589A"/>
            </a:solidFill>
          </a:ln>
        </p:spPr>
      </p:pic>
      <p:pic>
        <p:nvPicPr>
          <p:cNvPr id="5" name="Picture 4" descr="A picture containing outdoor, bin, trash&#10;&#10;Description automatically generated">
            <a:extLst>
              <a:ext uri="{FF2B5EF4-FFF2-40B4-BE49-F238E27FC236}">
                <a16:creationId xmlns:a16="http://schemas.microsoft.com/office/drawing/2014/main" id="{D1A2A2AD-2305-2848-BF9F-89EEA487A99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6900" y="2868660"/>
            <a:ext cx="2289099" cy="3051502"/>
          </a:xfrm>
          <a:prstGeom prst="rect">
            <a:avLst/>
          </a:prstGeom>
          <a:ln w="57150">
            <a:solidFill>
              <a:srgbClr val="3A589A"/>
            </a:solidFill>
          </a:ln>
        </p:spPr>
      </p:pic>
      <p:pic>
        <p:nvPicPr>
          <p:cNvPr id="6" name="Picture 5" descr="A picture containing person, young&#10;&#10;Description automatically generated">
            <a:extLst>
              <a:ext uri="{FF2B5EF4-FFF2-40B4-BE49-F238E27FC236}">
                <a16:creationId xmlns:a16="http://schemas.microsoft.com/office/drawing/2014/main" id="{8BE91597-A512-E944-B8A4-6099015306D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9334" y="2845886"/>
            <a:ext cx="4592438" cy="3074276"/>
          </a:xfrm>
          <a:prstGeom prst="rect">
            <a:avLst/>
          </a:prstGeom>
          <a:ln w="57150">
            <a:solidFill>
              <a:srgbClr val="3A589A"/>
            </a:solidFill>
          </a:ln>
        </p:spPr>
      </p:pic>
    </p:spTree>
    <p:extLst>
      <p:ext uri="{BB962C8B-B14F-4D97-AF65-F5344CB8AC3E}">
        <p14:creationId xmlns:p14="http://schemas.microsoft.com/office/powerpoint/2010/main" val="3906276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5BA9A42-9175-E940-835F-DBF1464B5D1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45056">
            <a:off x="2131769" y="3243642"/>
            <a:ext cx="2520310" cy="258178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B30AF1B-B4EF-4BE9-8A26-F5C78EAF5C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85799"/>
            <a:ext cx="9144000" cy="1166813"/>
          </a:xfrm>
        </p:spPr>
        <p:txBody>
          <a:bodyPr/>
          <a:lstStyle/>
          <a:p>
            <a:r>
              <a:rPr lang="nl-NL" b="1">
                <a:solidFill>
                  <a:srgbClr val="3A589A"/>
                </a:solidFill>
                <a:latin typeface="RooneySans Heavy" panose="020B0503040302060204" pitchFamily="34" charset="77"/>
              </a:rPr>
              <a:t>Microben onderzoek</a:t>
            </a: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5B03822B-87EC-F446-BE26-80615478EB19}"/>
              </a:ext>
            </a:extLst>
          </p:cNvPr>
          <p:cNvSpPr txBox="1">
            <a:spLocks/>
          </p:cNvSpPr>
          <p:nvPr/>
        </p:nvSpPr>
        <p:spPr>
          <a:xfrm>
            <a:off x="1524000" y="2190750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nl-NL">
                <a:solidFill>
                  <a:srgbClr val="3A589A"/>
                </a:solidFill>
                <a:latin typeface="RooneySans" panose="020B0503040302060204" pitchFamily="34" charset="77"/>
              </a:rPr>
              <a:t>Bevatten sommige oppervlaktes meer microben dan anderen? Heeft het zin om je handen te wassen?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DFAD2F-DF4D-DE4F-9A48-BA4B476F54E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2748" y="3433764"/>
            <a:ext cx="3765475" cy="23998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A79E42-98AF-D24E-890F-97A222CC0E6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8714" y="3889595"/>
            <a:ext cx="2399862" cy="23998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A8AB38-0A70-EA4C-8D56-7F4A35BC905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8223" y="4371194"/>
            <a:ext cx="1748220" cy="131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045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30AF1B-B4EF-4BE9-8A26-F5C78EAF5C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14350"/>
            <a:ext cx="9144000" cy="981075"/>
          </a:xfrm>
        </p:spPr>
        <p:txBody>
          <a:bodyPr/>
          <a:lstStyle/>
          <a:p>
            <a:r>
              <a:rPr lang="nl-NL" b="1" dirty="0">
                <a:solidFill>
                  <a:srgbClr val="3A589A"/>
                </a:solidFill>
                <a:latin typeface="RooneySans Heavy" panose="020B0503040302060204" pitchFamily="34" charset="77"/>
              </a:rPr>
              <a:t>Microben onderzoek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786DE9C-DAA2-41C7-9C2B-43891FDA8D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2487" y="2014539"/>
            <a:ext cx="4919663" cy="1700211"/>
          </a:xfrm>
        </p:spPr>
        <p:txBody>
          <a:bodyPr>
            <a:normAutofit fontScale="92500"/>
          </a:bodyPr>
          <a:lstStyle/>
          <a:p>
            <a:pPr algn="l"/>
            <a:r>
              <a:rPr lang="nl-NL" sz="3000" dirty="0">
                <a:solidFill>
                  <a:srgbClr val="3A2C9A"/>
                </a:solidFill>
                <a:latin typeface="RooneySans" panose="020B0503040302060204" pitchFamily="34" charset="77"/>
              </a:rPr>
              <a:t>Schimmels zichtbaar maken</a:t>
            </a:r>
          </a:p>
          <a:p>
            <a:pPr algn="l"/>
            <a:r>
              <a:rPr lang="nl-NL" dirty="0">
                <a:solidFill>
                  <a:srgbClr val="3A589A"/>
                </a:solidFill>
                <a:latin typeface="RooneySans" panose="020B0503040302060204" pitchFamily="34" charset="77"/>
              </a:rPr>
              <a:t>Schimmel laten groeien op een witte boterham in een afgesloten doorzichtig plastic zakje. </a:t>
            </a:r>
          </a:p>
          <a:p>
            <a:pPr algn="l"/>
            <a:endParaRPr lang="nl-NL" dirty="0">
              <a:solidFill>
                <a:srgbClr val="3A589A"/>
              </a:solidFill>
              <a:latin typeface="RooneySans" panose="020B0503040302060204" pitchFamily="34" charset="77"/>
            </a:endParaRPr>
          </a:p>
          <a:p>
            <a:pPr algn="l"/>
            <a:endParaRPr lang="nl-NL" dirty="0">
              <a:solidFill>
                <a:srgbClr val="3A589A"/>
              </a:solidFill>
              <a:latin typeface="RooneySans" panose="020B0503040302060204" pitchFamily="34" charset="77"/>
            </a:endParaRPr>
          </a:p>
          <a:p>
            <a:endParaRPr lang="nl-NL" dirty="0">
              <a:solidFill>
                <a:srgbClr val="3A589A"/>
              </a:solidFill>
              <a:latin typeface="RooneySans" panose="020B0503040302060204" pitchFamily="34" charset="77"/>
            </a:endParaRPr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2851BDF7-AC1E-A94E-81DC-F0EE70AE1244}"/>
              </a:ext>
            </a:extLst>
          </p:cNvPr>
          <p:cNvSpPr txBox="1">
            <a:spLocks/>
          </p:cNvSpPr>
          <p:nvPr/>
        </p:nvSpPr>
        <p:spPr>
          <a:xfrm>
            <a:off x="6095999" y="2045257"/>
            <a:ext cx="5376863" cy="170021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3000" dirty="0">
                <a:solidFill>
                  <a:srgbClr val="3A2C9A"/>
                </a:solidFill>
                <a:latin typeface="RooneySans" panose="020B0503040302060204" pitchFamily="34" charset="77"/>
              </a:rPr>
              <a:t>Bacteriën zichtbaar maken</a:t>
            </a:r>
          </a:p>
          <a:p>
            <a:pPr algn="l"/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Neem met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een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wattenstaafje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een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monster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en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laat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1 week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groeien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op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een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agar-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voedingsbodem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in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een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Petri-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schaaltje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.</a:t>
            </a:r>
          </a:p>
          <a:p>
            <a:endParaRPr lang="nl-NL" dirty="0">
              <a:solidFill>
                <a:srgbClr val="3A589A"/>
              </a:solidFill>
              <a:latin typeface="RooneySans" panose="020B0503040302060204" pitchFamily="34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3E17BE-A204-EF45-B183-D625B3DDAE97}"/>
              </a:ext>
            </a:extLst>
          </p:cNvPr>
          <p:cNvSpPr txBox="1"/>
          <p:nvPr/>
        </p:nvSpPr>
        <p:spPr>
          <a:xfrm>
            <a:off x="3519813" y="1495425"/>
            <a:ext cx="5152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  <a:hlinkClick r:id="rId3"/>
              </a:rPr>
              <a:t>W</a:t>
            </a:r>
            <a:r>
              <a:rPr lang="en-NL" dirty="0">
                <a:solidFill>
                  <a:srgbClr val="3A589A"/>
                </a:solidFill>
                <a:latin typeface="RooneySans" panose="020B0503040302060204" pitchFamily="34" charset="77"/>
                <a:hlinkClick r:id="rId3"/>
              </a:rPr>
              <a:t>erkblad op natuurwetenschapentechniek.nl</a:t>
            </a:r>
            <a:endParaRPr lang="en-NL" dirty="0">
              <a:solidFill>
                <a:srgbClr val="3A589A"/>
              </a:solidFill>
              <a:latin typeface="RooneySans" panose="020B0503040302060204" pitchFamily="34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FBD627-2C1D-594F-83DB-4CE68CDAD39F}"/>
              </a:ext>
            </a:extLst>
          </p:cNvPr>
          <p:cNvSpPr txBox="1"/>
          <p:nvPr/>
        </p:nvSpPr>
        <p:spPr>
          <a:xfrm>
            <a:off x="1671636" y="3925968"/>
            <a:ext cx="884872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solidFill>
                  <a:srgbClr val="3A589A"/>
                </a:solidFill>
              </a:rPr>
              <a:t>Onderzoeksvragen:</a:t>
            </a:r>
            <a:endParaRPr lang="nl-NL" sz="2000" dirty="0">
              <a:solidFill>
                <a:srgbClr val="3A589A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nl-NL" sz="2000" dirty="0">
                <a:solidFill>
                  <a:srgbClr val="3A589A"/>
                </a:solidFill>
              </a:rPr>
              <a:t>Bij welke boterham/schaaltje groeit er voor het eerst iets en bij welke het meeste?</a:t>
            </a:r>
          </a:p>
          <a:p>
            <a:pPr algn="ctr">
              <a:lnSpc>
                <a:spcPct val="150000"/>
              </a:lnSpc>
            </a:pPr>
            <a:r>
              <a:rPr lang="nl-NL" sz="2000" dirty="0">
                <a:solidFill>
                  <a:srgbClr val="3A589A"/>
                </a:solidFill>
              </a:rPr>
              <a:t>Waar kun je pas heel laat iets zien? </a:t>
            </a:r>
          </a:p>
          <a:p>
            <a:pPr algn="ctr">
              <a:lnSpc>
                <a:spcPct val="150000"/>
              </a:lnSpc>
            </a:pPr>
            <a:r>
              <a:rPr lang="nl-NL" sz="2000" b="1" dirty="0">
                <a:solidFill>
                  <a:srgbClr val="3A589A"/>
                </a:solidFill>
              </a:rPr>
              <a:t>TIP</a:t>
            </a:r>
            <a:r>
              <a:rPr lang="nl-NL" sz="2000" dirty="0">
                <a:solidFill>
                  <a:srgbClr val="3A589A"/>
                </a:solidFill>
              </a:rPr>
              <a:t>: Je kunt de schimmelplekken/bacterievlekjes </a:t>
            </a:r>
            <a:r>
              <a:rPr lang="nl-NL" sz="2000" b="1" dirty="0">
                <a:solidFill>
                  <a:srgbClr val="3A589A"/>
                </a:solidFill>
              </a:rPr>
              <a:t>opmeten met een liniaal </a:t>
            </a:r>
            <a:r>
              <a:rPr lang="nl-NL" sz="2000" dirty="0">
                <a:solidFill>
                  <a:srgbClr val="3A589A"/>
                </a:solidFill>
              </a:rPr>
              <a:t>om de voortgang bij te houden. Of maak </a:t>
            </a:r>
            <a:r>
              <a:rPr lang="nl-NL" sz="2000" b="1" dirty="0">
                <a:solidFill>
                  <a:srgbClr val="3A589A"/>
                </a:solidFill>
              </a:rPr>
              <a:t>iedere dag een foto</a:t>
            </a:r>
            <a:r>
              <a:rPr lang="nl-NL" sz="2000" dirty="0">
                <a:solidFill>
                  <a:srgbClr val="3A589A"/>
                </a:solidFill>
              </a:rPr>
              <a:t>! </a:t>
            </a:r>
          </a:p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38530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30AF1B-B4EF-4BE9-8A26-F5C78EAF5C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4325" y="323751"/>
            <a:ext cx="11877675" cy="702471"/>
          </a:xfrm>
        </p:spPr>
        <p:txBody>
          <a:bodyPr>
            <a:normAutofit/>
          </a:bodyPr>
          <a:lstStyle/>
          <a:p>
            <a:r>
              <a:rPr lang="nl-NL" sz="4000" b="1" dirty="0">
                <a:solidFill>
                  <a:srgbClr val="3A589A"/>
                </a:solidFill>
                <a:latin typeface="RooneySans Heavy" panose="020B0503040302060204" pitchFamily="34" charset="77"/>
              </a:rPr>
              <a:t>Resultaten microben onderzoek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786DE9C-DAA2-41C7-9C2B-43891FDA8D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43312" y="852637"/>
            <a:ext cx="4905375" cy="1655762"/>
          </a:xfrm>
        </p:spPr>
        <p:txBody>
          <a:bodyPr>
            <a:normAutofit/>
          </a:bodyPr>
          <a:lstStyle/>
          <a:p>
            <a:r>
              <a:rPr lang="nl-NL" sz="2800" dirty="0">
                <a:solidFill>
                  <a:srgbClr val="3A2C9A"/>
                </a:solidFill>
                <a:latin typeface="RooneySans" panose="020B0503040302060204" pitchFamily="34" charset="77"/>
              </a:rPr>
              <a:t>Beschimmeld brood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146816-B029-314D-9CF9-80E475CD4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461383" y="935405"/>
            <a:ext cx="2273301" cy="30310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0BDB0A-B1A0-9C4A-89AB-02F0D461B7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268415" y="3382813"/>
            <a:ext cx="2247900" cy="299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0DEB4A-3CA1-3049-A975-459A2DA0AC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8461384" y="3378581"/>
            <a:ext cx="2273302" cy="30310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E661F1-2DD2-C04A-9ACC-D4A185E58B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243014" y="963464"/>
            <a:ext cx="2273300" cy="3022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C8EAA51-9562-CC41-BFE0-0410404BE25D}"/>
              </a:ext>
            </a:extLst>
          </p:cNvPr>
          <p:cNvSpPr txBox="1"/>
          <p:nvPr/>
        </p:nvSpPr>
        <p:spPr>
          <a:xfrm rot="16200000">
            <a:off x="3296522" y="2541791"/>
            <a:ext cx="1769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>
                <a:solidFill>
                  <a:srgbClr val="3A589A"/>
                </a:solidFill>
                <a:latin typeface="RooneySans" panose="020B0503040302060204" pitchFamily="34" charset="77"/>
              </a:rPr>
              <a:t>Controle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77F2CB-178E-8942-B0C6-D81A50CE93BF}"/>
              </a:ext>
            </a:extLst>
          </p:cNvPr>
          <p:cNvSpPr txBox="1"/>
          <p:nvPr/>
        </p:nvSpPr>
        <p:spPr>
          <a:xfrm rot="16200000">
            <a:off x="3263878" y="4931671"/>
            <a:ext cx="1778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V</a:t>
            </a:r>
            <a:r>
              <a:rPr lang="en-NL" dirty="0">
                <a:solidFill>
                  <a:srgbClr val="3A589A"/>
                </a:solidFill>
                <a:latin typeface="RooneySans" panose="020B0503040302060204" pitchFamily="34" charset="77"/>
              </a:rPr>
              <a:t>iezen handen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FC7119-BFCB-C045-A3F0-258332140C94}"/>
              </a:ext>
            </a:extLst>
          </p:cNvPr>
          <p:cNvSpPr txBox="1"/>
          <p:nvPr/>
        </p:nvSpPr>
        <p:spPr>
          <a:xfrm rot="16200000">
            <a:off x="10400233" y="2324772"/>
            <a:ext cx="20730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G</a:t>
            </a:r>
            <a:r>
              <a:rPr lang="en-NL" dirty="0">
                <a:solidFill>
                  <a:srgbClr val="3A589A"/>
                </a:solidFill>
                <a:latin typeface="RooneySans" panose="020B0503040302060204" pitchFamily="34" charset="77"/>
              </a:rPr>
              <a:t>edesinfecteerde</a:t>
            </a:r>
          </a:p>
          <a:p>
            <a:r>
              <a:rPr lang="en-NL" dirty="0">
                <a:solidFill>
                  <a:srgbClr val="3A589A"/>
                </a:solidFill>
                <a:latin typeface="RooneySans" panose="020B0503040302060204" pitchFamily="34" charset="77"/>
              </a:rPr>
              <a:t> handen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41C743-9F84-3345-B491-AC57863698EE}"/>
              </a:ext>
            </a:extLst>
          </p:cNvPr>
          <p:cNvSpPr txBox="1"/>
          <p:nvPr/>
        </p:nvSpPr>
        <p:spPr>
          <a:xfrm rot="16200000">
            <a:off x="10332266" y="4880130"/>
            <a:ext cx="1931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3A589A"/>
                </a:solidFill>
                <a:latin typeface="RooneySans" panose="020B0503040302060204" pitchFamily="34" charset="77"/>
              </a:rPr>
              <a:t>Telefoonscherm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3AF116-C9F9-5C4E-8807-F82ADE18BA11}"/>
              </a:ext>
            </a:extLst>
          </p:cNvPr>
          <p:cNvSpPr txBox="1"/>
          <p:nvPr/>
        </p:nvSpPr>
        <p:spPr>
          <a:xfrm>
            <a:off x="5061142" y="1841500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A2C9A"/>
                </a:solidFill>
                <a:latin typeface="RooneySans" panose="020B0503040302060204" pitchFamily="34" charset="77"/>
              </a:rPr>
              <a:t>M</a:t>
            </a:r>
            <a:r>
              <a:rPr lang="en-NL" dirty="0">
                <a:solidFill>
                  <a:srgbClr val="3A2C9A"/>
                </a:solidFill>
                <a:latin typeface="RooneySans" panose="020B0503040302060204" pitchFamily="34" charset="77"/>
              </a:rPr>
              <a:t>inste schimmel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AB53CB-1E78-664F-B6C4-0A31353EAE84}"/>
              </a:ext>
            </a:extLst>
          </p:cNvPr>
          <p:cNvSpPr txBox="1"/>
          <p:nvPr/>
        </p:nvSpPr>
        <p:spPr>
          <a:xfrm>
            <a:off x="6000149" y="3684439"/>
            <a:ext cx="2089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A2C9A"/>
                </a:solidFill>
                <a:latin typeface="RooneySans" panose="020B0503040302060204" pitchFamily="34" charset="77"/>
              </a:rPr>
              <a:t>M</a:t>
            </a:r>
            <a:r>
              <a:rPr lang="en-NL" dirty="0">
                <a:solidFill>
                  <a:srgbClr val="3A2C9A"/>
                </a:solidFill>
                <a:latin typeface="RooneySans" panose="020B0503040302060204" pitchFamily="34" charset="77"/>
              </a:rPr>
              <a:t>eeste schimmel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CF73A3-27E6-9A40-991D-36702F13351E}"/>
              </a:ext>
            </a:extLst>
          </p:cNvPr>
          <p:cNvSpPr txBox="1"/>
          <p:nvPr/>
        </p:nvSpPr>
        <p:spPr>
          <a:xfrm>
            <a:off x="4578007" y="5514976"/>
            <a:ext cx="2637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3A2C9A"/>
                </a:solidFill>
                <a:latin typeface="RooneySans" panose="020B0503040302060204" pitchFamily="34" charset="77"/>
              </a:rPr>
              <a:t>Handen niet gewassen</a:t>
            </a:r>
          </a:p>
        </p:txBody>
      </p:sp>
      <p:pic>
        <p:nvPicPr>
          <p:cNvPr id="27" name="Graphic 26" descr="Line arrow Counter clockwise curve">
            <a:extLst>
              <a:ext uri="{FF2B5EF4-FFF2-40B4-BE49-F238E27FC236}">
                <a16:creationId xmlns:a16="http://schemas.microsoft.com/office/drawing/2014/main" id="{2DFBB574-D638-DF46-82D2-1A5F9F28EF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8322341">
            <a:off x="7087210" y="3973981"/>
            <a:ext cx="914400" cy="914400"/>
          </a:xfrm>
          <a:prstGeom prst="rect">
            <a:avLst/>
          </a:prstGeom>
        </p:spPr>
      </p:pic>
      <p:pic>
        <p:nvPicPr>
          <p:cNvPr id="28" name="Graphic 27" descr="Line arrow Counter clockwise curve">
            <a:extLst>
              <a:ext uri="{FF2B5EF4-FFF2-40B4-BE49-F238E27FC236}">
                <a16:creationId xmlns:a16="http://schemas.microsoft.com/office/drawing/2014/main" id="{DB057BB7-245A-A545-9B3E-F298342C7C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8322341">
            <a:off x="6538412" y="2096663"/>
            <a:ext cx="1037402" cy="1037402"/>
          </a:xfrm>
          <a:prstGeom prst="rect">
            <a:avLst/>
          </a:prstGeom>
        </p:spPr>
      </p:pic>
      <p:pic>
        <p:nvPicPr>
          <p:cNvPr id="29" name="Graphic 28" descr="Line arrow Counter clockwise curve">
            <a:extLst>
              <a:ext uri="{FF2B5EF4-FFF2-40B4-BE49-F238E27FC236}">
                <a16:creationId xmlns:a16="http://schemas.microsoft.com/office/drawing/2014/main" id="{D486653E-07D0-3841-93D1-6D7A4227A2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3277659" flipH="1">
            <a:off x="4667092" y="2096780"/>
            <a:ext cx="1037305" cy="1037305"/>
          </a:xfrm>
          <a:prstGeom prst="rect">
            <a:avLst/>
          </a:prstGeom>
        </p:spPr>
      </p:pic>
      <p:pic>
        <p:nvPicPr>
          <p:cNvPr id="30" name="Graphic 29" descr="Line arrow Counter clockwise curve">
            <a:extLst>
              <a:ext uri="{FF2B5EF4-FFF2-40B4-BE49-F238E27FC236}">
                <a16:creationId xmlns:a16="http://schemas.microsoft.com/office/drawing/2014/main" id="{941F0A3C-616C-F844-B8C4-65EF6E9ECA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8752621">
            <a:off x="4391822" y="4763483"/>
            <a:ext cx="887090" cy="88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163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30AF1B-B4EF-4BE9-8A26-F5C78EAF5C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-521491"/>
            <a:ext cx="10668000" cy="1655762"/>
          </a:xfrm>
        </p:spPr>
        <p:txBody>
          <a:bodyPr>
            <a:normAutofit/>
          </a:bodyPr>
          <a:lstStyle/>
          <a:p>
            <a:r>
              <a:rPr lang="nl-NL" sz="4000" b="1" dirty="0">
                <a:solidFill>
                  <a:srgbClr val="3A589A"/>
                </a:solidFill>
                <a:latin typeface="RooneySans Heavy" panose="020B0503040302060204" pitchFamily="34" charset="77"/>
              </a:rPr>
              <a:t>Resultaten microben onderzoek</a:t>
            </a:r>
          </a:p>
        </p:txBody>
      </p:sp>
      <p:sp>
        <p:nvSpPr>
          <p:cNvPr id="10" name="Ondertitel 2">
            <a:extLst>
              <a:ext uri="{FF2B5EF4-FFF2-40B4-BE49-F238E27FC236}">
                <a16:creationId xmlns:a16="http://schemas.microsoft.com/office/drawing/2014/main" id="{F0954F6F-BCFD-2340-B690-BFF96616BDBB}"/>
              </a:ext>
            </a:extLst>
          </p:cNvPr>
          <p:cNvSpPr txBox="1">
            <a:spLocks/>
          </p:cNvSpPr>
          <p:nvPr/>
        </p:nvSpPr>
        <p:spPr>
          <a:xfrm>
            <a:off x="3810003" y="981076"/>
            <a:ext cx="4905375" cy="588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800" dirty="0">
                <a:solidFill>
                  <a:srgbClr val="3A2C9A"/>
                </a:solidFill>
                <a:latin typeface="RooneySans" panose="020B0503040302060204" pitchFamily="34" charset="77"/>
              </a:rPr>
              <a:t>Kweek je eigen bacterie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35CF924-FF25-1E41-BBDB-176C11086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124" y="1569243"/>
            <a:ext cx="2507673" cy="30170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98B6310-0AF7-7949-BD12-31C182B3D8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4522" y="1569243"/>
            <a:ext cx="2470856" cy="30170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1A65A96-E57D-114E-B91A-F8426EE53B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4606" y="1569243"/>
            <a:ext cx="2522873" cy="30170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E4924EC-30AD-524F-BEE9-C21FB1F966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9145" y="1569244"/>
            <a:ext cx="2470855" cy="301704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A4D7017-863C-3943-B0D7-41F6FB11B10B}"/>
              </a:ext>
            </a:extLst>
          </p:cNvPr>
          <p:cNvSpPr txBox="1"/>
          <p:nvPr/>
        </p:nvSpPr>
        <p:spPr>
          <a:xfrm>
            <a:off x="5320384" y="5021260"/>
            <a:ext cx="35012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Controle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?</a:t>
            </a:r>
          </a:p>
          <a:p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M</a:t>
            </a:r>
            <a:r>
              <a:rPr lang="en-NL" dirty="0">
                <a:solidFill>
                  <a:srgbClr val="3A589A"/>
                </a:solidFill>
                <a:latin typeface="RooneySans" panose="020B0503040302060204" pitchFamily="34" charset="77"/>
              </a:rPr>
              <a:t>eeste bacteriën?</a:t>
            </a:r>
          </a:p>
          <a:p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V</a:t>
            </a:r>
            <a:r>
              <a:rPr lang="en-NL" dirty="0">
                <a:solidFill>
                  <a:srgbClr val="3A589A"/>
                </a:solidFill>
                <a:latin typeface="RooneySans" panose="020B0503040302060204" pitchFamily="34" charset="77"/>
              </a:rPr>
              <a:t>erschil schone/vieze handen?</a:t>
            </a:r>
          </a:p>
        </p:txBody>
      </p:sp>
      <p:pic>
        <p:nvPicPr>
          <p:cNvPr id="16" name="Graphic 15" descr="Line arrow Counter clockwise curve">
            <a:extLst>
              <a:ext uri="{FF2B5EF4-FFF2-40B4-BE49-F238E27FC236}">
                <a16:creationId xmlns:a16="http://schemas.microsoft.com/office/drawing/2014/main" id="{5F65B72B-AED8-2744-805F-61A864813A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5906935" flipH="1">
            <a:off x="2846109" y="3722403"/>
            <a:ext cx="2496751" cy="2760087"/>
          </a:xfrm>
          <a:prstGeom prst="rect">
            <a:avLst/>
          </a:prstGeom>
        </p:spPr>
      </p:pic>
      <p:pic>
        <p:nvPicPr>
          <p:cNvPr id="18" name="Graphic 17" descr="Line arrow Counter clockwise curve">
            <a:extLst>
              <a:ext uri="{FF2B5EF4-FFF2-40B4-BE49-F238E27FC236}">
                <a16:creationId xmlns:a16="http://schemas.microsoft.com/office/drawing/2014/main" id="{41B20A04-39C7-9047-B68C-D0F8F271FD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4312006">
            <a:off x="7272000" y="4212000"/>
            <a:ext cx="1924896" cy="192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84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30AF1B-B4EF-4BE9-8A26-F5C78EAF5C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1823" y="613955"/>
            <a:ext cx="9144000" cy="1645920"/>
          </a:xfrm>
        </p:spPr>
        <p:txBody>
          <a:bodyPr>
            <a:normAutofit fontScale="90000"/>
          </a:bodyPr>
          <a:lstStyle/>
          <a:p>
            <a:r>
              <a:rPr lang="nl-NL" b="1" dirty="0">
                <a:solidFill>
                  <a:srgbClr val="3A589A"/>
                </a:solidFill>
                <a:latin typeface="RooneySans Heavy" panose="020B0503040302060204" pitchFamily="34" charset="77"/>
              </a:rPr>
              <a:t>Hoofdstuk 1 </a:t>
            </a:r>
            <a:br>
              <a:rPr lang="nl-NL" b="1" dirty="0">
                <a:solidFill>
                  <a:srgbClr val="3A589A"/>
                </a:solidFill>
                <a:latin typeface="RooneySans Heavy" panose="020B0503040302060204" pitchFamily="34" charset="77"/>
              </a:rPr>
            </a:br>
            <a:endParaRPr lang="nl-NL" b="1" dirty="0">
              <a:solidFill>
                <a:srgbClr val="3A589A"/>
              </a:solidFill>
              <a:latin typeface="RooneySans Heavy" panose="020B0503040302060204" pitchFamily="34" charset="77"/>
            </a:endParaRP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98A04C27-8CE7-EB4E-BEA8-2FF1FFD095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1560" y="1397726"/>
            <a:ext cx="10084526" cy="4611189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3A2C9A"/>
                </a:solidFill>
                <a:latin typeface="RooneySans" panose="020B0503040302060204" pitchFamily="34" charset="77"/>
              </a:rPr>
              <a:t>LEERDOELEN</a:t>
            </a:r>
          </a:p>
          <a:p>
            <a:endParaRPr lang="en-US" sz="3200" dirty="0">
              <a:solidFill>
                <a:srgbClr val="3A589A"/>
              </a:solidFill>
              <a:latin typeface="RooneySans" panose="020B0503040302060204" pitchFamily="34" charset="77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Je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weet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dat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er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verschillende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soorten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microben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zijn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; </a:t>
            </a:r>
            <a:r>
              <a:rPr lang="en-US" u="sng" dirty="0" err="1">
                <a:solidFill>
                  <a:srgbClr val="3A589A"/>
                </a:solidFill>
                <a:latin typeface="RooneySans" panose="020B0503040302060204" pitchFamily="34" charset="77"/>
              </a:rPr>
              <a:t>bacteriën</a:t>
            </a:r>
            <a:r>
              <a:rPr lang="en-US" u="sng" dirty="0">
                <a:solidFill>
                  <a:srgbClr val="3A589A"/>
                </a:solidFill>
                <a:latin typeface="RooneySans" panose="020B0503040302060204" pitchFamily="34" charset="77"/>
              </a:rPr>
              <a:t>, </a:t>
            </a:r>
            <a:r>
              <a:rPr lang="en-US" u="sng" dirty="0" err="1">
                <a:solidFill>
                  <a:srgbClr val="3A589A"/>
                </a:solidFill>
                <a:latin typeface="RooneySans" panose="020B0503040302060204" pitchFamily="34" charset="77"/>
              </a:rPr>
              <a:t>virussen</a:t>
            </a:r>
            <a:r>
              <a:rPr lang="en-US" u="sng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u="sng" dirty="0" err="1">
                <a:solidFill>
                  <a:srgbClr val="3A589A"/>
                </a:solidFill>
                <a:latin typeface="RooneySans" panose="020B0503040302060204" pitchFamily="34" charset="77"/>
              </a:rPr>
              <a:t>en</a:t>
            </a:r>
            <a:r>
              <a:rPr lang="en-US" u="sng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u="sng" dirty="0" err="1">
                <a:solidFill>
                  <a:srgbClr val="3A589A"/>
                </a:solidFill>
                <a:latin typeface="RooneySans" panose="020B0503040302060204" pitchFamily="34" charset="77"/>
              </a:rPr>
              <a:t>schimmels</a:t>
            </a:r>
            <a:endParaRPr lang="en-US" u="sng" dirty="0">
              <a:solidFill>
                <a:srgbClr val="3A589A"/>
              </a:solidFill>
              <a:latin typeface="RooneySans" panose="020B0503040302060204" pitchFamily="34" charset="77"/>
            </a:endParaRPr>
          </a:p>
          <a:p>
            <a:pPr marL="457200" indent="-457200" algn="l">
              <a:buFont typeface="+mj-lt"/>
              <a:buAutoNum type="arabicPeriod"/>
            </a:pPr>
            <a:endParaRPr lang="en-US" dirty="0">
              <a:solidFill>
                <a:srgbClr val="3A589A"/>
              </a:solidFill>
              <a:latin typeface="RooneySans" panose="020B0503040302060204" pitchFamily="34" charset="77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Je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weet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dat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microben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kleine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micro-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organismen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zijn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die je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alleen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met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een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u="sng" dirty="0" err="1">
                <a:solidFill>
                  <a:srgbClr val="3A589A"/>
                </a:solidFill>
                <a:latin typeface="RooneySans" panose="020B0503040302060204" pitchFamily="34" charset="77"/>
              </a:rPr>
              <a:t>microscoop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kan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zien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 </a:t>
            </a:r>
          </a:p>
          <a:p>
            <a:pPr marL="457200" indent="-457200" algn="l">
              <a:buFont typeface="+mj-lt"/>
              <a:buAutoNum type="arabicPeriod"/>
            </a:pPr>
            <a:endParaRPr lang="en-US" dirty="0">
              <a:solidFill>
                <a:srgbClr val="3A589A"/>
              </a:solidFill>
              <a:latin typeface="RooneySans" panose="020B0503040302060204" pitchFamily="34" charset="77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Je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begrijpt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dat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microben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overal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te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vinden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zijn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en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dat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je </a:t>
            </a:r>
            <a:r>
              <a:rPr lang="en-US" u="sng" dirty="0" err="1">
                <a:solidFill>
                  <a:srgbClr val="3A589A"/>
                </a:solidFill>
                <a:latin typeface="RooneySans" panose="020B0503040302060204" pitchFamily="34" charset="77"/>
              </a:rPr>
              <a:t>schadelijke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maar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ook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u="sng" dirty="0" err="1">
                <a:solidFill>
                  <a:srgbClr val="3A589A"/>
                </a:solidFill>
                <a:latin typeface="RooneySans" panose="020B0503040302060204" pitchFamily="34" charset="77"/>
              </a:rPr>
              <a:t>goede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micro-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organismen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hebt</a:t>
            </a: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3A589A"/>
              </a:solidFill>
              <a:latin typeface="RooneySans" panose="020B0503040302060204" pitchFamily="34" charset="77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3A589A"/>
              </a:solidFill>
              <a:latin typeface="RooneySans" panose="020B0503040302060204" pitchFamily="34" charset="77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3A589A"/>
              </a:solidFill>
              <a:latin typeface="RooneySans" panose="020B0503040302060204" pitchFamily="34" charset="77"/>
            </a:endParaRPr>
          </a:p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014621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30AF1B-B4EF-4BE9-8A26-F5C78EAF5C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1823" y="457200"/>
            <a:ext cx="9144000" cy="1645920"/>
          </a:xfrm>
        </p:spPr>
        <p:txBody>
          <a:bodyPr>
            <a:normAutofit fontScale="90000"/>
          </a:bodyPr>
          <a:lstStyle/>
          <a:p>
            <a:r>
              <a:rPr lang="nl-NL" b="1" dirty="0">
                <a:solidFill>
                  <a:srgbClr val="3A589A"/>
                </a:solidFill>
                <a:latin typeface="RooneySans Heavy" panose="020B0503040302060204" pitchFamily="34" charset="77"/>
              </a:rPr>
              <a:t>Hoofstuk 1 </a:t>
            </a:r>
            <a:br>
              <a:rPr lang="nl-NL" b="1" dirty="0">
                <a:solidFill>
                  <a:srgbClr val="3A589A"/>
                </a:solidFill>
                <a:latin typeface="RooneySans Heavy" panose="020B0503040302060204" pitchFamily="34" charset="77"/>
              </a:rPr>
            </a:br>
            <a:endParaRPr lang="nl-NL" b="1" dirty="0">
              <a:solidFill>
                <a:srgbClr val="3A589A"/>
              </a:solidFill>
              <a:latin typeface="RooneySans Heavy" panose="020B0503040302060204" pitchFamily="34" charset="77"/>
            </a:endParaRP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98A04C27-8CE7-EB4E-BEA8-2FF1FFD095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2411" y="1306287"/>
            <a:ext cx="9522823" cy="5094514"/>
          </a:xfrm>
        </p:spPr>
        <p:txBody>
          <a:bodyPr>
            <a:normAutofit/>
          </a:bodyPr>
          <a:lstStyle/>
          <a:p>
            <a:r>
              <a:rPr lang="nl-NL" sz="3200" dirty="0">
                <a:solidFill>
                  <a:srgbClr val="3A2C9A"/>
                </a:solidFill>
                <a:latin typeface="RooneySans" panose="020B0503040302060204" pitchFamily="34" charset="77"/>
              </a:rPr>
              <a:t>WAT GA JE DEZE LES DOEN? </a:t>
            </a:r>
          </a:p>
          <a:p>
            <a:pPr algn="l"/>
            <a:endParaRPr lang="nl-NL" sz="3200" dirty="0">
              <a:solidFill>
                <a:srgbClr val="3A2C9A"/>
              </a:solidFill>
              <a:latin typeface="RooneySans" panose="020B0503040302060204" pitchFamily="34" charset="77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3A589A"/>
                </a:solidFill>
                <a:latin typeface="RooneySans" panose="020B0503040302060204" pitchFamily="34" charset="77"/>
              </a:rPr>
              <a:t>Je maakt een </a:t>
            </a:r>
            <a:r>
              <a:rPr lang="nl-NL" dirty="0" err="1">
                <a:solidFill>
                  <a:srgbClr val="3A589A"/>
                </a:solidFill>
                <a:latin typeface="RooneySans" panose="020B0503040302060204" pitchFamily="34" charset="77"/>
              </a:rPr>
              <a:t>woordweb</a:t>
            </a:r>
            <a:r>
              <a:rPr lang="nl-NL" dirty="0">
                <a:solidFill>
                  <a:srgbClr val="3A589A"/>
                </a:solidFill>
                <a:latin typeface="RooneySans" panose="020B0503040302060204" pitchFamily="34" charset="77"/>
              </a:rPr>
              <a:t> of </a:t>
            </a:r>
            <a:r>
              <a:rPr lang="nl-NL" dirty="0" err="1">
                <a:solidFill>
                  <a:srgbClr val="3A589A"/>
                </a:solidFill>
                <a:latin typeface="RooneySans" panose="020B0503040302060204" pitchFamily="34" charset="77"/>
              </a:rPr>
              <a:t>mindmap</a:t>
            </a:r>
            <a:r>
              <a:rPr lang="nl-NL" dirty="0">
                <a:solidFill>
                  <a:srgbClr val="3A589A"/>
                </a:solidFill>
                <a:latin typeface="RooneySans" panose="020B0503040302060204" pitchFamily="34" charset="77"/>
              </a:rPr>
              <a:t> over micro-organismen 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nl-NL" dirty="0">
              <a:solidFill>
                <a:srgbClr val="3A589A"/>
              </a:solidFill>
              <a:latin typeface="RooneySans" panose="020B0503040302060204" pitchFamily="34" charset="77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3A589A"/>
                </a:solidFill>
                <a:latin typeface="RooneySans" panose="020B0503040302060204" pitchFamily="34" charset="77"/>
              </a:rPr>
              <a:t>Je bekijkt het filmpje op </a:t>
            </a:r>
            <a:r>
              <a:rPr lang="nl-NL" i="1" dirty="0" err="1">
                <a:solidFill>
                  <a:srgbClr val="3A589A"/>
                </a:solidFill>
                <a:latin typeface="RooneySans" panose="020B0503040302060204" pitchFamily="34" charset="77"/>
              </a:rPr>
              <a:t>Schooltv</a:t>
            </a:r>
            <a:r>
              <a:rPr lang="nl-NL" i="1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nl-NL" dirty="0">
                <a:solidFill>
                  <a:srgbClr val="3A589A"/>
                </a:solidFill>
                <a:latin typeface="RooneySans" panose="020B0503040302060204" pitchFamily="34" charset="77"/>
              </a:rPr>
              <a:t>over nuttige microben in en om je lichaam 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nl-NL" dirty="0">
              <a:solidFill>
                <a:srgbClr val="3A589A"/>
              </a:solidFill>
              <a:latin typeface="RooneySans" panose="020B0503040302060204" pitchFamily="34" charset="77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3A589A"/>
                </a:solidFill>
                <a:latin typeface="RooneySans" panose="020B0503040302060204" pitchFamily="34" charset="77"/>
              </a:rPr>
              <a:t>Je bedenkt en tekent je eigen microbe 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nl-NL" dirty="0">
              <a:solidFill>
                <a:srgbClr val="3A589A"/>
              </a:solidFill>
              <a:latin typeface="RooneySans" panose="020B0503040302060204" pitchFamily="34" charset="77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nl-NL" dirty="0">
              <a:solidFill>
                <a:srgbClr val="3A589A"/>
              </a:solidFill>
              <a:latin typeface="RooneySans" panose="020B0503040302060204" pitchFamily="34" charset="77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nl-NL" dirty="0">
              <a:solidFill>
                <a:srgbClr val="3A589A"/>
              </a:solidFill>
              <a:latin typeface="RooneySans" panose="020B0503040302060204" pitchFamily="34" charset="77"/>
            </a:endParaRPr>
          </a:p>
          <a:p>
            <a:endParaRPr lang="nl-NL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E158D2-5E22-284B-A4C9-FA549F6B8A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3108" y="3707079"/>
            <a:ext cx="1902824" cy="285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7981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30AF1B-B4EF-4BE9-8A26-F5C78EAF5C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5042" y="558684"/>
            <a:ext cx="9144000" cy="2197808"/>
          </a:xfrm>
        </p:spPr>
        <p:txBody>
          <a:bodyPr>
            <a:normAutofit/>
          </a:bodyPr>
          <a:lstStyle/>
          <a:p>
            <a:r>
              <a:rPr lang="nl-NL" sz="3100" dirty="0">
                <a:solidFill>
                  <a:srgbClr val="3A589A"/>
                </a:solidFill>
                <a:latin typeface="RooneySans" panose="020B0503040302060204" pitchFamily="34" charset="77"/>
              </a:rPr>
              <a:t>Hoofdstuk 1 </a:t>
            </a:r>
            <a:br>
              <a:rPr lang="nl-NL" sz="3100" dirty="0">
                <a:solidFill>
                  <a:srgbClr val="3A589A"/>
                </a:solidFill>
                <a:latin typeface="RooneySans" panose="020B0503040302060204" pitchFamily="34" charset="77"/>
              </a:rPr>
            </a:br>
            <a:r>
              <a:rPr lang="nl-NL" sz="3100" dirty="0">
                <a:solidFill>
                  <a:srgbClr val="3A589A"/>
                </a:solidFill>
                <a:latin typeface="RooneySans" panose="020B0503040302060204" pitchFamily="34" charset="77"/>
              </a:rPr>
              <a:t>- </a:t>
            </a:r>
            <a:br>
              <a:rPr lang="nl-NL" sz="3100" dirty="0">
                <a:solidFill>
                  <a:srgbClr val="3A589A"/>
                </a:solidFill>
                <a:latin typeface="RooneySans" panose="020B0503040302060204" pitchFamily="34" charset="77"/>
              </a:rPr>
            </a:br>
            <a:r>
              <a:rPr lang="nl-NL" sz="3100" dirty="0">
                <a:solidFill>
                  <a:srgbClr val="3A2C9A"/>
                </a:solidFill>
                <a:latin typeface="RooneySans" panose="020B0503040302060204" pitchFamily="34" charset="77"/>
              </a:rPr>
              <a:t>Opdracht 1 | </a:t>
            </a:r>
            <a:r>
              <a:rPr lang="nl-NL" sz="3100" dirty="0" err="1">
                <a:solidFill>
                  <a:srgbClr val="3A2C9A"/>
                </a:solidFill>
                <a:latin typeface="RooneySans" panose="020B0503040302060204" pitchFamily="34" charset="77"/>
              </a:rPr>
              <a:t>Mindmap</a:t>
            </a:r>
            <a:r>
              <a:rPr lang="nl-NL" sz="3100" dirty="0">
                <a:solidFill>
                  <a:srgbClr val="3A2C9A"/>
                </a:solidFill>
                <a:latin typeface="RooneySans" panose="020B0503040302060204" pitchFamily="34" charset="77"/>
              </a:rPr>
              <a:t> </a:t>
            </a:r>
            <a:br>
              <a:rPr lang="nl-NL" sz="5400" dirty="0">
                <a:solidFill>
                  <a:srgbClr val="3A589A"/>
                </a:solidFill>
                <a:latin typeface="RooneySans" panose="020B0503040302060204" pitchFamily="34" charset="77"/>
              </a:rPr>
            </a:br>
            <a:endParaRPr lang="nl-NL" sz="5400" dirty="0">
              <a:solidFill>
                <a:srgbClr val="3A589A"/>
              </a:solidFill>
              <a:latin typeface="RooneySans" panose="020B0503040302060204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36DB76-5426-9F4A-AC9E-D5B2D35742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7231" y="2408624"/>
            <a:ext cx="3797538" cy="3662563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5160FFDF-6EF9-EB4F-9B8C-8EBA96357E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042" y="2767409"/>
            <a:ext cx="9241915" cy="3253708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59E1264C-7337-9D42-92EB-85D5AFDB92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1479" y="612622"/>
            <a:ext cx="5298510" cy="5397153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FD74189C-9599-EF47-9585-E7D3645B74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6744" y="487664"/>
            <a:ext cx="5298510" cy="575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80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D4F0D0-9399-134F-943E-F3C52EBD39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57309">
            <a:off x="2062884" y="2651810"/>
            <a:ext cx="2406209" cy="311735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B30AF1B-B4EF-4BE9-8A26-F5C78EAF5C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65988" y="2291254"/>
            <a:ext cx="7385960" cy="1800493"/>
          </a:xfrm>
        </p:spPr>
        <p:txBody>
          <a:bodyPr>
            <a:normAutofit/>
          </a:bodyPr>
          <a:lstStyle/>
          <a:p>
            <a:r>
              <a:rPr lang="nl-NL" sz="3200" dirty="0">
                <a:solidFill>
                  <a:srgbClr val="3A589A"/>
                </a:solidFill>
                <a:latin typeface="RooneySans" panose="020B0503040302060204" pitchFamily="34" charset="77"/>
              </a:rPr>
              <a:t>Bekijk het school tv filmpje over </a:t>
            </a:r>
            <a:br>
              <a:rPr lang="nl-NL" sz="3200" dirty="0">
                <a:solidFill>
                  <a:srgbClr val="3A589A"/>
                </a:solidFill>
                <a:latin typeface="RooneySans" panose="020B0503040302060204" pitchFamily="34" charset="77"/>
              </a:rPr>
            </a:br>
            <a:r>
              <a:rPr lang="nl-NL" sz="3200" dirty="0">
                <a:solidFill>
                  <a:srgbClr val="3A589A"/>
                </a:solidFill>
                <a:latin typeface="RooneySans" panose="020B0503040302060204" pitchFamily="34" charset="77"/>
              </a:rPr>
              <a:t>micro-organismes </a:t>
            </a:r>
            <a:br>
              <a:rPr lang="nl-NL" sz="3200" dirty="0">
                <a:solidFill>
                  <a:srgbClr val="3A589A"/>
                </a:solidFill>
                <a:latin typeface="RooneySans" panose="020B0503040302060204" pitchFamily="34" charset="77"/>
              </a:rPr>
            </a:br>
            <a:r>
              <a:rPr lang="nl-NL" sz="3200" dirty="0">
                <a:solidFill>
                  <a:srgbClr val="3A589A"/>
                </a:solidFill>
                <a:latin typeface="RooneySans" panose="020B0503040302060204" pitchFamily="34" charset="77"/>
              </a:rPr>
              <a:t>(4 minuten)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786DE9C-DAA2-41C7-9C2B-43891FDA8D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65988" y="4500429"/>
            <a:ext cx="9144000" cy="1655762"/>
          </a:xfrm>
        </p:spPr>
        <p:txBody>
          <a:bodyPr/>
          <a:lstStyle/>
          <a:p>
            <a:r>
              <a:rPr lang="nl-NL" dirty="0">
                <a:solidFill>
                  <a:srgbClr val="3A589A"/>
                </a:solidFill>
                <a:latin typeface="RooneySans" panose="020B0503040302060204" pitchFamily="34" charset="7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Video: wat is een microbioom?</a:t>
            </a:r>
            <a:r>
              <a:rPr lang="nl-NL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B5D773-BFB8-FB49-9BE5-90387242CADB}"/>
              </a:ext>
            </a:extLst>
          </p:cNvPr>
          <p:cNvSpPr/>
          <p:nvPr/>
        </p:nvSpPr>
        <p:spPr>
          <a:xfrm>
            <a:off x="3910968" y="982325"/>
            <a:ext cx="6096000" cy="180049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nl-NL" sz="3100" dirty="0">
                <a:solidFill>
                  <a:srgbClr val="3A589A"/>
                </a:solidFill>
                <a:latin typeface="RooneySans" panose="020B0503040302060204" pitchFamily="34" charset="77"/>
              </a:rPr>
              <a:t>Hoofdstuk 1 </a:t>
            </a:r>
            <a:br>
              <a:rPr lang="nl-NL" sz="3100" dirty="0">
                <a:solidFill>
                  <a:srgbClr val="3A589A"/>
                </a:solidFill>
                <a:latin typeface="RooneySans" panose="020B0503040302060204" pitchFamily="34" charset="77"/>
              </a:rPr>
            </a:br>
            <a:r>
              <a:rPr lang="nl-NL" sz="3100" dirty="0">
                <a:solidFill>
                  <a:srgbClr val="3A589A"/>
                </a:solidFill>
                <a:latin typeface="RooneySans" panose="020B0503040302060204" pitchFamily="34" charset="77"/>
              </a:rPr>
              <a:t>- </a:t>
            </a:r>
            <a:br>
              <a:rPr lang="nl-NL" sz="3100" dirty="0">
                <a:solidFill>
                  <a:srgbClr val="3A589A"/>
                </a:solidFill>
                <a:latin typeface="RooneySans" panose="020B0503040302060204" pitchFamily="34" charset="77"/>
              </a:rPr>
            </a:br>
            <a:r>
              <a:rPr lang="nl-NL" sz="3100" dirty="0">
                <a:solidFill>
                  <a:srgbClr val="3A2C9A"/>
                </a:solidFill>
                <a:latin typeface="RooneySans" panose="020B0503040302060204" pitchFamily="34" charset="77"/>
              </a:rPr>
              <a:t>Opdracht 2  </a:t>
            </a:r>
            <a:br>
              <a:rPr lang="nl-NL" sz="3600" dirty="0">
                <a:solidFill>
                  <a:srgbClr val="3A589A"/>
                </a:solidFill>
                <a:latin typeface="RooneySans" panose="020B0503040302060204" pitchFamily="34" charset="77"/>
              </a:rPr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524972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30AF1B-B4EF-4BE9-8A26-F5C78EAF5C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1913" y="265587"/>
            <a:ext cx="9144000" cy="1655763"/>
          </a:xfrm>
        </p:spPr>
        <p:txBody>
          <a:bodyPr>
            <a:normAutofit/>
          </a:bodyPr>
          <a:lstStyle/>
          <a:p>
            <a:r>
              <a:rPr lang="nl-NL" sz="3100" dirty="0">
                <a:solidFill>
                  <a:srgbClr val="3A589A"/>
                </a:solidFill>
                <a:latin typeface="RooneySans" panose="020B0503040302060204" pitchFamily="34" charset="77"/>
              </a:rPr>
              <a:t>Hoofdstuk 1 </a:t>
            </a:r>
            <a:br>
              <a:rPr lang="nl-NL" sz="3100" dirty="0">
                <a:solidFill>
                  <a:srgbClr val="3A589A"/>
                </a:solidFill>
                <a:latin typeface="RooneySans" panose="020B0503040302060204" pitchFamily="34" charset="77"/>
              </a:rPr>
            </a:br>
            <a:r>
              <a:rPr lang="nl-NL" sz="3100" dirty="0">
                <a:solidFill>
                  <a:srgbClr val="3A589A"/>
                </a:solidFill>
                <a:latin typeface="RooneySans" panose="020B0503040302060204" pitchFamily="34" charset="77"/>
              </a:rPr>
              <a:t>- </a:t>
            </a:r>
            <a:br>
              <a:rPr lang="nl-NL" sz="3100" dirty="0">
                <a:solidFill>
                  <a:srgbClr val="3A589A"/>
                </a:solidFill>
                <a:latin typeface="RooneySans" panose="020B0503040302060204" pitchFamily="34" charset="77"/>
              </a:rPr>
            </a:br>
            <a:r>
              <a:rPr lang="nl-NL" sz="3100" dirty="0">
                <a:solidFill>
                  <a:srgbClr val="3A2C9A"/>
                </a:solidFill>
                <a:latin typeface="RooneySans" panose="020B0503040302060204" pitchFamily="34" charset="77"/>
              </a:rPr>
              <a:t>Opdracht 3 | Microbe paspoort</a:t>
            </a:r>
            <a:endParaRPr lang="nl-NL" sz="3100" dirty="0">
              <a:solidFill>
                <a:srgbClr val="3A589A"/>
              </a:solidFill>
              <a:latin typeface="RooneySans" panose="020B0503040302060204" pitchFamily="34" charset="77"/>
            </a:endParaRP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F3CE6041-35E2-7845-9A14-F1254D44D2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2651" y="1894953"/>
            <a:ext cx="5956663" cy="4275823"/>
          </a:xfrm>
          <a:prstGeom prst="rect">
            <a:avLst/>
          </a:prstGeom>
        </p:spPr>
      </p:pic>
      <p:pic>
        <p:nvPicPr>
          <p:cNvPr id="11" name="Picture 10" descr="A close up of a flower&#10;&#10;Description automatically generated with medium confidence">
            <a:extLst>
              <a:ext uri="{FF2B5EF4-FFF2-40B4-BE49-F238E27FC236}">
                <a16:creationId xmlns:a16="http://schemas.microsoft.com/office/drawing/2014/main" id="{27270758-4F63-2149-B54E-EAF680322FE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0113" y="2284812"/>
            <a:ext cx="1316904" cy="17827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255EC15-6076-1849-B5A3-A257A853A58A}"/>
              </a:ext>
            </a:extLst>
          </p:cNvPr>
          <p:cNvSpPr txBox="1"/>
          <p:nvPr/>
        </p:nvSpPr>
        <p:spPr>
          <a:xfrm>
            <a:off x="4138818" y="2672437"/>
            <a:ext cx="3124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>
                <a:solidFill>
                  <a:srgbClr val="3A589A"/>
                </a:solidFill>
                <a:latin typeface="RooneySans" panose="020B0503040302060204" pitchFamily="34" charset="77"/>
              </a:rPr>
              <a:t>Humaan</a:t>
            </a:r>
            <a:r>
              <a:rPr lang="en-US" sz="1200" i="1" dirty="0">
                <a:solidFill>
                  <a:srgbClr val="3A589A"/>
                </a:solidFill>
                <a:latin typeface="RooneySans" panose="020B0503040302060204" pitchFamily="34" charset="77"/>
              </a:rPr>
              <a:t> Papillomavirus (HPV) 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04F41C2-B0B6-4B4B-9C84-6FAFDB15E8BE}"/>
              </a:ext>
            </a:extLst>
          </p:cNvPr>
          <p:cNvCxnSpPr>
            <a:cxnSpLocks/>
          </p:cNvCxnSpPr>
          <p:nvPr/>
        </p:nvCxnSpPr>
        <p:spPr>
          <a:xfrm>
            <a:off x="5730240" y="3317965"/>
            <a:ext cx="477879" cy="0"/>
          </a:xfrm>
          <a:prstGeom prst="line">
            <a:avLst/>
          </a:prstGeom>
          <a:ln w="38100">
            <a:solidFill>
              <a:srgbClr val="3A58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7653911-2E7F-3F41-8BA6-FCDEAA52BBC3}"/>
              </a:ext>
            </a:extLst>
          </p:cNvPr>
          <p:cNvCxnSpPr>
            <a:cxnSpLocks/>
          </p:cNvCxnSpPr>
          <p:nvPr/>
        </p:nvCxnSpPr>
        <p:spPr>
          <a:xfrm>
            <a:off x="5256169" y="3731622"/>
            <a:ext cx="1810837" cy="0"/>
          </a:xfrm>
          <a:prstGeom prst="line">
            <a:avLst/>
          </a:prstGeom>
          <a:ln w="38100">
            <a:solidFill>
              <a:srgbClr val="3A58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6BA9B56E-D2D0-E84D-922B-041605C4C94E}"/>
              </a:ext>
            </a:extLst>
          </p:cNvPr>
          <p:cNvSpPr/>
          <p:nvPr/>
        </p:nvSpPr>
        <p:spPr>
          <a:xfrm>
            <a:off x="4397080" y="3762722"/>
            <a:ext cx="3397840" cy="6140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i="1" dirty="0">
                <a:solidFill>
                  <a:srgbClr val="3A589A"/>
                </a:solidFill>
                <a:latin typeface="RooneySans" panose="020B0503040302060204" pitchFamily="34" charset="77"/>
              </a:rPr>
              <a:t>     Op de </a:t>
            </a:r>
            <a:r>
              <a:rPr lang="en-US" sz="1200" i="1" dirty="0" err="1">
                <a:solidFill>
                  <a:srgbClr val="3A589A"/>
                </a:solidFill>
                <a:latin typeface="RooneySans" panose="020B0503040302060204" pitchFamily="34" charset="77"/>
              </a:rPr>
              <a:t>huid</a:t>
            </a:r>
            <a:r>
              <a:rPr lang="en-US" sz="1200" i="1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1200" i="1" dirty="0" err="1">
                <a:solidFill>
                  <a:srgbClr val="3A589A"/>
                </a:solidFill>
                <a:latin typeface="RooneySans" panose="020B0503040302060204" pitchFamily="34" charset="77"/>
              </a:rPr>
              <a:t>en</a:t>
            </a:r>
            <a:r>
              <a:rPr lang="en-US" sz="1200" i="1" dirty="0">
                <a:solidFill>
                  <a:srgbClr val="3A589A"/>
                </a:solidFill>
                <a:latin typeface="RooneySans" panose="020B0503040302060204" pitchFamily="34" charset="77"/>
              </a:rPr>
              <a:t> het </a:t>
            </a:r>
            <a:r>
              <a:rPr lang="en-US" sz="1200" i="1" dirty="0" err="1">
                <a:solidFill>
                  <a:srgbClr val="3A589A"/>
                </a:solidFill>
                <a:latin typeface="RooneySans" panose="020B0503040302060204" pitchFamily="34" charset="77"/>
              </a:rPr>
              <a:t>slijmvlies</a:t>
            </a:r>
            <a:r>
              <a:rPr lang="en-US" sz="1200" i="1" dirty="0">
                <a:solidFill>
                  <a:srgbClr val="3A589A"/>
                </a:solidFill>
                <a:latin typeface="RooneySans" panose="020B0503040302060204" pitchFamily="34" charset="77"/>
              </a:rPr>
              <a:t> van de </a:t>
            </a:r>
            <a:r>
              <a:rPr lang="en-US" sz="1200" i="1" dirty="0" err="1">
                <a:solidFill>
                  <a:srgbClr val="3A589A"/>
                </a:solidFill>
                <a:latin typeface="RooneySans" panose="020B0503040302060204" pitchFamily="34" charset="77"/>
              </a:rPr>
              <a:t>baarmoeder</a:t>
            </a:r>
            <a:r>
              <a:rPr lang="en-US" sz="1200" i="1" dirty="0">
                <a:solidFill>
                  <a:srgbClr val="3A589A"/>
                </a:solidFill>
                <a:latin typeface="RooneySans" panose="020B0503040302060204" pitchFamily="34" charset="77"/>
              </a:rPr>
              <a:t>, anus, penis, vagina of keel. </a:t>
            </a:r>
            <a:endParaRPr lang="en-US" sz="1200" i="1" dirty="0">
              <a:solidFill>
                <a:srgbClr val="3A589A"/>
              </a:solidFill>
              <a:effectLst/>
              <a:latin typeface="RooneySans" panose="020B0503040302060204" pitchFamily="34" charset="77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31F855D-E8C9-8D4D-94C4-84FAC8A76F63}"/>
              </a:ext>
            </a:extLst>
          </p:cNvPr>
          <p:cNvSpPr/>
          <p:nvPr/>
        </p:nvSpPr>
        <p:spPr>
          <a:xfrm>
            <a:off x="3431451" y="4429314"/>
            <a:ext cx="3504925" cy="957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00" i="1" dirty="0" err="1">
                <a:solidFill>
                  <a:srgbClr val="3A589A"/>
                </a:solidFill>
                <a:latin typeface="RooneySans" panose="020B0503040302060204" pitchFamily="34" charset="77"/>
              </a:rPr>
              <a:t>Ik</a:t>
            </a:r>
            <a:r>
              <a:rPr lang="en-US" sz="1300" i="1" dirty="0">
                <a:solidFill>
                  <a:srgbClr val="3A589A"/>
                </a:solidFill>
                <a:latin typeface="RooneySans" panose="020B0503040302060204" pitchFamily="34" charset="77"/>
              </a:rPr>
              <a:t> ben heel </a:t>
            </a:r>
            <a:r>
              <a:rPr lang="en-US" sz="1300" i="1" dirty="0" err="1">
                <a:solidFill>
                  <a:srgbClr val="3A589A"/>
                </a:solidFill>
                <a:latin typeface="RooneySans" panose="020B0503040302060204" pitchFamily="34" charset="77"/>
              </a:rPr>
              <a:t>besmettelijk</a:t>
            </a:r>
            <a:r>
              <a:rPr lang="en-US" sz="1300" i="1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1300" i="1" dirty="0" err="1">
                <a:solidFill>
                  <a:srgbClr val="3A589A"/>
                </a:solidFill>
                <a:latin typeface="RooneySans" panose="020B0503040302060204" pitchFamily="34" charset="77"/>
              </a:rPr>
              <a:t>en</a:t>
            </a:r>
            <a:r>
              <a:rPr lang="en-US" sz="1300" i="1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1300" i="1" dirty="0" err="1">
                <a:solidFill>
                  <a:srgbClr val="3A589A"/>
                </a:solidFill>
                <a:latin typeface="RooneySans" panose="020B0503040302060204" pitchFamily="34" charset="77"/>
              </a:rPr>
              <a:t>meestal</a:t>
            </a:r>
            <a:r>
              <a:rPr lang="en-US" sz="1300" i="1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1300" i="1" dirty="0" err="1">
                <a:solidFill>
                  <a:srgbClr val="3A589A"/>
                </a:solidFill>
                <a:latin typeface="RooneySans" panose="020B0503040302060204" pitchFamily="34" charset="77"/>
              </a:rPr>
              <a:t>verdwijn</a:t>
            </a:r>
            <a:r>
              <a:rPr lang="en-US" sz="1300" i="1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1300" i="1" dirty="0" err="1">
                <a:solidFill>
                  <a:srgbClr val="3A589A"/>
                </a:solidFill>
                <a:latin typeface="RooneySans" panose="020B0503040302060204" pitchFamily="34" charset="77"/>
              </a:rPr>
              <a:t>ik</a:t>
            </a:r>
            <a:r>
              <a:rPr lang="en-US" sz="1300" i="1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1300" i="1" dirty="0" err="1">
                <a:solidFill>
                  <a:srgbClr val="3A589A"/>
                </a:solidFill>
                <a:latin typeface="RooneySans" panose="020B0503040302060204" pitchFamily="34" charset="77"/>
              </a:rPr>
              <a:t>weer</a:t>
            </a:r>
            <a:r>
              <a:rPr lang="en-US" sz="1300" i="1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1300" i="1" dirty="0" err="1">
                <a:solidFill>
                  <a:srgbClr val="3A589A"/>
                </a:solidFill>
                <a:latin typeface="RooneySans" panose="020B0503040302060204" pitchFamily="34" charset="77"/>
              </a:rPr>
              <a:t>uit</a:t>
            </a:r>
            <a:r>
              <a:rPr lang="en-US" sz="1300" i="1" dirty="0">
                <a:solidFill>
                  <a:srgbClr val="3A589A"/>
                </a:solidFill>
                <a:latin typeface="RooneySans" panose="020B0503040302060204" pitchFamily="34" charset="77"/>
              </a:rPr>
              <a:t> je </a:t>
            </a:r>
            <a:r>
              <a:rPr lang="en-US" sz="1300" i="1" dirty="0" err="1">
                <a:solidFill>
                  <a:srgbClr val="3A589A"/>
                </a:solidFill>
                <a:latin typeface="RooneySans" panose="020B0503040302060204" pitchFamily="34" charset="77"/>
              </a:rPr>
              <a:t>lichaam</a:t>
            </a:r>
            <a:r>
              <a:rPr lang="en-US" sz="1300" i="1" dirty="0">
                <a:solidFill>
                  <a:srgbClr val="3A589A"/>
                </a:solidFill>
                <a:latin typeface="RooneySans" panose="020B0503040302060204" pitchFamily="34" charset="77"/>
              </a:rPr>
              <a:t>, maar </a:t>
            </a:r>
            <a:r>
              <a:rPr lang="en-US" sz="1300" i="1" dirty="0" err="1">
                <a:solidFill>
                  <a:srgbClr val="3A589A"/>
                </a:solidFill>
                <a:latin typeface="RooneySans" panose="020B0503040302060204" pitchFamily="34" charset="77"/>
              </a:rPr>
              <a:t>soms</a:t>
            </a:r>
            <a:r>
              <a:rPr lang="en-US" sz="1300" i="1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1300" i="1" dirty="0" err="1">
                <a:solidFill>
                  <a:srgbClr val="3A589A"/>
                </a:solidFill>
                <a:latin typeface="RooneySans" panose="020B0503040302060204" pitchFamily="34" charset="77"/>
              </a:rPr>
              <a:t>blijf</a:t>
            </a:r>
            <a:r>
              <a:rPr lang="en-US" sz="1300" i="1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1300" i="1" dirty="0" err="1">
                <a:solidFill>
                  <a:srgbClr val="3A589A"/>
                </a:solidFill>
                <a:latin typeface="RooneySans" panose="020B0503040302060204" pitchFamily="34" charset="77"/>
              </a:rPr>
              <a:t>ik</a:t>
            </a:r>
            <a:r>
              <a:rPr lang="en-US" sz="1300" i="1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1300" i="1" dirty="0" err="1">
                <a:solidFill>
                  <a:srgbClr val="3A589A"/>
                </a:solidFill>
                <a:latin typeface="RooneySans" panose="020B0503040302060204" pitchFamily="34" charset="77"/>
              </a:rPr>
              <a:t>en</a:t>
            </a:r>
            <a:r>
              <a:rPr lang="en-US" sz="1300" i="1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1300" i="1" dirty="0" err="1">
                <a:solidFill>
                  <a:srgbClr val="3A589A"/>
                </a:solidFill>
                <a:latin typeface="RooneySans" panose="020B0503040302060204" pitchFamily="34" charset="77"/>
              </a:rPr>
              <a:t>veroorzaak</a:t>
            </a:r>
            <a:r>
              <a:rPr lang="en-US" sz="1300" i="1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1300" i="1" dirty="0" err="1">
                <a:solidFill>
                  <a:srgbClr val="3A589A"/>
                </a:solidFill>
                <a:latin typeface="RooneySans" panose="020B0503040302060204" pitchFamily="34" charset="77"/>
              </a:rPr>
              <a:t>ik</a:t>
            </a:r>
            <a:r>
              <a:rPr lang="en-US" sz="1300" i="1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1300" i="1" dirty="0" err="1">
                <a:solidFill>
                  <a:srgbClr val="3A589A"/>
                </a:solidFill>
                <a:latin typeface="RooneySans" panose="020B0503040302060204" pitchFamily="34" charset="77"/>
              </a:rPr>
              <a:t>kanker</a:t>
            </a:r>
            <a:r>
              <a:rPr lang="en-US" sz="1300" i="1" dirty="0">
                <a:solidFill>
                  <a:srgbClr val="3A589A"/>
                </a:solidFill>
                <a:latin typeface="RooneySans" panose="020B0503040302060204" pitchFamily="34" charset="77"/>
              </a:rPr>
              <a:t>. </a:t>
            </a:r>
            <a:endParaRPr lang="en-US" sz="1300" i="1" dirty="0">
              <a:solidFill>
                <a:srgbClr val="3A589A"/>
              </a:solidFill>
              <a:effectLst/>
              <a:latin typeface="RooneySans" panose="020B050304030206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0176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&#10;&#10;Description automatically generated with medium confidence">
            <a:extLst>
              <a:ext uri="{FF2B5EF4-FFF2-40B4-BE49-F238E27FC236}">
                <a16:creationId xmlns:a16="http://schemas.microsoft.com/office/drawing/2014/main" id="{73B66520-01E9-B441-9970-64206D497F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8915" y="1965137"/>
            <a:ext cx="8808720" cy="413928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B30AF1B-B4EF-4BE9-8A26-F5C78EAF5C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68295"/>
            <a:ext cx="9144000" cy="1854927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nl-NL" sz="3400" dirty="0">
                <a:solidFill>
                  <a:srgbClr val="3A589A"/>
                </a:solidFill>
                <a:latin typeface="RooneySans" panose="020B0503040302060204" pitchFamily="34" charset="77"/>
              </a:rPr>
              <a:t>Hoofdstuk 1 </a:t>
            </a:r>
            <a:br>
              <a:rPr lang="nl-NL" sz="3400" dirty="0">
                <a:solidFill>
                  <a:srgbClr val="3A589A"/>
                </a:solidFill>
                <a:latin typeface="RooneySans" panose="020B0503040302060204" pitchFamily="34" charset="77"/>
              </a:rPr>
            </a:br>
            <a:r>
              <a:rPr lang="nl-NL" sz="3400" dirty="0">
                <a:solidFill>
                  <a:srgbClr val="3A589A"/>
                </a:solidFill>
                <a:latin typeface="RooneySans" panose="020B0503040302060204" pitchFamily="34" charset="77"/>
              </a:rPr>
              <a:t>- </a:t>
            </a:r>
            <a:br>
              <a:rPr lang="nl-NL" sz="3400" dirty="0">
                <a:solidFill>
                  <a:srgbClr val="3A589A"/>
                </a:solidFill>
                <a:latin typeface="RooneySans" panose="020B0503040302060204" pitchFamily="34" charset="77"/>
              </a:rPr>
            </a:br>
            <a:r>
              <a:rPr lang="nl-NL" sz="3400" dirty="0">
                <a:solidFill>
                  <a:srgbClr val="3A2C9A"/>
                </a:solidFill>
                <a:latin typeface="RooneySans" panose="020B0503040302060204" pitchFamily="34" charset="77"/>
              </a:rPr>
              <a:t>Opdracht 4a | </a:t>
            </a:r>
            <a:r>
              <a:rPr lang="en-US" sz="3400" dirty="0" err="1">
                <a:solidFill>
                  <a:srgbClr val="3A2C9A"/>
                </a:solidFill>
                <a:latin typeface="RooneySans" panose="020B0503040302060204" pitchFamily="34" charset="77"/>
              </a:rPr>
              <a:t>Besmettelijke</a:t>
            </a:r>
            <a:r>
              <a:rPr lang="en-US" sz="3400" dirty="0">
                <a:solidFill>
                  <a:srgbClr val="3A2C9A"/>
                </a:solidFill>
                <a:latin typeface="RooneySans" panose="020B0503040302060204" pitchFamily="34" charset="77"/>
              </a:rPr>
              <a:t> </a:t>
            </a:r>
            <a:r>
              <a:rPr lang="en-US" sz="3400" dirty="0" err="1">
                <a:solidFill>
                  <a:srgbClr val="3A2C9A"/>
                </a:solidFill>
                <a:latin typeface="RooneySans" panose="020B0503040302060204" pitchFamily="34" charset="77"/>
              </a:rPr>
              <a:t>ziektes</a:t>
            </a:r>
            <a:r>
              <a:rPr lang="en-US" sz="3400" dirty="0">
                <a:solidFill>
                  <a:srgbClr val="3A2C9A"/>
                </a:solidFill>
                <a:latin typeface="RooneySans" panose="020B0503040302060204" pitchFamily="34" charset="77"/>
              </a:rPr>
              <a:t> </a:t>
            </a:r>
            <a:br>
              <a:rPr lang="en-US" dirty="0"/>
            </a:br>
            <a:endParaRPr lang="nl-NL" b="1" dirty="0">
              <a:solidFill>
                <a:srgbClr val="3A589A"/>
              </a:solidFill>
              <a:latin typeface="RooneySans Heavy" panose="020B050304030206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9610910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35302</TotalTime>
  <Words>994</Words>
  <Application>Microsoft Macintosh PowerPoint</Application>
  <PresentationFormat>Widescreen</PresentationFormat>
  <Paragraphs>136</Paragraphs>
  <Slides>35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Calibri Light</vt:lpstr>
      <vt:lpstr>RooneySans</vt:lpstr>
      <vt:lpstr>RooneySans Heavy</vt:lpstr>
      <vt:lpstr>Kantoorthema</vt:lpstr>
      <vt:lpstr>PowerPoint Presentation</vt:lpstr>
      <vt:lpstr>     In een aantal lessen ga je alles leren over bacteriën en virussen en de infectieziekten die ze kunnen veroorzaken.    </vt:lpstr>
      <vt:lpstr>Hoofstuk 1  Overal micromonsters</vt:lpstr>
      <vt:lpstr>Hoofdstuk 1  </vt:lpstr>
      <vt:lpstr>Hoofstuk 1  </vt:lpstr>
      <vt:lpstr>Hoofdstuk 1  -  Opdracht 1 | Mindmap  </vt:lpstr>
      <vt:lpstr>Bekijk het school tv filmpje over  micro-organismes  (4 minuten)</vt:lpstr>
      <vt:lpstr>Hoofdstuk 1  -  Opdracht 3 | Microbe paspoort</vt:lpstr>
      <vt:lpstr>Hoofdstuk 1  -  Opdracht 4a | Besmettelijke ziektes  </vt:lpstr>
      <vt:lpstr>Hoofdstuk 1  -  Opdracht 4b | Verschil en overeenkomst </vt:lpstr>
      <vt:lpstr>Hoofdstuk 2  Micro-organismen zijn megaklein</vt:lpstr>
      <vt:lpstr>Hoofdstuk 2  LEERDOELEN </vt:lpstr>
      <vt:lpstr>Hoofdstuk 2  Wat ga je doen? </vt:lpstr>
      <vt:lpstr>Hoofdstuk 2 - Opdracht 1</vt:lpstr>
      <vt:lpstr>Hoofdstuk 2 - Opdracht 2</vt:lpstr>
      <vt:lpstr>Hoofdstuk 2 - Opdracht 3</vt:lpstr>
      <vt:lpstr>Hoofdstuk 3  Wat is een vaccin?</vt:lpstr>
      <vt:lpstr>Hoofdstuk 3  LEERDOELEN</vt:lpstr>
      <vt:lpstr>Hoofdstuk 3  Wat ga je doen?</vt:lpstr>
      <vt:lpstr>Topdoks extra uitzending (duur: 12 minuten) </vt:lpstr>
      <vt:lpstr>Hoofdstuk 3 - Opdracht 3 | Immuun na ziekte</vt:lpstr>
      <vt:lpstr>Hoofdstuk 3 - Opdracht 3 | Immuun na vaccinatie</vt:lpstr>
      <vt:lpstr>Hoofdstuk 4  Wat is groepsimmuniteit?</vt:lpstr>
      <vt:lpstr>Hoofdstuk 4  </vt:lpstr>
      <vt:lpstr>Hoofdstuk 4 - Opdracht 4 | Wat valt op? Zijn er witte stippen? Hoe komt dat? Wat heb je nu ontdekt?  </vt:lpstr>
      <vt:lpstr>Hoofdstuk 5  Vraag het thuis</vt:lpstr>
      <vt:lpstr>Hoofdstuk 5 LEERDOEL</vt:lpstr>
      <vt:lpstr>Ontwerpopdracht Tippy Tap</vt:lpstr>
      <vt:lpstr>Ontwerpopdracht Tippy Tap</vt:lpstr>
      <vt:lpstr>Extra opdracht  Microben onderzoek</vt:lpstr>
      <vt:lpstr>Waar zitten microben dan?</vt:lpstr>
      <vt:lpstr>Microben onderzoek</vt:lpstr>
      <vt:lpstr>Microben onderzoek</vt:lpstr>
      <vt:lpstr>Resultaten microben onderzoek</vt:lpstr>
      <vt:lpstr>Resultaten microben onderzoek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Tycho Malmberg</dc:creator>
  <cp:lastModifiedBy>Duinhouwer, M.E.M. (Marieke)</cp:lastModifiedBy>
  <cp:revision>25</cp:revision>
  <dcterms:created xsi:type="dcterms:W3CDTF">2022-02-23T15:28:03Z</dcterms:created>
  <dcterms:modified xsi:type="dcterms:W3CDTF">2022-04-20T12:40:32Z</dcterms:modified>
</cp:coreProperties>
</file>