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78" r:id="rId5"/>
    <p:sldId id="283" r:id="rId6"/>
    <p:sldId id="260" r:id="rId7"/>
    <p:sldId id="291" r:id="rId8"/>
    <p:sldId id="292" r:id="rId9"/>
    <p:sldId id="293" r:id="rId10"/>
    <p:sldId id="294" r:id="rId11"/>
    <p:sldId id="261" r:id="rId12"/>
    <p:sldId id="279" r:id="rId13"/>
    <p:sldId id="286" r:id="rId14"/>
    <p:sldId id="262" r:id="rId15"/>
    <p:sldId id="295" r:id="rId16"/>
    <p:sldId id="296" r:id="rId17"/>
    <p:sldId id="297" r:id="rId18"/>
    <p:sldId id="264" r:id="rId19"/>
    <p:sldId id="285" r:id="rId20"/>
    <p:sldId id="280" r:id="rId21"/>
    <p:sldId id="265" r:id="rId22"/>
    <p:sldId id="266" r:id="rId23"/>
    <p:sldId id="263" r:id="rId24"/>
    <p:sldId id="267" r:id="rId25"/>
    <p:sldId id="290" r:id="rId26"/>
    <p:sldId id="277" r:id="rId27"/>
    <p:sldId id="281" r:id="rId28"/>
    <p:sldId id="287" r:id="rId29"/>
    <p:sldId id="268" r:id="rId30"/>
    <p:sldId id="269" r:id="rId31"/>
    <p:sldId id="282" r:id="rId32"/>
    <p:sldId id="271" r:id="rId33"/>
    <p:sldId id="276" r:id="rId34"/>
    <p:sldId id="272" r:id="rId35"/>
    <p:sldId id="274" r:id="rId36"/>
    <p:sldId id="273" r:id="rId37"/>
    <p:sldId id="275" r:id="rId38"/>
    <p:sldId id="289" r:id="rId39"/>
    <p:sldId id="288" r:id="rId4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2C9A"/>
    <a:srgbClr val="3A5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42" autoAdjust="0"/>
    <p:restoredTop sz="94660"/>
  </p:normalViewPr>
  <p:slideViewPr>
    <p:cSldViewPr snapToGrid="0">
      <p:cViewPr varScale="1">
        <p:scale>
          <a:sx n="62" d="100"/>
          <a:sy n="62" d="100"/>
        </p:scale>
        <p:origin x="224" y="1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01077D-4A1B-42E1-B3A0-BDD7DC0CE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CEF60D0-67CF-425D-8FB9-9FAC1A328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56B001-CF62-4A70-B359-748F198F7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5B1573-37E0-4513-917B-96646967A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91F8E5-FB70-4AAB-9C2F-25919F58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237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2520E9-CCEC-4D26-AFE0-6483FD640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9E5324-FF5B-418D-9CAE-97DF783EB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9CA20E-E25E-4CC2-9AA7-13A761FB4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E03FAC-A3BB-4985-9221-4BF1D2A2D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38D3150-A986-4F72-B66C-213DF70B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571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0F0FFC4-5054-4804-A98B-2E7241650B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575CA49-0F50-4CFF-861D-5B92984032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96C8D10-B478-49DD-A4EF-94C11BBB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2F85BB-38E3-4E89-9079-022703FB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E7546B-14C0-441A-8FDF-0289AFF8B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697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0AC2A-73E6-4B08-B0EA-1EFD5249B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B5B0EB-F94B-4748-9573-3664C6C01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4956C9-8658-43D7-AB72-F7CB1541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36820E1-E5F3-4E01-9556-D68987C0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3BAF3D-5A13-4C4F-BE87-F4B8B913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394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3BEBA-4345-4D5F-B158-4DD80036A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7327B1E-09E1-4318-9F28-AFA0D6323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C782F5-0184-48D6-8636-47E137FD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4F87CAF-4302-4D9F-BC0B-43CBE9DE6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4768F4-EA14-4C2B-B58D-CDD463DE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804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7A8E87-0B13-4ABD-BB98-B800965D0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CCBBD8-66B8-4D90-B235-134D5929F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A8045B-B6D1-43DA-9C3A-32CF36E00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F821F63-BC2D-4454-9018-9DACCFC37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E58F835-9D7D-4CEF-95F7-C61757D60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254B24D-4B59-47D1-BEBA-EB437C36B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255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DDD45-D55E-410E-9A77-75BB746C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93A8DD-EDE4-49D2-A8DA-F59F64BBC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CB0786F-E480-45D9-BC09-441F080C1C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A86F2C1-47FB-4BBC-B88A-E51F057B6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28463EE-DCC7-4A8E-940D-FBCE861C16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1C5E34B-F7C4-4AD4-BABB-9EBB2785B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CE6EBC2-6A8F-4335-AC5C-6C2D3EA1D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25EAC87-1E04-44E4-97B7-B882EDB5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314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9CDA2-7BE7-4BD7-A07A-747C06879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C26028D-4918-44AD-9B32-35C7F64FC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214C3DF-CBB5-47E8-94FF-E70B30854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284541-35C2-4285-B532-1CB48DC2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46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9982B57-51C5-44D9-AA2D-ABDCEFF92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ACB04FB-F1FF-485E-BB15-4C8E36548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482325-9EC4-4CDE-9776-DF6E90F78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733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48B30-8E42-45CE-90C6-A21EA05E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2BA90F-1291-4298-8AC8-30771EF92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3924117-2AF0-4A81-8CFC-1FBF3AA90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16AF8A5-8026-40C8-9EDA-B11396E48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7A99B14-8B57-43E5-BC2B-D1889FD7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6610D78-14E5-465E-9A95-249459E8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180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A39338-D09D-42F9-8DCF-38A51916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C29497A-F264-48BB-BD4C-3BC827C66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8E4A35D-E640-4C67-9394-BB173E4DD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05B751-258A-484A-84DA-3496DC0D0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E3BBFD5-FE96-4496-9C68-498C9D3F4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172595-1089-4240-8B46-69040F631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007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9C13182-7897-4F12-BEA7-22F812D5C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9ECC67-CBCA-4877-B5AC-727419A54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12A3DFD-3628-43E7-A761-73A2B65A7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2020F-E4EF-4FB7-805C-98090B08C573}" type="datetimeFigureOut">
              <a:rPr lang="nl-NL" smtClean="0"/>
              <a:t>20-04-2022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B44DD2-AFC5-4043-8B92-FF12779FE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E9CCD1-C998-4A94-86EF-320B42593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01595-5BFE-4352-A57D-235EDBF7E25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659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g"/><Relationship Id="rId7" Type="http://schemas.openxmlformats.org/officeDocument/2006/relationships/hyperlink" Target="https://www.nikon.com/about/sp/universcale/scale.htm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44cv416bKP4?feature=oembed" TargetMode="External"/><Relationship Id="rId6" Type="http://schemas.openxmlformats.org/officeDocument/2006/relationships/hyperlink" Target="https://youtu.be/K8rpo9e7tvg" TargetMode="External"/><Relationship Id="rId5" Type="http://schemas.openxmlformats.org/officeDocument/2006/relationships/hyperlink" Target="https://www.youtube.com/watch?v=44cv416bKP4" TargetMode="External"/><Relationship Id="rId4" Type="http://schemas.openxmlformats.org/officeDocument/2006/relationships/image" Target="../media/image19.tiff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8rpo9e7tvg?feature=oembed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tiff"/><Relationship Id="rId11" Type="http://schemas.openxmlformats.org/officeDocument/2006/relationships/image" Target="../media/image30.tiff"/><Relationship Id="rId5" Type="http://schemas.openxmlformats.org/officeDocument/2006/relationships/image" Target="../media/image24.tiff"/><Relationship Id="rId10" Type="http://schemas.openxmlformats.org/officeDocument/2006/relationships/image" Target="../media/image29.tiff"/><Relationship Id="rId4" Type="http://schemas.openxmlformats.org/officeDocument/2006/relationships/image" Target="../media/image23.tiff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tklokhuis.nl/tv-uitzending/4568/vaccin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tiff"/><Relationship Id="rId7" Type="http://schemas.openxmlformats.org/officeDocument/2006/relationships/image" Target="../media/image41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rijksvaccinatieprogramma.nl/infectieziekten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A9TDYYmPz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Qdpd3roZjYw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tiff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urwetenschapentechniek.nl/uploads/bps/files/30f8525f863247ed6af9dc803af2fc3fbba2713f.pdf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70.tiff"/><Relationship Id="rId7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tiff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74.tiff"/><Relationship Id="rId7" Type="http://schemas.openxmlformats.org/officeDocument/2006/relationships/image" Target="../media/image3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tv.nl/video/wat-is-een-microbioom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D4881B-8693-4871-B854-60BAD990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DFB33BA-D3F0-4CCC-9291-AD6533269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9432" cy="6918431"/>
          </a:xfrm>
        </p:spPr>
      </p:pic>
    </p:spTree>
    <p:extLst>
      <p:ext uri="{BB962C8B-B14F-4D97-AF65-F5344CB8AC3E}">
        <p14:creationId xmlns:p14="http://schemas.microsoft.com/office/powerpoint/2010/main" val="161492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60BDB01E-001B-2B43-BF79-E2BA03A8CC2E}"/>
              </a:ext>
            </a:extLst>
          </p:cNvPr>
          <p:cNvSpPr txBox="1">
            <a:spLocks/>
          </p:cNvSpPr>
          <p:nvPr/>
        </p:nvSpPr>
        <p:spPr>
          <a:xfrm>
            <a:off x="1524000" y="825148"/>
            <a:ext cx="9144000" cy="18549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39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1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4b |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Verschil</a:t>
            </a:r>
            <a:r>
              <a:rPr lang="en-US" sz="3400" dirty="0">
                <a:solidFill>
                  <a:srgbClr val="3A2C9A"/>
                </a:solidFill>
                <a:latin typeface="RooneySans" panose="020B0503040302060204" pitchFamily="34" charset="77"/>
              </a:rPr>
              <a:t>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en</a:t>
            </a:r>
            <a:r>
              <a:rPr lang="en-US" sz="3400" dirty="0">
                <a:solidFill>
                  <a:srgbClr val="3A2C9A"/>
                </a:solidFill>
                <a:latin typeface="RooneySans" panose="020B0503040302060204" pitchFamily="34" charset="77"/>
              </a:rPr>
              <a:t>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overeenkomst</a:t>
            </a:r>
            <a:br>
              <a:rPr lang="en-US" dirty="0"/>
            </a:br>
            <a:endParaRPr lang="nl-NL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890EA1F4-B39F-8B45-A87F-5E962464D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347" y="2036705"/>
            <a:ext cx="8890653" cy="399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075F77C-F642-E741-AF42-5348F9A27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33367">
            <a:off x="7108060" y="1537011"/>
            <a:ext cx="4264216" cy="3740285"/>
          </a:xfrm>
          <a:prstGeom prst="round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03459" y="1212519"/>
            <a:ext cx="10547131" cy="18603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2 </a:t>
            </a:r>
            <a:b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Micro-organismen </a:t>
            </a:r>
            <a:b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zijn megaklein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F28E0-CFE5-DB4B-8A18-11D8D87F6199}"/>
              </a:ext>
            </a:extLst>
          </p:cNvPr>
          <p:cNvSpPr txBox="1"/>
          <p:nvPr/>
        </p:nvSpPr>
        <p:spPr>
          <a:xfrm>
            <a:off x="1294316" y="3711087"/>
            <a:ext cx="583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F56EE-DCA0-554E-8D67-B692117C33A4}"/>
              </a:ext>
            </a:extLst>
          </p:cNvPr>
          <p:cNvSpPr txBox="1"/>
          <p:nvPr/>
        </p:nvSpPr>
        <p:spPr>
          <a:xfrm>
            <a:off x="1601763" y="3785149"/>
            <a:ext cx="551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E8314E-8293-F842-B873-206C4EA1633F}"/>
              </a:ext>
            </a:extLst>
          </p:cNvPr>
          <p:cNvSpPr txBox="1"/>
          <p:nvPr/>
        </p:nvSpPr>
        <p:spPr>
          <a:xfrm>
            <a:off x="2074136" y="3791911"/>
            <a:ext cx="1285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2FA5E4-FAEB-1D48-B462-74A167512C96}"/>
              </a:ext>
            </a:extLst>
          </p:cNvPr>
          <p:cNvSpPr txBox="1"/>
          <p:nvPr/>
        </p:nvSpPr>
        <p:spPr>
          <a:xfrm>
            <a:off x="3306634" y="3791911"/>
            <a:ext cx="1285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5433B0-3A7D-F647-950A-A5314ECBF711}"/>
              </a:ext>
            </a:extLst>
          </p:cNvPr>
          <p:cNvSpPr txBox="1"/>
          <p:nvPr/>
        </p:nvSpPr>
        <p:spPr>
          <a:xfrm>
            <a:off x="4592563" y="3785148"/>
            <a:ext cx="1285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DD91D-2DB9-0440-9C5C-C392330AE76B}"/>
              </a:ext>
            </a:extLst>
          </p:cNvPr>
          <p:cNvSpPr txBox="1"/>
          <p:nvPr/>
        </p:nvSpPr>
        <p:spPr>
          <a:xfrm>
            <a:off x="5869606" y="3791911"/>
            <a:ext cx="12859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271282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  <p:bldP spid="13" grpId="0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AB2A9B7F-9605-E147-A75B-843B2AB449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2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r>
              <a:rPr lang="en-US" sz="4000" dirty="0">
                <a:solidFill>
                  <a:srgbClr val="3A2C9A"/>
                </a:solidFill>
                <a:latin typeface="RooneySans" panose="020B0503040302060204" pitchFamily="34" charset="77"/>
              </a:rPr>
              <a:t>LEERDOELEN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endParaRPr lang="en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88DCB5-4A9C-8346-80A8-999C3EDC4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087" y="2743200"/>
            <a:ext cx="10593976" cy="2957534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l-GR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ontdekt dat micro-organismen pieper dan piepklein zijn 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leert rekenen met verschillende </a:t>
            </a:r>
            <a:r>
              <a:rPr lang="nl-NL" u="sng" dirty="0">
                <a:solidFill>
                  <a:srgbClr val="3A589A"/>
                </a:solidFill>
                <a:latin typeface="RooneySans" panose="020B0503040302060204" pitchFamily="34" charset="77"/>
              </a:rPr>
              <a:t>maataanduidingen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 zoals </a:t>
            </a:r>
            <a:r>
              <a:rPr lang="nl-NL" u="sng" dirty="0">
                <a:solidFill>
                  <a:srgbClr val="3A589A"/>
                </a:solidFill>
                <a:latin typeface="RooneySans" panose="020B0503040302060204" pitchFamily="34" charset="77"/>
              </a:rPr>
              <a:t>millimeter en kilometer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leert dat je micro-organismen alleen met een </a:t>
            </a:r>
            <a:r>
              <a:rPr lang="nl-NL" u="sng" dirty="0">
                <a:solidFill>
                  <a:srgbClr val="3A589A"/>
                </a:solidFill>
                <a:latin typeface="RooneySans" panose="020B0503040302060204" pitchFamily="34" charset="77"/>
              </a:rPr>
              <a:t>speciale microscoop 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kunt bekijken. 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92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3">
            <a:extLst>
              <a:ext uri="{FF2B5EF4-FFF2-40B4-BE49-F238E27FC236}">
                <a16:creationId xmlns:a16="http://schemas.microsoft.com/office/drawing/2014/main" id="{AB2A9B7F-9605-E147-A75B-843B2AB44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0279"/>
            <a:ext cx="9144000" cy="2387600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2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r>
              <a:rPr lang="en-US" sz="3600" dirty="0">
                <a:solidFill>
                  <a:srgbClr val="3A2C9A"/>
                </a:solidFill>
                <a:latin typeface="RooneySans" panose="020B0503040302060204" pitchFamily="34" charset="77"/>
              </a:rPr>
              <a:t>Wat </a:t>
            </a:r>
            <a:r>
              <a:rPr lang="en-US" sz="3600" dirty="0" err="1">
                <a:solidFill>
                  <a:srgbClr val="3A2C9A"/>
                </a:solidFill>
                <a:latin typeface="RooneySans" panose="020B0503040302060204" pitchFamily="34" charset="77"/>
              </a:rPr>
              <a:t>ga</a:t>
            </a:r>
            <a:r>
              <a:rPr lang="en-US" sz="3600" dirty="0">
                <a:solidFill>
                  <a:srgbClr val="3A2C9A"/>
                </a:solidFill>
                <a:latin typeface="RooneySans" panose="020B0503040302060204" pitchFamily="34" charset="77"/>
              </a:rPr>
              <a:t> je </a:t>
            </a:r>
            <a:r>
              <a:rPr lang="en-US" sz="3600" dirty="0" err="1">
                <a:solidFill>
                  <a:srgbClr val="3A2C9A"/>
                </a:solidFill>
                <a:latin typeface="RooneySans" panose="020B0503040302060204" pitchFamily="34" charset="77"/>
              </a:rPr>
              <a:t>doen</a:t>
            </a:r>
            <a:r>
              <a:rPr lang="en-US" sz="3600" dirty="0">
                <a:solidFill>
                  <a:srgbClr val="3A2C9A"/>
                </a:solidFill>
                <a:latin typeface="RooneySans" panose="020B0503040302060204" pitchFamily="34" charset="77"/>
              </a:rPr>
              <a:t>?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endParaRPr lang="en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2E29D1-D8F2-4B49-ACF9-D8DB66BA53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29650"/>
            <a:ext cx="9518072" cy="3851604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start met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fotoquiz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met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ingezoomde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foto’s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       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jij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wat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er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op de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foto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staat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? </a:t>
            </a:r>
          </a:p>
          <a:p>
            <a:pPr algn="l">
              <a:lnSpc>
                <a:spcPct val="100000"/>
              </a:lnSpc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bekijkt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deel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van de film Powers of Ten. 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onderzoekt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welke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maten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alledaagse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voorwerpen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hebben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zodat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beter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beeld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krijgt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van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afmetingen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leert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rekenen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met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verschillende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maten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zoals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millimeter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kilometer. 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795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16FDE0-A2E2-9B42-B280-643BC58676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96312">
            <a:off x="9377170" y="853086"/>
            <a:ext cx="1943299" cy="19432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510" y="-279845"/>
            <a:ext cx="9144000" cy="2387600"/>
          </a:xfrm>
        </p:spPr>
        <p:txBody>
          <a:bodyPr>
            <a:normAutofit/>
          </a:bodyPr>
          <a:lstStyle/>
          <a:p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Filmpje Powers of Ten </a:t>
            </a:r>
            <a:b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(10 minuten)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79A1ED-AA14-4879-925C-E988981E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96170" y="2513350"/>
            <a:ext cx="9144000" cy="4135883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rgbClr val="3A589A"/>
                </a:solidFill>
                <a:latin typeface="RooneySans" panose="020B05030403020602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</a:t>
            </a: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rgbClr val="3A589A"/>
                </a:solidFill>
                <a:latin typeface="RooneySans" panose="020B0503040302060204" pitchFamily="34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Scales of the Universe in Powers of Ten</a:t>
            </a:r>
            <a:endParaRPr lang="nl-NL" sz="16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rgbClr val="3A589A"/>
                </a:solidFill>
                <a:latin typeface="RooneySans" panose="020B0503040302060204" pitchFamily="34" charset="77"/>
              </a:rPr>
              <a:t>+</a:t>
            </a: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rgbClr val="3A589A"/>
                </a:solidFill>
                <a:latin typeface="RooneySans" panose="020B0503040302060204" pitchFamily="34" charset="77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Speel de macrozoom quiz</a:t>
            </a:r>
            <a:endParaRPr lang="nl-NL" sz="16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lvl="1">
              <a:lnSpc>
                <a:spcPct val="100000"/>
              </a:lnSpc>
            </a:pPr>
            <a:endParaRPr lang="nl-NL" sz="16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lvl="1">
              <a:lnSpc>
                <a:spcPct val="100000"/>
              </a:lnSpc>
            </a:pPr>
            <a:endParaRPr lang="nl-NL" sz="16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lvl="1">
              <a:lnSpc>
                <a:spcPct val="100000"/>
              </a:lnSpc>
            </a:pPr>
            <a:endParaRPr lang="nl-NL" sz="16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lvl="1">
              <a:lnSpc>
                <a:spcPct val="100000"/>
              </a:lnSpc>
            </a:pPr>
            <a:endParaRPr lang="nl-NL" sz="16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lvl="1">
              <a:lnSpc>
                <a:spcPct val="100000"/>
              </a:lnSpc>
            </a:pPr>
            <a:endParaRPr lang="nl-NL" sz="16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rgbClr val="3A589A"/>
                </a:solidFill>
                <a:latin typeface="RooneySans" panose="020B0503040302060204" pitchFamily="34" charset="77"/>
              </a:rPr>
              <a:t>+</a:t>
            </a:r>
          </a:p>
          <a:p>
            <a:pPr lvl="1">
              <a:lnSpc>
                <a:spcPct val="100000"/>
              </a:lnSpc>
            </a:pPr>
            <a:r>
              <a:rPr lang="nl-NL" sz="1600" dirty="0">
                <a:solidFill>
                  <a:srgbClr val="3A589A"/>
                </a:solidFill>
                <a:latin typeface="RooneySans" panose="020B05030403020602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Zoom in met Nikon </a:t>
            </a:r>
            <a:r>
              <a:rPr lang="nl-NL" sz="1600" dirty="0" err="1">
                <a:solidFill>
                  <a:srgbClr val="3A589A"/>
                </a:solidFill>
                <a:latin typeface="RooneySans" panose="020B0503040302060204" pitchFamily="34" charset="77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Universcale</a:t>
            </a:r>
            <a:endParaRPr lang="nl-NL" sz="16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61FD1-2275-4642-AE25-CA1BC7AD25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36606">
            <a:off x="1044979" y="4329292"/>
            <a:ext cx="3234000" cy="504000"/>
          </a:xfrm>
          <a:prstGeom prst="rect">
            <a:avLst/>
          </a:prstGeom>
        </p:spPr>
      </p:pic>
      <p:pic>
        <p:nvPicPr>
          <p:cNvPr id="4" name="Online Media 3" descr="Scales of the Universe in Powers of Ten - Full HD 1080p">
            <a:hlinkClick r:id="" action="ppaction://media"/>
            <a:extLst>
              <a:ext uri="{FF2B5EF4-FFF2-40B4-BE49-F238E27FC236}">
                <a16:creationId xmlns:a16="http://schemas.microsoft.com/office/drawing/2014/main" id="{5FB680CF-CEA8-0144-AB7B-7A8BDA6D9A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4991592" y="2513350"/>
            <a:ext cx="6349336" cy="35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6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60BDB01E-001B-2B43-BF79-E2BA03A8CC2E}"/>
              </a:ext>
            </a:extLst>
          </p:cNvPr>
          <p:cNvSpPr txBox="1">
            <a:spLocks/>
          </p:cNvSpPr>
          <p:nvPr/>
        </p:nvSpPr>
        <p:spPr>
          <a:xfrm>
            <a:off x="1524000" y="673593"/>
            <a:ext cx="9144000" cy="18549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2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1 |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Fotoquiz</a:t>
            </a:r>
            <a:br>
              <a:rPr lang="en-US" dirty="0"/>
            </a:br>
            <a:endParaRPr lang="nl-NL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pic>
        <p:nvPicPr>
          <p:cNvPr id="4" name="Online Media 3" descr="Everyday Objects In Macro">
            <a:hlinkClick r:id="" action="ppaction://media"/>
            <a:extLst>
              <a:ext uri="{FF2B5EF4-FFF2-40B4-BE49-F238E27FC236}">
                <a16:creationId xmlns:a16="http://schemas.microsoft.com/office/drawing/2014/main" id="{A5466532-1DBE-D748-AC14-1DDF028B30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388268" y="1994670"/>
            <a:ext cx="7415464" cy="418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7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60BDB01E-001B-2B43-BF79-E2BA03A8CC2E}"/>
              </a:ext>
            </a:extLst>
          </p:cNvPr>
          <p:cNvSpPr txBox="1">
            <a:spLocks/>
          </p:cNvSpPr>
          <p:nvPr/>
        </p:nvSpPr>
        <p:spPr>
          <a:xfrm>
            <a:off x="1528060" y="702319"/>
            <a:ext cx="9144000" cy="15768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2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2 | </a:t>
            </a:r>
            <a:r>
              <a:rPr lang="en-US" sz="3400" dirty="0">
                <a:solidFill>
                  <a:srgbClr val="3A2C9A"/>
                </a:solidFill>
                <a:latin typeface="RooneySans" panose="020B0503040302060204" pitchFamily="34" charset="77"/>
              </a:rPr>
              <a:t>Wat past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bij</a:t>
            </a:r>
            <a:r>
              <a:rPr lang="en-US" sz="3400" dirty="0">
                <a:solidFill>
                  <a:srgbClr val="3A2C9A"/>
                </a:solidFill>
                <a:latin typeface="RooneySans" panose="020B0503040302060204" pitchFamily="34" charset="77"/>
              </a:rPr>
              <a:t> de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maat</a:t>
            </a:r>
            <a:r>
              <a:rPr lang="en-US" sz="3400" dirty="0">
                <a:solidFill>
                  <a:srgbClr val="3A2C9A"/>
                </a:solidFill>
                <a:latin typeface="RooneySans" panose="020B0503040302060204" pitchFamily="34" charset="77"/>
              </a:rPr>
              <a:t>?</a:t>
            </a:r>
            <a:br>
              <a:rPr lang="en-US" dirty="0"/>
            </a:br>
            <a:endParaRPr lang="nl-NL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FE93ED-2EB5-864E-8E10-612AD8EE78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588" y="1926293"/>
            <a:ext cx="4915767" cy="3851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DFD1A6-6BB0-8A4E-A22B-B35E2F99A0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270" y="2082181"/>
            <a:ext cx="5175876" cy="3541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CFD907-AE86-1C44-BD66-5BC8FD08EEDC}"/>
              </a:ext>
            </a:extLst>
          </p:cNvPr>
          <p:cNvSpPr txBox="1"/>
          <p:nvPr/>
        </p:nvSpPr>
        <p:spPr>
          <a:xfrm rot="179764">
            <a:off x="1068278" y="5299341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1 centimeter (1cm)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507C3-2522-054D-8782-DB37A3C3DE5B}"/>
              </a:ext>
            </a:extLst>
          </p:cNvPr>
          <p:cNvSpPr txBox="1"/>
          <p:nvPr/>
        </p:nvSpPr>
        <p:spPr>
          <a:xfrm rot="21412427">
            <a:off x="3721058" y="3576940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1 milimeter (1mm)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FE6F3F-E35D-4946-A3E5-69712B39759F}"/>
              </a:ext>
            </a:extLst>
          </p:cNvPr>
          <p:cNvSpPr txBox="1"/>
          <p:nvPr/>
        </p:nvSpPr>
        <p:spPr>
          <a:xfrm>
            <a:off x="3712562" y="5357873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1 decimeter (1dm)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BE97B-DEE9-A041-8686-2C5599063046}"/>
              </a:ext>
            </a:extLst>
          </p:cNvPr>
          <p:cNvSpPr txBox="1"/>
          <p:nvPr/>
        </p:nvSpPr>
        <p:spPr>
          <a:xfrm>
            <a:off x="6742695" y="3543742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1 meter (1m)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859DB-8B71-9047-9BA4-74C2158FE987}"/>
              </a:ext>
            </a:extLst>
          </p:cNvPr>
          <p:cNvSpPr txBox="1"/>
          <p:nvPr/>
        </p:nvSpPr>
        <p:spPr>
          <a:xfrm rot="207085">
            <a:off x="8883508" y="362833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1 decameter (1dam)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09A52-428D-604B-BF98-F4D27A645038}"/>
              </a:ext>
            </a:extLst>
          </p:cNvPr>
          <p:cNvSpPr txBox="1"/>
          <p:nvPr/>
        </p:nvSpPr>
        <p:spPr>
          <a:xfrm>
            <a:off x="9105221" y="551504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1 kilometer (1km)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5AE1FF-8F57-B64C-ADDF-3D0CB33FF4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031" y="3799179"/>
            <a:ext cx="1850395" cy="1576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5F4284-6166-0B4E-8358-BE2146EE7D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6550" y="4150704"/>
            <a:ext cx="1103426" cy="11034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7C0281-F25F-4348-8FB5-68AFA01FFFB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281" y="1983721"/>
            <a:ext cx="1543777" cy="15768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33BC192-E53E-6B4F-A2CE-D602CDCDB48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6631">
            <a:off x="6818644" y="3998381"/>
            <a:ext cx="1246964" cy="1765612"/>
          </a:xfrm>
          <a:prstGeom prst="rect">
            <a:avLst/>
          </a:prstGeom>
        </p:spPr>
      </p:pic>
      <p:pic>
        <p:nvPicPr>
          <p:cNvPr id="30" name="Picture 29" descr="A picture containing stationary, writing implement, pen&#10;&#10;Description automatically generated">
            <a:extLst>
              <a:ext uri="{FF2B5EF4-FFF2-40B4-BE49-F238E27FC236}">
                <a16:creationId xmlns:a16="http://schemas.microsoft.com/office/drawing/2014/main" id="{FC377115-731A-B74F-AB93-819A0FA97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877389" y="2101253"/>
            <a:ext cx="1688192" cy="13762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6D48D24-61A3-D045-97DD-DB59E43A6B1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8921" y="4089394"/>
            <a:ext cx="1487797" cy="14547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00878EF-B59E-3E45-8466-670FA7201A2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7128">
            <a:off x="9063032" y="2035204"/>
            <a:ext cx="1612309" cy="15943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CD819D-5667-7841-AE7C-5D6525BEEA5A}"/>
              </a:ext>
            </a:extLst>
          </p:cNvPr>
          <p:cNvSpPr txBox="1"/>
          <p:nvPr/>
        </p:nvSpPr>
        <p:spPr>
          <a:xfrm rot="151334">
            <a:off x="6266318" y="5593034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1 hectometer (1hm)</a:t>
            </a:r>
          </a:p>
        </p:txBody>
      </p:sp>
    </p:spTree>
    <p:extLst>
      <p:ext uri="{BB962C8B-B14F-4D97-AF65-F5344CB8AC3E}">
        <p14:creationId xmlns:p14="http://schemas.microsoft.com/office/powerpoint/2010/main" val="67450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id="{60BDB01E-001B-2B43-BF79-E2BA03A8CC2E}"/>
              </a:ext>
            </a:extLst>
          </p:cNvPr>
          <p:cNvSpPr txBox="1">
            <a:spLocks/>
          </p:cNvSpPr>
          <p:nvPr/>
        </p:nvSpPr>
        <p:spPr>
          <a:xfrm>
            <a:off x="1875051" y="133013"/>
            <a:ext cx="9144000" cy="18549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sz="30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2 </a:t>
            </a:r>
            <a:br>
              <a:rPr lang="nl-NL" sz="30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000" dirty="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0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0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3 &amp; 4 | </a:t>
            </a:r>
            <a:r>
              <a:rPr lang="en-US" sz="3000" dirty="0" err="1">
                <a:solidFill>
                  <a:srgbClr val="3A2C9A"/>
                </a:solidFill>
                <a:latin typeface="RooneySans" panose="020B0503040302060204" pitchFamily="34" charset="77"/>
              </a:rPr>
              <a:t>Rekenen</a:t>
            </a:r>
            <a:r>
              <a:rPr lang="en-US" sz="3000" dirty="0">
                <a:solidFill>
                  <a:srgbClr val="3A2C9A"/>
                </a:solidFill>
                <a:latin typeface="RooneySans" panose="020B0503040302060204" pitchFamily="34" charset="77"/>
              </a:rPr>
              <a:t> met </a:t>
            </a:r>
            <a:r>
              <a:rPr lang="en-US" sz="3000" dirty="0" err="1">
                <a:solidFill>
                  <a:srgbClr val="3A2C9A"/>
                </a:solidFill>
                <a:latin typeface="RooneySans" panose="020B0503040302060204" pitchFamily="34" charset="77"/>
              </a:rPr>
              <a:t>maten</a:t>
            </a:r>
            <a:endParaRPr lang="nl-NL" sz="3000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A46E53-0468-7949-B370-817110EF52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949" y="825148"/>
            <a:ext cx="1619023" cy="1548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BCE6BE-184D-FB48-BD88-E208552F07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949" y="4177926"/>
            <a:ext cx="1658860" cy="16195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D67900-F4D5-8140-BEC5-5905A78CEE8E}"/>
              </a:ext>
            </a:extLst>
          </p:cNvPr>
          <p:cNvSpPr txBox="1"/>
          <p:nvPr/>
        </p:nvSpPr>
        <p:spPr>
          <a:xfrm>
            <a:off x="663326" y="2699729"/>
            <a:ext cx="2423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1mm x 1000 = 1000mm = 1 meter</a:t>
            </a:r>
          </a:p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D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us duizend chipjes</a:t>
            </a:r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1F07A35A-6079-5747-BC71-9B35B0A8E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073" y="664422"/>
            <a:ext cx="4664264" cy="5450841"/>
          </a:xfrm>
          <a:prstGeom prst="rect">
            <a:avLst/>
          </a:prstGeom>
        </p:spPr>
      </p:pic>
      <p:pic>
        <p:nvPicPr>
          <p:cNvPr id="9" name="Graphic 8" descr="Line arrow Counter clockwise curve">
            <a:extLst>
              <a:ext uri="{FF2B5EF4-FFF2-40B4-BE49-F238E27FC236}">
                <a16:creationId xmlns:a16="http://schemas.microsoft.com/office/drawing/2014/main" id="{421EEC92-5A14-C04B-A246-C04416148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410836" flipH="1">
            <a:off x="2209698" y="2370600"/>
            <a:ext cx="1560172" cy="172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8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35685"/>
            <a:ext cx="9144000" cy="2387600"/>
          </a:xfrm>
        </p:spPr>
        <p:txBody>
          <a:bodyPr/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3 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Wat is een vaccin?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67703E0-1F7D-0B43-8695-D066D445E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1139997"/>
            <a:ext cx="2784976" cy="47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46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1998D-AC69-D24C-A49D-B41AFEF3D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0143"/>
            <a:ext cx="9144000" cy="2134494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3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r>
              <a:rPr lang="en-US" sz="4000" dirty="0">
                <a:solidFill>
                  <a:srgbClr val="3A2C9A"/>
                </a:solidFill>
                <a:latin typeface="RooneySans" panose="020B0503040302060204" pitchFamily="34" charset="77"/>
              </a:rPr>
              <a:t>LEERDOELEN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endParaRPr lang="en-N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943B1E-CD45-144D-91EB-7F9AD812026C}"/>
              </a:ext>
            </a:extLst>
          </p:cNvPr>
          <p:cNvSpPr/>
          <p:nvPr/>
        </p:nvSpPr>
        <p:spPr>
          <a:xfrm>
            <a:off x="1692322" y="2690336"/>
            <a:ext cx="89756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ontdekt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wat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is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hoe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vaccinatie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werkt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leert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welke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vaccins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er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zijn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tegen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welke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ziektes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deze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vaccins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beschermen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342900" indent="-342900">
              <a:buFont typeface="+mj-lt"/>
              <a:buAutoNum type="arabicPeriod"/>
            </a:pPr>
            <a:endParaRPr lang="en-US" sz="24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leert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over hoe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werkt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hoe je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afweersysteem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400" dirty="0" err="1">
                <a:solidFill>
                  <a:srgbClr val="3A589A"/>
                </a:solidFill>
                <a:latin typeface="RooneySans" panose="020B0503040302060204" pitchFamily="34" charset="77"/>
              </a:rPr>
              <a:t>werkt</a:t>
            </a:r>
            <a:r>
              <a:rPr lang="en-US" sz="2400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585912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1547"/>
            <a:ext cx="9144000" cy="90865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Wat </a:t>
            </a:r>
            <a:r>
              <a:rPr lang="en-US" sz="4400" b="1" dirty="0" err="1">
                <a:solidFill>
                  <a:srgbClr val="3A589A"/>
                </a:solidFill>
                <a:latin typeface="RooneySans Heavy" panose="020B0503040302060204" pitchFamily="34" charset="77"/>
              </a:rPr>
              <a:t>gaan</a:t>
            </a:r>
            <a:r>
              <a:rPr lang="en-US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 we </a:t>
            </a:r>
            <a:r>
              <a:rPr lang="en-US" sz="4400" b="1" dirty="0" err="1">
                <a:solidFill>
                  <a:srgbClr val="3A589A"/>
                </a:solidFill>
                <a:latin typeface="RooneySans Heavy" panose="020B0503040302060204" pitchFamily="34" charset="77"/>
              </a:rPr>
              <a:t>doen</a:t>
            </a:r>
            <a:r>
              <a:rPr lang="en-US" sz="4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?</a:t>
            </a:r>
            <a:endParaRPr lang="en-NL" sz="44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79A1ED-AA14-4879-925C-E988981E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3615" y="1981722"/>
            <a:ext cx="4572000" cy="194742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3A589A"/>
                </a:solidFill>
                <a:latin typeface="RooneySans" panose="020B0503040302060204" pitchFamily="34" charset="77"/>
              </a:rPr>
              <a:t>In </a:t>
            </a:r>
            <a:r>
              <a:rPr lang="en-US" sz="18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sz="18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800" dirty="0" err="1">
                <a:solidFill>
                  <a:srgbClr val="3A589A"/>
                </a:solidFill>
                <a:latin typeface="RooneySans" panose="020B0503040302060204" pitchFamily="34" charset="77"/>
              </a:rPr>
              <a:t>aantal</a:t>
            </a:r>
            <a:r>
              <a:rPr lang="en-US" sz="1800" dirty="0">
                <a:solidFill>
                  <a:srgbClr val="3A589A"/>
                </a:solidFill>
                <a:latin typeface="RooneySans" panose="020B0503040302060204" pitchFamily="34" charset="77"/>
              </a:rPr>
              <a:t> lessen </a:t>
            </a:r>
            <a:r>
              <a:rPr lang="en-US" sz="1800" dirty="0" err="1">
                <a:solidFill>
                  <a:srgbClr val="3A589A"/>
                </a:solidFill>
                <a:latin typeface="RooneySans" panose="020B0503040302060204" pitchFamily="34" charset="77"/>
              </a:rPr>
              <a:t>ga</a:t>
            </a:r>
            <a:r>
              <a:rPr lang="en-US" sz="1800" dirty="0">
                <a:solidFill>
                  <a:srgbClr val="3A589A"/>
                </a:solidFill>
                <a:latin typeface="RooneySans" panose="020B0503040302060204" pitchFamily="34" charset="77"/>
              </a:rPr>
              <a:t> je </a:t>
            </a:r>
            <a:r>
              <a:rPr lang="en-US" sz="1800" dirty="0" err="1">
                <a:solidFill>
                  <a:srgbClr val="3A589A"/>
                </a:solidFill>
                <a:latin typeface="RooneySans" panose="020B0503040302060204" pitchFamily="34" charset="77"/>
              </a:rPr>
              <a:t>alles</a:t>
            </a:r>
            <a:r>
              <a:rPr lang="en-US" sz="18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800" dirty="0" err="1">
                <a:solidFill>
                  <a:srgbClr val="3A589A"/>
                </a:solidFill>
                <a:latin typeface="RooneySans" panose="020B0503040302060204" pitchFamily="34" charset="77"/>
              </a:rPr>
              <a:t>leren</a:t>
            </a:r>
            <a:r>
              <a:rPr lang="en-US" sz="1800" dirty="0">
                <a:solidFill>
                  <a:srgbClr val="3A589A"/>
                </a:solidFill>
                <a:latin typeface="RooneySans" panose="020B0503040302060204" pitchFamily="34" charset="77"/>
              </a:rPr>
              <a:t> over </a:t>
            </a:r>
            <a:r>
              <a:rPr lang="en-US" sz="1800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bacteriën</a:t>
            </a:r>
            <a:r>
              <a:rPr lang="en-US" sz="1800" u="sng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800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1800" u="sng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800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virussen</a:t>
            </a:r>
            <a:r>
              <a:rPr lang="en-US" sz="18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8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1800" dirty="0">
                <a:solidFill>
                  <a:srgbClr val="3A589A"/>
                </a:solidFill>
                <a:latin typeface="RooneySans" panose="020B0503040302060204" pitchFamily="34" charset="77"/>
              </a:rPr>
              <a:t> de </a:t>
            </a:r>
            <a:r>
              <a:rPr lang="en-US" sz="1800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infectieziekten</a:t>
            </a:r>
            <a:r>
              <a:rPr lang="en-US" sz="1800" dirty="0">
                <a:solidFill>
                  <a:srgbClr val="3A589A"/>
                </a:solidFill>
                <a:latin typeface="RooneySans" panose="020B0503040302060204" pitchFamily="34" charset="77"/>
              </a:rPr>
              <a:t> die ze </a:t>
            </a:r>
            <a:r>
              <a:rPr lang="en-US" sz="1800" dirty="0" err="1">
                <a:solidFill>
                  <a:srgbClr val="3A589A"/>
                </a:solidFill>
                <a:latin typeface="RooneySans" panose="020B0503040302060204" pitchFamily="34" charset="77"/>
              </a:rPr>
              <a:t>kunnen</a:t>
            </a:r>
            <a:r>
              <a:rPr lang="en-US" sz="18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8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veroorzaken</a:t>
            </a:r>
            <a:endParaRPr lang="nl-NL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7E01A6-1377-C444-AB54-FCAB692E5E64}"/>
              </a:ext>
            </a:extLst>
          </p:cNvPr>
          <p:cNvSpPr/>
          <p:nvPr/>
        </p:nvSpPr>
        <p:spPr>
          <a:xfrm>
            <a:off x="5756167" y="3932678"/>
            <a:ext cx="4470399" cy="1710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Ook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wordt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er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uitgelegd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hoe je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afweersysteem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werkt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hoe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ons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al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jaren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beschermen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tegen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infectieziekten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 </a:t>
            </a:r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D1D6A-7E57-8345-954B-5D27EA02C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440" y="906791"/>
            <a:ext cx="2667000" cy="255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04EB23-A73C-0A4C-B3C2-B1E498D2E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862" y="4039727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3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1998D-AC69-D24C-A49D-B41AFEF3D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0143"/>
            <a:ext cx="9144000" cy="2134494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3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r>
              <a:rPr lang="en-US" sz="4000" dirty="0">
                <a:solidFill>
                  <a:srgbClr val="3A2C9A"/>
                </a:solidFill>
                <a:latin typeface="RooneySans" panose="020B0503040302060204" pitchFamily="34" charset="77"/>
              </a:rPr>
              <a:t>Wat </a:t>
            </a:r>
            <a:r>
              <a:rPr lang="en-US" sz="4000" dirty="0" err="1">
                <a:solidFill>
                  <a:srgbClr val="3A2C9A"/>
                </a:solidFill>
                <a:latin typeface="RooneySans" panose="020B0503040302060204" pitchFamily="34" charset="77"/>
              </a:rPr>
              <a:t>ga</a:t>
            </a:r>
            <a:r>
              <a:rPr lang="en-US" sz="4000" dirty="0">
                <a:solidFill>
                  <a:srgbClr val="3A2C9A"/>
                </a:solidFill>
                <a:latin typeface="RooneySans" panose="020B0503040302060204" pitchFamily="34" charset="77"/>
              </a:rPr>
              <a:t> je </a:t>
            </a:r>
            <a:r>
              <a:rPr lang="en-US" sz="4000" dirty="0" err="1">
                <a:solidFill>
                  <a:srgbClr val="3A2C9A"/>
                </a:solidFill>
                <a:latin typeface="RooneySans" panose="020B0503040302060204" pitchFamily="34" charset="77"/>
              </a:rPr>
              <a:t>doen</a:t>
            </a:r>
            <a:r>
              <a:rPr lang="en-US" sz="4000" dirty="0">
                <a:solidFill>
                  <a:srgbClr val="3A2C9A"/>
                </a:solidFill>
                <a:latin typeface="RooneySans" panose="020B0503040302060204" pitchFamily="34" charset="77"/>
              </a:rPr>
              <a:t>?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endParaRPr lang="en-N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47FDB96-639B-0246-997E-565F48D8BC2F}"/>
              </a:ext>
            </a:extLst>
          </p:cNvPr>
          <p:cNvSpPr/>
          <p:nvPr/>
        </p:nvSpPr>
        <p:spPr>
          <a:xfrm>
            <a:off x="1969827" y="2247543"/>
            <a:ext cx="825234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bekijkt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met de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klas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de </a:t>
            </a:r>
            <a:r>
              <a:rPr lang="en-US" sz="20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Klokhuis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-uitzending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Tijdens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het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kijken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,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schrijf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je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vragen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op die je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hebt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om met de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klas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te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bespreken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leest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de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tekst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beantwoordt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de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vragen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bekijkt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de strip over Jenner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verzint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passend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onderschrift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bij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de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plaatjes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Met de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klas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bespreek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je de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vragen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die je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hebt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verzameld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 over </a:t>
            </a:r>
            <a:r>
              <a:rPr lang="en-US" sz="20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vaccinaties</a:t>
            </a:r>
            <a:r>
              <a:rPr lang="en-US" sz="2000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  <a:endParaRPr lang="en-US" sz="2000" dirty="0">
              <a:solidFill>
                <a:srgbClr val="3A589A"/>
              </a:solidFill>
              <a:effectLst/>
              <a:latin typeface="RooneySans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7065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Het Klokhuis uitzending (15 minuten)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79A1ED-AA14-4879-925C-E988981E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74754"/>
            <a:ext cx="9144000" cy="1655762"/>
          </a:xfrm>
        </p:spPr>
        <p:txBody>
          <a:bodyPr/>
          <a:lstStyle/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Aflevering vaccin</a:t>
            </a: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35661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8907"/>
            <a:ext cx="9144000" cy="1286308"/>
          </a:xfrm>
        </p:spPr>
        <p:txBody>
          <a:bodyPr>
            <a:normAutofit fontScale="90000"/>
          </a:bodyPr>
          <a:lstStyle/>
          <a:p>
            <a:r>
              <a:rPr lang="nl-NL" sz="5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3</a:t>
            </a:r>
            <a:br>
              <a:rPr lang="nl-NL" sz="54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5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-</a:t>
            </a:r>
            <a:br>
              <a:rPr lang="nl-NL" sz="54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4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Opdracht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F5CFBD-2706-F64E-87E2-B24E046617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47" y="2677984"/>
            <a:ext cx="4304412" cy="31896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2E58338-D7C8-784A-B913-853C4ADEE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357" y="3373757"/>
            <a:ext cx="6047996" cy="1798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1A4A4A-A95E-154C-83AB-681D48AC23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969" y="2677984"/>
            <a:ext cx="4333239" cy="31896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B242005-0043-C54F-8C76-27BA85AE69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383" y="3429000"/>
            <a:ext cx="6373944" cy="19728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59999B-73DE-C54E-B3EE-CEDF78C00DC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20" y="2705190"/>
            <a:ext cx="4333239" cy="3255163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BE05747-A104-0041-8FDB-77B0DBCFEB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886" y="3488797"/>
            <a:ext cx="6217543" cy="1913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78CFF2-2BF0-7D47-9D81-6BE927A3452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649" y="2473223"/>
            <a:ext cx="4279660" cy="3487130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EA10899-C3B7-6043-B569-98CC158A5F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381" y="3525988"/>
            <a:ext cx="6217543" cy="21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BB356E0-40C9-8747-8A34-C47D4C33BB89}"/>
              </a:ext>
            </a:extLst>
          </p:cNvPr>
          <p:cNvSpPr txBox="1">
            <a:spLocks/>
          </p:cNvSpPr>
          <p:nvPr/>
        </p:nvSpPr>
        <p:spPr>
          <a:xfrm>
            <a:off x="1523999" y="691128"/>
            <a:ext cx="9144000" cy="128630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3</a:t>
            </a:r>
            <a:br>
              <a:rPr lang="nl-NL" sz="54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5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-</a:t>
            </a:r>
            <a:br>
              <a:rPr lang="nl-NL" sz="54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4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Opdracht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D305B9-C2CF-A047-92FA-44DE6ACF9E55}"/>
              </a:ext>
            </a:extLst>
          </p:cNvPr>
          <p:cNvSpPr/>
          <p:nvPr/>
        </p:nvSpPr>
        <p:spPr>
          <a:xfrm>
            <a:off x="3261728" y="1977436"/>
            <a:ext cx="5668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Ga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naar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site van het Rijksvaccinatieprogramma </a:t>
            </a: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2CFCF1-7605-254D-8BBE-33E01FD29D5D}"/>
              </a:ext>
            </a:extLst>
          </p:cNvPr>
          <p:cNvSpPr txBox="1"/>
          <p:nvPr/>
        </p:nvSpPr>
        <p:spPr>
          <a:xfrm>
            <a:off x="794424" y="2441204"/>
            <a:ext cx="3110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Voorbeeld ingevulde tabel:</a:t>
            </a: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BA5331-0F7E-E449-B2BE-38074D2458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497" y="3540813"/>
            <a:ext cx="7094752" cy="2176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8E68A8-0D84-EC43-8BB3-862D2DC844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743" y="3077045"/>
            <a:ext cx="8452514" cy="3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296D50A6-CEB4-6E48-BC9B-6DFFD5900D65}"/>
              </a:ext>
            </a:extLst>
          </p:cNvPr>
          <p:cNvSpPr txBox="1">
            <a:spLocks/>
          </p:cNvSpPr>
          <p:nvPr/>
        </p:nvSpPr>
        <p:spPr>
          <a:xfrm>
            <a:off x="1524000" y="1031841"/>
            <a:ext cx="9144000" cy="117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3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-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6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Opdracht 3 | Immuun na </a:t>
            </a:r>
            <a:r>
              <a:rPr lang="nl-NL" sz="3600" i="1" dirty="0">
                <a:solidFill>
                  <a:srgbClr val="3A2C9A"/>
                </a:solidFill>
                <a:latin typeface="RooneySans Heavy" panose="020B0503040302060204" pitchFamily="34" charset="77"/>
              </a:rPr>
              <a:t>ziekte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2747E64-403D-674F-BB2D-5E48C9FCB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299" y="2223977"/>
            <a:ext cx="9595394" cy="3352800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411F99C-301C-7641-85C4-2034AEDBA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298" y="2282176"/>
            <a:ext cx="9595393" cy="3315937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38653E97-54F0-8040-B0C7-906D0DD0B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298" y="2330990"/>
            <a:ext cx="9595393" cy="337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8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9C0CA710-7D46-0D41-A532-915698FBB77C}"/>
              </a:ext>
            </a:extLst>
          </p:cNvPr>
          <p:cNvSpPr txBox="1">
            <a:spLocks/>
          </p:cNvSpPr>
          <p:nvPr/>
        </p:nvSpPr>
        <p:spPr>
          <a:xfrm>
            <a:off x="1229832" y="1011060"/>
            <a:ext cx="9732335" cy="117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3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-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6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Opdracht 3 | Immuun na </a:t>
            </a:r>
            <a:r>
              <a:rPr lang="nl-NL" sz="3600" b="1" i="1" dirty="0">
                <a:solidFill>
                  <a:srgbClr val="3A2C9A"/>
                </a:solidFill>
                <a:latin typeface="RooneySans Heavy" panose="020B0503040302060204" pitchFamily="34" charset="77"/>
              </a:rPr>
              <a:t>vaccinatie</a:t>
            </a:r>
          </a:p>
        </p:txBody>
      </p:sp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058C22F4-7448-F84A-9F86-63B0A7A89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33" y="2391437"/>
            <a:ext cx="9402727" cy="3400653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E12905-E2C6-7445-997C-9C23617D3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34" y="2431082"/>
            <a:ext cx="9402726" cy="3321361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E7AA16-5B0F-C84A-96EB-F76EE1395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4632" y="2438331"/>
            <a:ext cx="9402726" cy="351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6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217"/>
            <a:ext cx="9144000" cy="1909763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4 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9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Wat is groepsimmuniteit?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79A1ED-AA14-4879-925C-E988981E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3410" y="3826021"/>
            <a:ext cx="6545179" cy="1772674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3A589A"/>
                </a:solidFill>
                <a:latin typeface="RooneySans" panose="020B0503040302060204" pitchFamily="34" charset="77"/>
              </a:rPr>
              <a:t>En hoe zorg je ervoor dat het groter wordt?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01A841E1-48E5-5D47-9F4B-60D4638EA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7343">
            <a:off x="9727198" y="1010298"/>
            <a:ext cx="1079500" cy="10668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54F90C4-179E-4141-AEA2-D446FF1A1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97295">
            <a:off x="1524000" y="4531895"/>
            <a:ext cx="10795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98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1998D-AC69-D24C-A49D-B41AFEF3D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80394"/>
            <a:ext cx="9144000" cy="2134494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4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r>
              <a:rPr lang="en-US" sz="4000" dirty="0">
                <a:solidFill>
                  <a:srgbClr val="3A2C9A"/>
                </a:solidFill>
                <a:latin typeface="RooneySans" panose="020B0503040302060204" pitchFamily="34" charset="77"/>
              </a:rPr>
              <a:t>LEERDOELEN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endParaRPr lang="en-N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8502ED-FD7D-4248-9F94-6543A5340EA4}"/>
              </a:ext>
            </a:extLst>
          </p:cNvPr>
          <p:cNvSpPr/>
          <p:nvPr/>
        </p:nvSpPr>
        <p:spPr>
          <a:xfrm>
            <a:off x="1405719" y="2967334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sz="3200" dirty="0" err="1">
                <a:solidFill>
                  <a:srgbClr val="3A589A"/>
                </a:solidFill>
                <a:latin typeface="RooneySans" panose="020B0503040302060204" pitchFamily="34" charset="77"/>
              </a:rPr>
              <a:t>ontdekt</a:t>
            </a: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 wat </a:t>
            </a:r>
            <a:r>
              <a:rPr lang="en-US" sz="3200" dirty="0" err="1">
                <a:solidFill>
                  <a:srgbClr val="3A589A"/>
                </a:solidFill>
                <a:latin typeface="RooneySans" panose="020B0503040302060204" pitchFamily="34" charset="77"/>
              </a:rPr>
              <a:t>groepsimmuniteit</a:t>
            </a: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 is. 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sz="3200" dirty="0" err="1">
                <a:solidFill>
                  <a:srgbClr val="3A589A"/>
                </a:solidFill>
                <a:latin typeface="RooneySans" panose="020B0503040302060204" pitchFamily="34" charset="77"/>
              </a:rPr>
              <a:t>leert</a:t>
            </a: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 hoe je </a:t>
            </a:r>
            <a:r>
              <a:rPr lang="en-US" sz="32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ervoor</a:t>
            </a: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3200" dirty="0" err="1">
                <a:solidFill>
                  <a:srgbClr val="3A589A"/>
                </a:solidFill>
                <a:latin typeface="RooneySans" panose="020B0503040302060204" pitchFamily="34" charset="77"/>
              </a:rPr>
              <a:t>kunt</a:t>
            </a: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3200" dirty="0" err="1">
                <a:solidFill>
                  <a:srgbClr val="3A589A"/>
                </a:solidFill>
                <a:latin typeface="RooneySans" panose="020B0503040302060204" pitchFamily="34" charset="77"/>
              </a:rPr>
              <a:t>zorgen</a:t>
            </a: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3200" dirty="0" err="1">
                <a:solidFill>
                  <a:srgbClr val="3A589A"/>
                </a:solidFill>
                <a:latin typeface="RooneySans" panose="020B0503040302060204" pitchFamily="34" charset="77"/>
              </a:rPr>
              <a:t>dat</a:t>
            </a: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 de </a:t>
            </a:r>
            <a:r>
              <a:rPr lang="en-US" sz="3200" dirty="0" err="1">
                <a:solidFill>
                  <a:srgbClr val="3A589A"/>
                </a:solidFill>
                <a:latin typeface="RooneySans" panose="020B0503040302060204" pitchFamily="34" charset="77"/>
              </a:rPr>
              <a:t>groepsimmuniteit</a:t>
            </a: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3200" dirty="0" err="1">
                <a:solidFill>
                  <a:srgbClr val="3A589A"/>
                </a:solidFill>
                <a:latin typeface="RooneySans" panose="020B0503040302060204" pitchFamily="34" charset="77"/>
              </a:rPr>
              <a:t>groter</a:t>
            </a: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3200" dirty="0" err="1">
                <a:solidFill>
                  <a:srgbClr val="3A589A"/>
                </a:solidFill>
                <a:latin typeface="RooneySans" panose="020B0503040302060204" pitchFamily="34" charset="77"/>
              </a:rPr>
              <a:t>wordt</a:t>
            </a:r>
            <a:r>
              <a:rPr lang="en-US" sz="3200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264237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1998D-AC69-D24C-A49D-B41AFEF3D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0143"/>
            <a:ext cx="9144000" cy="2134494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4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endParaRPr lang="en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514A561-8CB1-1747-B3EF-70E0FAA3D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47390"/>
            <a:ext cx="9144000" cy="4189386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3A2C9A"/>
                </a:solidFill>
                <a:latin typeface="RooneySans" panose="020B0503040302060204" pitchFamily="34" charset="77"/>
              </a:rPr>
              <a:t>Wat ga je doen?</a:t>
            </a:r>
          </a:p>
          <a:p>
            <a:endParaRPr lang="nl-NL" sz="4000" dirty="0">
              <a:solidFill>
                <a:srgbClr val="3A2C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zoekt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uit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wat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groepsimmuniteit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is door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na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te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bootsen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hoe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besmettelijke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ziekte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zich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verspreidt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bij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mensen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mét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zonder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vaccinatie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Nodig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: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rood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potlood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 of </a:t>
            </a:r>
            <a:r>
              <a:rPr lang="en-US" sz="2600" dirty="0" err="1">
                <a:solidFill>
                  <a:srgbClr val="3A589A"/>
                </a:solidFill>
                <a:latin typeface="RooneySans" panose="020B0503040302060204" pitchFamily="34" charset="77"/>
              </a:rPr>
              <a:t>stift</a:t>
            </a:r>
            <a:r>
              <a:rPr lang="en-US" sz="2600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</a:p>
          <a:p>
            <a:endParaRPr lang="nl-NL" sz="3200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8296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BE79A1ED-AA14-4879-925C-E988981E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99902"/>
            <a:ext cx="9144000" cy="828072"/>
          </a:xfrm>
        </p:spPr>
        <p:txBody>
          <a:bodyPr/>
          <a:lstStyle/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Filmpje over groepsbescherming</a:t>
            </a: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63B9AC7A-DE0F-B246-8DDB-BAB188892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363" y="2108436"/>
            <a:ext cx="2695633" cy="339504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7A64E23-4FF8-914B-B851-700C8807D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875" y="2108436"/>
            <a:ext cx="2721762" cy="339504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E270A63-93FF-A64D-A327-8806E309EC3A}"/>
              </a:ext>
            </a:extLst>
          </p:cNvPr>
          <p:cNvSpPr txBox="1">
            <a:spLocks/>
          </p:cNvSpPr>
          <p:nvPr/>
        </p:nvSpPr>
        <p:spPr>
          <a:xfrm>
            <a:off x="1524000" y="430026"/>
            <a:ext cx="9144000" cy="22238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4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6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-</a:t>
            </a:r>
            <a:br>
              <a:rPr lang="nl-NL" sz="3600" b="1" dirty="0">
                <a:solidFill>
                  <a:srgbClr val="3A2C9A"/>
                </a:solidFill>
                <a:latin typeface="RooneySans Heavy" panose="020B0503040302060204" pitchFamily="34" charset="77"/>
              </a:rPr>
            </a:br>
            <a:r>
              <a:rPr lang="nl-NL" sz="24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Opdracht 4 | Wat valt op? Zijn er witte stippen? Hoe komt dat? Wat heb je nu ontdekt? 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endParaRPr lang="nl-NL" sz="3600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765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F2F3ACB-1F8A-3044-9072-9A6E81701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587" y="3536150"/>
            <a:ext cx="1960898" cy="24689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11915"/>
            <a:ext cx="9144000" cy="23876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1 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Overal micromonsters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BD5974-E94F-084E-A344-411FA93AF7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3283" y="3418200"/>
            <a:ext cx="1998698" cy="1616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C0A7B3-BA7F-AB4D-8413-FA3B39249B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9938">
            <a:off x="8431550" y="2945991"/>
            <a:ext cx="2913984" cy="2436007"/>
          </a:xfrm>
          <a:prstGeom prst="ellipse">
            <a:avLst/>
          </a:prstGeom>
        </p:spPr>
      </p:pic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2CBDAF4C-0C79-A945-976C-6CCBDAECAB47}"/>
              </a:ext>
            </a:extLst>
          </p:cNvPr>
          <p:cNvCxnSpPr>
            <a:cxnSpLocks/>
          </p:cNvCxnSpPr>
          <p:nvPr/>
        </p:nvCxnSpPr>
        <p:spPr>
          <a:xfrm>
            <a:off x="3785937" y="3958486"/>
            <a:ext cx="2053389" cy="934356"/>
          </a:xfrm>
          <a:prstGeom prst="curvedConnector3">
            <a:avLst/>
          </a:prstGeom>
          <a:ln w="38100">
            <a:solidFill>
              <a:srgbClr val="3A58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2268C9E7-AF21-0447-AEF6-23D922B236F7}"/>
              </a:ext>
            </a:extLst>
          </p:cNvPr>
          <p:cNvCxnSpPr>
            <a:cxnSpLocks/>
          </p:cNvCxnSpPr>
          <p:nvPr/>
        </p:nvCxnSpPr>
        <p:spPr>
          <a:xfrm flipV="1">
            <a:off x="6717620" y="3536150"/>
            <a:ext cx="1842401" cy="297914"/>
          </a:xfrm>
          <a:prstGeom prst="curvedConnector3">
            <a:avLst/>
          </a:prstGeom>
          <a:ln w="38100">
            <a:solidFill>
              <a:srgbClr val="3A58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0253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071563"/>
          </a:xfrm>
        </p:spPr>
        <p:txBody>
          <a:bodyPr>
            <a:normAutofit fontScale="90000"/>
          </a:bodyPr>
          <a:lstStyle/>
          <a:p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5 </a:t>
            </a:r>
            <a:b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Vraag het thuis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0576E-ED07-C844-B3C6-D147C0EA3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15" y="2772885"/>
            <a:ext cx="4337393" cy="2843266"/>
          </a:xfrm>
          <a:prstGeom prst="ellipse">
            <a:avLst/>
          </a:prstGeom>
          <a:ln w="38100">
            <a:solidFill>
              <a:srgbClr val="3A589A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E5655-CAFB-6B4B-AA8F-2E242F4B58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623" y="2772884"/>
            <a:ext cx="3834062" cy="2843267"/>
          </a:xfrm>
          <a:prstGeom prst="ellipse">
            <a:avLst/>
          </a:prstGeom>
          <a:ln w="38100">
            <a:solidFill>
              <a:srgbClr val="3A589A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8FD7E-8E14-E441-BDBF-CBA2A27B38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914" y="2772883"/>
            <a:ext cx="3834062" cy="2843268"/>
          </a:xfrm>
          <a:prstGeom prst="ellipse">
            <a:avLst/>
          </a:prstGeom>
          <a:ln w="38100">
            <a:solidFill>
              <a:srgbClr val="3A589A"/>
            </a:solidFill>
          </a:ln>
        </p:spPr>
      </p:pic>
    </p:spTree>
    <p:extLst>
      <p:ext uri="{BB962C8B-B14F-4D97-AF65-F5344CB8AC3E}">
        <p14:creationId xmlns:p14="http://schemas.microsoft.com/office/powerpoint/2010/main" val="3181150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1998D-AC69-D24C-A49D-B41AFEF3D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0143"/>
            <a:ext cx="9144000" cy="2134494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5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r>
              <a:rPr lang="en-US" sz="4000" dirty="0">
                <a:solidFill>
                  <a:srgbClr val="3A2C9A"/>
                </a:solidFill>
                <a:latin typeface="RooneySans" panose="020B0503040302060204" pitchFamily="34" charset="77"/>
              </a:rPr>
              <a:t>LEERDOELEN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7F1F0-8C3D-2D47-ACDD-0F151AB9AB06}"/>
              </a:ext>
            </a:extLst>
          </p:cNvPr>
          <p:cNvSpPr txBox="1"/>
          <p:nvPr/>
        </p:nvSpPr>
        <p:spPr>
          <a:xfrm>
            <a:off x="873919" y="2321004"/>
            <a:ext cx="104441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rgbClr val="3A589A"/>
                </a:solidFill>
                <a:latin typeface="RooneySans" panose="020B0503040302060204" pitchFamily="34" charset="77"/>
              </a:rPr>
              <a:t>Je zoekt uit of je gevaccineerd bent en voert een gesprek met je ouders/verzorgers over vaccinaties </a:t>
            </a:r>
          </a:p>
          <a:p>
            <a:endParaRPr lang="en-NL" dirty="0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158D611B-B721-EB43-B913-132D6BD40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369" y="3309342"/>
            <a:ext cx="10101262" cy="2948583"/>
          </a:xfrm>
        </p:spPr>
        <p:txBody>
          <a:bodyPr>
            <a:normAutofit/>
          </a:bodyPr>
          <a:lstStyle/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r>
              <a:rPr lang="nl-NL" dirty="0">
                <a:solidFill>
                  <a:srgbClr val="3A2C9A"/>
                </a:solidFill>
                <a:latin typeface="RooneySans" panose="020B0503040302060204" pitchFamily="34" charset="77"/>
              </a:rPr>
              <a:t>WAT GA JE DEZE LES DOEN? </a:t>
            </a:r>
          </a:p>
          <a:p>
            <a:endParaRPr lang="nl-NL" dirty="0">
              <a:solidFill>
                <a:srgbClr val="3A2C9A"/>
              </a:solidFill>
              <a:latin typeface="RooneySans" panose="020B0503040302060204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vraagt aan je ouders of ze gevaccineerd zijn en hoe dat vroeger ging.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vraagt ze ook of je zelf gevaccineerd bent en waartegen. </a:t>
            </a: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9598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0667"/>
            <a:ext cx="9144000" cy="1097839"/>
          </a:xfrm>
        </p:spPr>
        <p:txBody>
          <a:bodyPr>
            <a:normAutofit/>
          </a:bodyPr>
          <a:lstStyle/>
          <a:p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Ontwerpopdracht </a:t>
            </a:r>
            <a:r>
              <a:rPr lang="nl-NL" sz="4800" b="1" dirty="0" err="1">
                <a:solidFill>
                  <a:srgbClr val="3A589A"/>
                </a:solidFill>
                <a:latin typeface="RooneySans Heavy" panose="020B0503040302060204" pitchFamily="34" charset="77"/>
              </a:rPr>
              <a:t>Tippy</a:t>
            </a:r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 Tap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79A1ED-AA14-4879-925C-E988981E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60659"/>
            <a:ext cx="9144000" cy="1655762"/>
          </a:xfrm>
        </p:spPr>
        <p:txBody>
          <a:bodyPr/>
          <a:lstStyle/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Hoe zou je </a:t>
            </a:r>
            <a:r>
              <a:rPr lang="nl-NL" i="1" dirty="0">
                <a:solidFill>
                  <a:srgbClr val="3A589A"/>
                </a:solidFill>
                <a:latin typeface="RooneySans" panose="020B0503040302060204" pitchFamily="34" charset="77"/>
              </a:rPr>
              <a:t>handsfree 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handen kunnen wassen?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2A94C-555A-2242-AC72-AD21196665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868" y="2598325"/>
            <a:ext cx="5082263" cy="34889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A58D8-BFB3-6847-8D53-6955876BC378}"/>
              </a:ext>
            </a:extLst>
          </p:cNvPr>
          <p:cNvSpPr txBox="1"/>
          <p:nvPr/>
        </p:nvSpPr>
        <p:spPr>
          <a:xfrm>
            <a:off x="1523999" y="2888540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B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ijvoorbeeld zo: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497AE-3D5F-8B44-9320-044A640E1506}"/>
              </a:ext>
            </a:extLst>
          </p:cNvPr>
          <p:cNvSpPr txBox="1"/>
          <p:nvPr/>
        </p:nvSpPr>
        <p:spPr>
          <a:xfrm>
            <a:off x="8479367" y="4019633"/>
            <a:ext cx="3280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  <a:hlinkClick r:id="rId4"/>
              </a:rPr>
              <a:t>Filmpje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: Tippy Tap bouwen in India (2,5 minuut)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D2113C45-2206-C24A-AE4B-F10A31464EF9}"/>
              </a:ext>
            </a:extLst>
          </p:cNvPr>
          <p:cNvCxnSpPr>
            <a:cxnSpLocks/>
          </p:cNvCxnSpPr>
          <p:nvPr/>
        </p:nvCxnSpPr>
        <p:spPr>
          <a:xfrm>
            <a:off x="7339943" y="3429000"/>
            <a:ext cx="1088624" cy="779576"/>
          </a:xfrm>
          <a:prstGeom prst="curvedConnector3">
            <a:avLst>
              <a:gd name="adj1" fmla="val 50000"/>
            </a:avLst>
          </a:prstGeom>
          <a:ln w="38100">
            <a:solidFill>
              <a:srgbClr val="3A58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63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3F0238-8034-A544-B00C-4F286B5312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0268" y="2887896"/>
            <a:ext cx="3049444" cy="3031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58208"/>
            <a:ext cx="9144000" cy="1097839"/>
          </a:xfrm>
        </p:spPr>
        <p:txBody>
          <a:bodyPr>
            <a:normAutofit/>
          </a:bodyPr>
          <a:lstStyle/>
          <a:p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Ontwerpopdracht </a:t>
            </a:r>
            <a:r>
              <a:rPr lang="nl-NL" sz="4800" b="1" dirty="0" err="1">
                <a:solidFill>
                  <a:srgbClr val="3A589A"/>
                </a:solidFill>
                <a:latin typeface="RooneySans Heavy" panose="020B0503040302060204" pitchFamily="34" charset="77"/>
              </a:rPr>
              <a:t>Tippy</a:t>
            </a:r>
            <a:r>
              <a:rPr lang="nl-NL" sz="48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 Tap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79A1ED-AA14-4879-925C-E988981E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288" y="2747834"/>
            <a:ext cx="9144000" cy="1655762"/>
          </a:xfrm>
        </p:spPr>
        <p:txBody>
          <a:bodyPr>
            <a:normAutofit lnSpcReduction="10000"/>
          </a:bodyPr>
          <a:lstStyle/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Wat zou een andere soort </a:t>
            </a:r>
            <a:r>
              <a:rPr lang="nl-NL" dirty="0" err="1">
                <a:solidFill>
                  <a:srgbClr val="3A589A"/>
                </a:solidFill>
                <a:latin typeface="RooneySans" panose="020B0503040302060204" pitchFamily="34" charset="77"/>
              </a:rPr>
              <a:t>Tippy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 Tap kunnen zijn?</a:t>
            </a: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Brainstorm en ontwerp!</a:t>
            </a: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8791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01646"/>
            <a:ext cx="9144000" cy="2387600"/>
          </a:xfrm>
        </p:spPr>
        <p:txBody>
          <a:bodyPr/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Extra opdracht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 Microben onderzoek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79A1ED-AA14-4879-925C-E988981E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89472"/>
            <a:ext cx="9144000" cy="1655762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We gaan de onzichtbare micro-organismes zichtbaar maken!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3B257-0A2D-7949-9250-9204556C1C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287196">
            <a:off x="9282352" y="1112559"/>
            <a:ext cx="2139950" cy="2139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11F62A-72A1-C541-A439-266489CBB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86767">
            <a:off x="1127623" y="3709206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13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-450632"/>
            <a:ext cx="9144000" cy="2387600"/>
          </a:xfrm>
        </p:spPr>
        <p:txBody>
          <a:bodyPr>
            <a:normAutofit/>
          </a:bodyPr>
          <a:lstStyle/>
          <a:p>
            <a:r>
              <a:rPr lang="nl-NL" sz="54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Waar zitten microben dan?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79A1ED-AA14-4879-925C-E988981E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3226" y="2179362"/>
            <a:ext cx="10205545" cy="663904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Welke plekken zou je willen testen op bacteriën en schimmels?</a:t>
            </a:r>
          </a:p>
        </p:txBody>
      </p:sp>
      <p:pic>
        <p:nvPicPr>
          <p:cNvPr id="5" name="Picture 4" descr="A child sitting on the floor looking at a phone&#10;&#10;Description automatically generated with medium confidence">
            <a:extLst>
              <a:ext uri="{FF2B5EF4-FFF2-40B4-BE49-F238E27FC236}">
                <a16:creationId xmlns:a16="http://schemas.microsoft.com/office/drawing/2014/main" id="{35A77307-8EAD-CE42-942F-625655E1DA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060" y="2843266"/>
            <a:ext cx="2111332" cy="3074274"/>
          </a:xfrm>
          <a:prstGeom prst="rect">
            <a:avLst/>
          </a:prstGeom>
          <a:ln w="57150">
            <a:solidFill>
              <a:srgbClr val="3A589A"/>
            </a:solidFill>
          </a:ln>
        </p:spPr>
      </p:pic>
      <p:pic>
        <p:nvPicPr>
          <p:cNvPr id="7" name="Picture 6" descr="A picture containing outdoor, bin, trash&#10;&#10;Description automatically generated">
            <a:extLst>
              <a:ext uri="{FF2B5EF4-FFF2-40B4-BE49-F238E27FC236}">
                <a16:creationId xmlns:a16="http://schemas.microsoft.com/office/drawing/2014/main" id="{20E4FBA3-DFA1-7E45-B055-F1EAFAD07B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783" y="2843140"/>
            <a:ext cx="2306276" cy="3074400"/>
          </a:xfrm>
          <a:prstGeom prst="rect">
            <a:avLst/>
          </a:prstGeom>
          <a:ln w="57150">
            <a:solidFill>
              <a:srgbClr val="3A589A"/>
            </a:solidFill>
          </a:ln>
        </p:spPr>
      </p:pic>
      <p:pic>
        <p:nvPicPr>
          <p:cNvPr id="9" name="Picture 8" descr="A picture containing person, young&#10;&#10;Description automatically generated">
            <a:extLst>
              <a:ext uri="{FF2B5EF4-FFF2-40B4-BE49-F238E27FC236}">
                <a16:creationId xmlns:a16="http://schemas.microsoft.com/office/drawing/2014/main" id="{D87D13DA-A204-B942-B5C8-CFB610E258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149" y="2843141"/>
            <a:ext cx="4592622" cy="3074399"/>
          </a:xfrm>
          <a:prstGeom prst="rect">
            <a:avLst/>
          </a:prstGeom>
          <a:ln w="57150">
            <a:solidFill>
              <a:srgbClr val="3A589A"/>
            </a:solidFill>
          </a:ln>
        </p:spPr>
      </p:pic>
    </p:spTree>
    <p:extLst>
      <p:ext uri="{BB962C8B-B14F-4D97-AF65-F5344CB8AC3E}">
        <p14:creationId xmlns:p14="http://schemas.microsoft.com/office/powerpoint/2010/main" val="105441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82E6E6-7B15-3A4F-94A5-887248663A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45056">
            <a:off x="1183600" y="2993925"/>
            <a:ext cx="2520310" cy="25817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18260"/>
            <a:ext cx="9144000" cy="1350087"/>
          </a:xfrm>
        </p:spPr>
        <p:txBody>
          <a:bodyPr/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Microben onderzoek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E79A1ED-AA14-4879-925C-E988981EF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75243"/>
            <a:ext cx="9144000" cy="16557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Bevatten sommige oppervlaktes meer microben dan anderen? Heeft het zin om je handen te wassen?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026C2-B12D-9641-B2CB-C08FACE0C2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484" y="3514219"/>
            <a:ext cx="3765475" cy="2399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8EF285-4179-1741-B427-0BD07C0563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264" y="3826846"/>
            <a:ext cx="2399862" cy="23998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670CAB-8E1A-B545-AC51-3A19A5CB415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2959" y="4333327"/>
            <a:ext cx="2399862" cy="17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32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731419"/>
            <a:ext cx="9144000" cy="792107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Microben onderzoek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06B7FA-3DDC-F445-A5A4-97065FD61F07}"/>
              </a:ext>
            </a:extLst>
          </p:cNvPr>
          <p:cNvSpPr txBox="1"/>
          <p:nvPr/>
        </p:nvSpPr>
        <p:spPr>
          <a:xfrm>
            <a:off x="3519811" y="1523526"/>
            <a:ext cx="515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  <a:hlinkClick r:id="rId3"/>
              </a:rPr>
              <a:t>W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  <a:hlinkClick r:id="rId3"/>
              </a:rPr>
              <a:t>erkblad op natuurwetenschapentechniek.nl</a:t>
            </a:r>
            <a:endParaRPr lang="en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1BCF0855-B477-2E4B-A565-6E935D91E2C2}"/>
              </a:ext>
            </a:extLst>
          </p:cNvPr>
          <p:cNvSpPr txBox="1">
            <a:spLocks/>
          </p:cNvSpPr>
          <p:nvPr/>
        </p:nvSpPr>
        <p:spPr>
          <a:xfrm>
            <a:off x="867744" y="2225757"/>
            <a:ext cx="4919663" cy="17002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3000" dirty="0">
                <a:solidFill>
                  <a:srgbClr val="3A2C9A"/>
                </a:solidFill>
                <a:latin typeface="RooneySans" panose="020B0503040302060204" pitchFamily="34" charset="77"/>
              </a:rPr>
              <a:t>Schimmels zichtbaar maken</a:t>
            </a:r>
          </a:p>
          <a:p>
            <a:pPr algn="l"/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Schimmel laten groeien op een witte boterham in een afgesloten doorzichtig plastic zakje. </a:t>
            </a:r>
          </a:p>
          <a:p>
            <a:pPr algn="l"/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algn="l"/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68601CA8-052A-4346-A0E9-D604408FC617}"/>
              </a:ext>
            </a:extLst>
          </p:cNvPr>
          <p:cNvSpPr txBox="1">
            <a:spLocks/>
          </p:cNvSpPr>
          <p:nvPr/>
        </p:nvSpPr>
        <p:spPr>
          <a:xfrm>
            <a:off x="6228000" y="2268000"/>
            <a:ext cx="5376863" cy="17002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3000" dirty="0">
                <a:solidFill>
                  <a:srgbClr val="3A2C9A"/>
                </a:solidFill>
                <a:latin typeface="RooneySans" panose="020B0503040302060204" pitchFamily="34" charset="77"/>
              </a:rPr>
              <a:t>Bacteriën zichtbaar maken</a:t>
            </a:r>
          </a:p>
          <a:p>
            <a:pPr algn="l"/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Neem met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wattenstaafje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monster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laat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1 week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groeien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op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agar-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voedingsbodem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in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Petri-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schaaltje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.</a:t>
            </a:r>
          </a:p>
          <a:p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2D51A-3AAF-0442-A84E-52397B4E31AA}"/>
              </a:ext>
            </a:extLst>
          </p:cNvPr>
          <p:cNvSpPr txBox="1"/>
          <p:nvPr/>
        </p:nvSpPr>
        <p:spPr>
          <a:xfrm>
            <a:off x="1671636" y="3925968"/>
            <a:ext cx="884872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rgbClr val="3A589A"/>
                </a:solidFill>
              </a:rPr>
              <a:t>Onderzoeksvragen:</a:t>
            </a:r>
            <a:endParaRPr lang="nl-NL" sz="2000" dirty="0">
              <a:solidFill>
                <a:srgbClr val="3A589A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3A589A"/>
                </a:solidFill>
              </a:rPr>
              <a:t>Bij welke boterham/schaaltje groeit er voor het eerst iets en bij welke het meeste?</a:t>
            </a:r>
          </a:p>
          <a:p>
            <a:pPr algn="ctr">
              <a:lnSpc>
                <a:spcPct val="150000"/>
              </a:lnSpc>
            </a:pPr>
            <a:r>
              <a:rPr lang="nl-NL" sz="2000" dirty="0">
                <a:solidFill>
                  <a:srgbClr val="3A589A"/>
                </a:solidFill>
              </a:rPr>
              <a:t>Waar kun je pas heel laat iets zien? </a:t>
            </a:r>
          </a:p>
          <a:p>
            <a:pPr algn="ctr">
              <a:lnSpc>
                <a:spcPct val="150000"/>
              </a:lnSpc>
            </a:pPr>
            <a:r>
              <a:rPr lang="nl-NL" sz="2000" b="1" dirty="0">
                <a:solidFill>
                  <a:srgbClr val="3A589A"/>
                </a:solidFill>
              </a:rPr>
              <a:t>TIP</a:t>
            </a:r>
            <a:r>
              <a:rPr lang="nl-NL" sz="2000" dirty="0">
                <a:solidFill>
                  <a:srgbClr val="3A589A"/>
                </a:solidFill>
              </a:rPr>
              <a:t>: Je kunt de schimmelplekken/bacterievlekjes </a:t>
            </a:r>
            <a:r>
              <a:rPr lang="nl-NL" sz="2000" b="1" dirty="0">
                <a:solidFill>
                  <a:srgbClr val="3A589A"/>
                </a:solidFill>
              </a:rPr>
              <a:t>opmeten met een liniaal </a:t>
            </a:r>
            <a:r>
              <a:rPr lang="nl-NL" sz="2000" dirty="0">
                <a:solidFill>
                  <a:srgbClr val="3A589A"/>
                </a:solidFill>
              </a:rPr>
              <a:t>om de voortgang bij te houden. Of maak </a:t>
            </a:r>
            <a:r>
              <a:rPr lang="nl-NL" sz="2000" b="1" dirty="0">
                <a:solidFill>
                  <a:srgbClr val="3A589A"/>
                </a:solidFill>
              </a:rPr>
              <a:t>iedere dag een foto</a:t>
            </a:r>
            <a:r>
              <a:rPr lang="nl-NL" sz="2000" dirty="0">
                <a:solidFill>
                  <a:srgbClr val="3A589A"/>
                </a:solidFill>
              </a:rPr>
              <a:t>! 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347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697" y="130068"/>
            <a:ext cx="9144000" cy="2387600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Resultaten microben onderzoek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2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Beschimmeld brood</a:t>
            </a:r>
            <a:b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endParaRPr lang="nl-NL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791BC-88F7-8045-9309-73B5F9FDD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43014" y="963464"/>
            <a:ext cx="2273300" cy="3022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A2B1B-DBC1-4741-9928-D25EC7204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461383" y="935405"/>
            <a:ext cx="2273301" cy="3031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5330FF-B5C5-3F4F-9A39-29A3F984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68415" y="3382813"/>
            <a:ext cx="2247900" cy="299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1F9099-7DC3-D644-9D1D-7EA7F5D93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461384" y="3378581"/>
            <a:ext cx="2273302" cy="30310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54DC50-4E92-9041-9777-B31919453DDE}"/>
              </a:ext>
            </a:extLst>
          </p:cNvPr>
          <p:cNvSpPr txBox="1"/>
          <p:nvPr/>
        </p:nvSpPr>
        <p:spPr>
          <a:xfrm rot="16200000">
            <a:off x="3296522" y="2541791"/>
            <a:ext cx="176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Controle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571C3-A712-4741-B44D-9047A28F0400}"/>
              </a:ext>
            </a:extLst>
          </p:cNvPr>
          <p:cNvSpPr txBox="1"/>
          <p:nvPr/>
        </p:nvSpPr>
        <p:spPr>
          <a:xfrm>
            <a:off x="5061142" y="184150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  <a:t>M</a:t>
            </a:r>
            <a:r>
              <a:rPr lang="en-NL" dirty="0">
                <a:solidFill>
                  <a:srgbClr val="3A2C9A"/>
                </a:solidFill>
                <a:latin typeface="RooneySans" panose="020B0503040302060204" pitchFamily="34" charset="77"/>
              </a:rPr>
              <a:t>inste schimmel</a:t>
            </a:r>
          </a:p>
        </p:txBody>
      </p:sp>
      <p:pic>
        <p:nvPicPr>
          <p:cNvPr id="9" name="Graphic 8" descr="Line arrow Counter clockwise curve">
            <a:extLst>
              <a:ext uri="{FF2B5EF4-FFF2-40B4-BE49-F238E27FC236}">
                <a16:creationId xmlns:a16="http://schemas.microsoft.com/office/drawing/2014/main" id="{6BF0A521-7069-6E49-A28B-A9296B4E9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277659" flipH="1">
            <a:off x="4667092" y="2096780"/>
            <a:ext cx="1037305" cy="10373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B106A3-15B0-3F44-916A-E2721522280F}"/>
              </a:ext>
            </a:extLst>
          </p:cNvPr>
          <p:cNvSpPr txBox="1"/>
          <p:nvPr/>
        </p:nvSpPr>
        <p:spPr>
          <a:xfrm rot="16200000">
            <a:off x="10400233" y="2324772"/>
            <a:ext cx="2073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G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edesinfecteerde</a:t>
            </a:r>
          </a:p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 handen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A21FF-3CB0-C741-93F6-864C39371CE1}"/>
              </a:ext>
            </a:extLst>
          </p:cNvPr>
          <p:cNvSpPr txBox="1"/>
          <p:nvPr/>
        </p:nvSpPr>
        <p:spPr>
          <a:xfrm rot="16200000">
            <a:off x="10332266" y="4880130"/>
            <a:ext cx="1931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Telefoonscherm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492044-B425-F444-BDCE-30AD4C4DD476}"/>
              </a:ext>
            </a:extLst>
          </p:cNvPr>
          <p:cNvSpPr txBox="1"/>
          <p:nvPr/>
        </p:nvSpPr>
        <p:spPr>
          <a:xfrm rot="16200000">
            <a:off x="3263878" y="4931671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V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iezen handen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765EA-132B-5E47-BB81-5CBEE9C9844A}"/>
              </a:ext>
            </a:extLst>
          </p:cNvPr>
          <p:cNvSpPr txBox="1"/>
          <p:nvPr/>
        </p:nvSpPr>
        <p:spPr>
          <a:xfrm>
            <a:off x="4578007" y="5514976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3A2C9A"/>
                </a:solidFill>
                <a:latin typeface="RooneySans" panose="020B0503040302060204" pitchFamily="34" charset="77"/>
              </a:rPr>
              <a:t>Handen niet gewassen</a:t>
            </a:r>
          </a:p>
        </p:txBody>
      </p:sp>
      <p:pic>
        <p:nvPicPr>
          <p:cNvPr id="14" name="Graphic 13" descr="Line arrow Counter clockwise curve">
            <a:extLst>
              <a:ext uri="{FF2B5EF4-FFF2-40B4-BE49-F238E27FC236}">
                <a16:creationId xmlns:a16="http://schemas.microsoft.com/office/drawing/2014/main" id="{8270324D-46ED-6D49-B0D8-E19DFF9C37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8752621">
            <a:off x="4391822" y="4763483"/>
            <a:ext cx="887090" cy="887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7AEC79-A673-6D46-86E0-93AB22732132}"/>
              </a:ext>
            </a:extLst>
          </p:cNvPr>
          <p:cNvSpPr txBox="1"/>
          <p:nvPr/>
        </p:nvSpPr>
        <p:spPr>
          <a:xfrm>
            <a:off x="6000149" y="3684439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  <a:t>M</a:t>
            </a:r>
            <a:r>
              <a:rPr lang="en-NL" dirty="0">
                <a:solidFill>
                  <a:srgbClr val="3A2C9A"/>
                </a:solidFill>
                <a:latin typeface="RooneySans" panose="020B0503040302060204" pitchFamily="34" charset="77"/>
              </a:rPr>
              <a:t>eeste schimmel</a:t>
            </a:r>
          </a:p>
        </p:txBody>
      </p:sp>
      <p:pic>
        <p:nvPicPr>
          <p:cNvPr id="16" name="Graphic 15" descr="Line arrow Counter clockwise curve">
            <a:extLst>
              <a:ext uri="{FF2B5EF4-FFF2-40B4-BE49-F238E27FC236}">
                <a16:creationId xmlns:a16="http://schemas.microsoft.com/office/drawing/2014/main" id="{7CD6CA29-003D-8442-8DE4-62C4641BA5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322341">
            <a:off x="7087210" y="3973981"/>
            <a:ext cx="914400" cy="914400"/>
          </a:xfrm>
          <a:prstGeom prst="rect">
            <a:avLst/>
          </a:prstGeom>
        </p:spPr>
      </p:pic>
      <p:pic>
        <p:nvPicPr>
          <p:cNvPr id="17" name="Graphic 16" descr="Line arrow Counter clockwise curve">
            <a:extLst>
              <a:ext uri="{FF2B5EF4-FFF2-40B4-BE49-F238E27FC236}">
                <a16:creationId xmlns:a16="http://schemas.microsoft.com/office/drawing/2014/main" id="{2C456A13-1111-4D45-9929-05CAFE265F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322341">
            <a:off x="6538412" y="2096663"/>
            <a:ext cx="1037402" cy="103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3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6383"/>
            <a:ext cx="9144000" cy="1646370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Resultaten microben onderzoek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r>
              <a:rPr lang="nl-NL" sz="3200" b="1" dirty="0">
                <a:solidFill>
                  <a:srgbClr val="3A2C9A"/>
                </a:solidFill>
                <a:latin typeface="RooneySans Heavy" panose="020B0503040302060204" pitchFamily="34" charset="77"/>
              </a:rPr>
              <a:t>Kweek je eigen bacterie</a:t>
            </a:r>
            <a:br>
              <a:rPr lang="nl-NL" sz="3600" b="1" dirty="0">
                <a:solidFill>
                  <a:srgbClr val="3A589A"/>
                </a:solidFill>
                <a:latin typeface="RooneySans Heavy" panose="020B0503040302060204" pitchFamily="34" charset="77"/>
              </a:rPr>
            </a:br>
            <a:endParaRPr lang="nl-NL" sz="3600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9C1706-56D8-4A40-A50E-44F63ED94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24" y="1569243"/>
            <a:ext cx="2507673" cy="30170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6076DC-4C25-E24A-A068-0474A726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4606" y="1569243"/>
            <a:ext cx="2522873" cy="3017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3C9CDF-387C-1346-AFE9-E271F011E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522" y="1569243"/>
            <a:ext cx="2470856" cy="3017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531015-8581-D242-A22F-68FC28977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145" y="1569244"/>
            <a:ext cx="2470855" cy="3017044"/>
          </a:xfrm>
          <a:prstGeom prst="rect">
            <a:avLst/>
          </a:prstGeom>
        </p:spPr>
      </p:pic>
      <p:pic>
        <p:nvPicPr>
          <p:cNvPr id="13" name="Graphic 12" descr="Line arrow Counter clockwise curve">
            <a:extLst>
              <a:ext uri="{FF2B5EF4-FFF2-40B4-BE49-F238E27FC236}">
                <a16:creationId xmlns:a16="http://schemas.microsoft.com/office/drawing/2014/main" id="{9BA57537-51D3-A04F-943F-70408170F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5906935" flipH="1">
            <a:off x="2846109" y="3722403"/>
            <a:ext cx="2496751" cy="27600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630F62-31F6-E044-B400-82A47FD8F4E6}"/>
              </a:ext>
            </a:extLst>
          </p:cNvPr>
          <p:cNvSpPr txBox="1"/>
          <p:nvPr/>
        </p:nvSpPr>
        <p:spPr>
          <a:xfrm>
            <a:off x="5320384" y="5021260"/>
            <a:ext cx="3501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Controle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?</a:t>
            </a:r>
          </a:p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M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eeste bacteriën?</a:t>
            </a:r>
          </a:p>
          <a:p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V</a:t>
            </a:r>
            <a:r>
              <a:rPr lang="en-NL" dirty="0">
                <a:solidFill>
                  <a:srgbClr val="3A589A"/>
                </a:solidFill>
                <a:latin typeface="RooneySans" panose="020B0503040302060204" pitchFamily="34" charset="77"/>
              </a:rPr>
              <a:t>erschil schone/vieze handen?</a:t>
            </a:r>
          </a:p>
        </p:txBody>
      </p:sp>
      <p:pic>
        <p:nvPicPr>
          <p:cNvPr id="15" name="Graphic 14" descr="Line arrow Counter clockwise curve">
            <a:extLst>
              <a:ext uri="{FF2B5EF4-FFF2-40B4-BE49-F238E27FC236}">
                <a16:creationId xmlns:a16="http://schemas.microsoft.com/office/drawing/2014/main" id="{26510B6E-BEAD-EB42-8A56-430031A16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312006">
            <a:off x="7272000" y="4212000"/>
            <a:ext cx="1924896" cy="192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1998D-AC69-D24C-A49D-B41AFEF3D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0143"/>
            <a:ext cx="9144000" cy="2134494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1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r>
              <a:rPr lang="en-US" sz="4000" dirty="0">
                <a:solidFill>
                  <a:srgbClr val="3A2C9A"/>
                </a:solidFill>
                <a:latin typeface="RooneySans" panose="020B0503040302060204" pitchFamily="34" charset="77"/>
              </a:rPr>
              <a:t>LEERDOELEN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endParaRPr lang="en-NL" dirty="0"/>
          </a:p>
        </p:txBody>
      </p:sp>
      <p:sp>
        <p:nvSpPr>
          <p:cNvPr id="5" name="Subtitle 9">
            <a:extLst>
              <a:ext uri="{FF2B5EF4-FFF2-40B4-BE49-F238E27FC236}">
                <a16:creationId xmlns:a16="http://schemas.microsoft.com/office/drawing/2014/main" id="{650DC2B5-B3FF-9148-A922-014F8F636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3737" y="1737769"/>
            <a:ext cx="10084526" cy="4611189"/>
          </a:xfrm>
        </p:spPr>
        <p:txBody>
          <a:bodyPr>
            <a:normAutofit/>
          </a:bodyPr>
          <a:lstStyle/>
          <a:p>
            <a:endParaRPr lang="en-US" sz="3200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weet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dat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microben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kleine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micro-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organismen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zijn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die 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alleen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met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microscoop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kan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 </a:t>
            </a: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weet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dat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er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verschillende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soorten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microben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zijn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;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bacteriën</a:t>
            </a:r>
            <a:r>
              <a:rPr lang="en-US" u="sng" dirty="0">
                <a:solidFill>
                  <a:srgbClr val="3A589A"/>
                </a:solidFill>
                <a:latin typeface="RooneySans" panose="020B0503040302060204" pitchFamily="34" charset="77"/>
              </a:rPr>
              <a:t>,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virussen</a:t>
            </a:r>
            <a:r>
              <a:rPr lang="en-US" u="sng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u="sng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schimmels</a:t>
            </a:r>
            <a:endParaRPr lang="en-US" u="sng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457200" indent="-457200" algn="l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Je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begrijpt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dat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microben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overal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te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vinden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zijn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dat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je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schadelijke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maar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ook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u="sng" dirty="0" err="1">
                <a:solidFill>
                  <a:srgbClr val="3A589A"/>
                </a:solidFill>
                <a:latin typeface="RooneySans" panose="020B0503040302060204" pitchFamily="34" charset="77"/>
              </a:rPr>
              <a:t>goede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micro-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organismen</a:t>
            </a:r>
            <a:r>
              <a:rPr lang="en-US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dirty="0" err="1">
                <a:solidFill>
                  <a:srgbClr val="3A589A"/>
                </a:solidFill>
                <a:latin typeface="RooneySans" panose="020B0503040302060204" pitchFamily="34" charset="77"/>
              </a:rPr>
              <a:t>hebt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410040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1998D-AC69-D24C-A49D-B41AFEF3D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80143"/>
            <a:ext cx="9144000" cy="2134494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3A589A"/>
                </a:solidFill>
                <a:latin typeface="RooneySans Heavy" panose="020B0503040302060204" pitchFamily="34" charset="77"/>
              </a:rPr>
              <a:t>Hoofdstuk 1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r>
              <a:rPr lang="en-US" sz="4000" dirty="0">
                <a:solidFill>
                  <a:srgbClr val="3A2C9A"/>
                </a:solidFill>
                <a:latin typeface="RooneySans" panose="020B0503040302060204" pitchFamily="34" charset="77"/>
              </a:rPr>
              <a:t>Wat </a:t>
            </a:r>
            <a:r>
              <a:rPr lang="en-US" sz="4000" dirty="0" err="1">
                <a:solidFill>
                  <a:srgbClr val="3A2C9A"/>
                </a:solidFill>
                <a:latin typeface="RooneySans" panose="020B0503040302060204" pitchFamily="34" charset="77"/>
              </a:rPr>
              <a:t>ga</a:t>
            </a:r>
            <a:r>
              <a:rPr lang="en-US" sz="4000" dirty="0">
                <a:solidFill>
                  <a:srgbClr val="3A2C9A"/>
                </a:solidFill>
                <a:latin typeface="RooneySans" panose="020B0503040302060204" pitchFamily="34" charset="77"/>
              </a:rPr>
              <a:t> je </a:t>
            </a:r>
            <a:r>
              <a:rPr lang="en-US" sz="4000" dirty="0" err="1">
                <a:solidFill>
                  <a:srgbClr val="3A2C9A"/>
                </a:solidFill>
                <a:latin typeface="RooneySans" panose="020B0503040302060204" pitchFamily="34" charset="77"/>
              </a:rPr>
              <a:t>doen</a:t>
            </a:r>
            <a:r>
              <a:rPr lang="en-US" sz="4000" dirty="0">
                <a:solidFill>
                  <a:srgbClr val="3A2C9A"/>
                </a:solidFill>
                <a:latin typeface="RooneySans" panose="020B0503040302060204" pitchFamily="34" charset="77"/>
              </a:rPr>
              <a:t>?</a:t>
            </a:r>
            <a:br>
              <a:rPr lang="en-US" dirty="0">
                <a:solidFill>
                  <a:srgbClr val="3A2C9A"/>
                </a:solidFill>
                <a:latin typeface="RooneySans" panose="020B0503040302060204" pitchFamily="34" charset="77"/>
              </a:rPr>
            </a:br>
            <a:endParaRPr lang="en-NL" dirty="0"/>
          </a:p>
        </p:txBody>
      </p:sp>
      <p:sp>
        <p:nvSpPr>
          <p:cNvPr id="3" name="Subtitle 9">
            <a:extLst>
              <a:ext uri="{FF2B5EF4-FFF2-40B4-BE49-F238E27FC236}">
                <a16:creationId xmlns:a16="http://schemas.microsoft.com/office/drawing/2014/main" id="{6C11F2C7-7A66-994C-AAE5-8422D09E4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88" y="2138800"/>
            <a:ext cx="9522823" cy="3429487"/>
          </a:xfrm>
        </p:spPr>
        <p:txBody>
          <a:bodyPr>
            <a:normAutofit/>
          </a:bodyPr>
          <a:lstStyle/>
          <a:p>
            <a:pPr algn="l"/>
            <a:endParaRPr lang="nl-NL" sz="3200" dirty="0">
              <a:solidFill>
                <a:srgbClr val="3A2C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maakt een </a:t>
            </a:r>
            <a:r>
              <a:rPr lang="nl-NL" dirty="0" err="1">
                <a:solidFill>
                  <a:srgbClr val="3A589A"/>
                </a:solidFill>
                <a:latin typeface="RooneySans" panose="020B0503040302060204" pitchFamily="34" charset="77"/>
              </a:rPr>
              <a:t>woordweb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 of </a:t>
            </a:r>
            <a:r>
              <a:rPr lang="nl-NL" dirty="0" err="1">
                <a:solidFill>
                  <a:srgbClr val="3A589A"/>
                </a:solidFill>
                <a:latin typeface="RooneySans" panose="020B0503040302060204" pitchFamily="34" charset="77"/>
              </a:rPr>
              <a:t>mindmap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 over micro-organismen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bekijkt het filmpje op </a:t>
            </a:r>
            <a:r>
              <a:rPr lang="nl-NL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Schooltv</a:t>
            </a:r>
            <a:r>
              <a:rPr lang="nl-NL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over nuttige microben in en om je lichaam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Je bedenkt en tekent je eigen microbe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>
              <a:solidFill>
                <a:srgbClr val="3A589A"/>
              </a:solidFill>
              <a:latin typeface="RooneySans" panose="020B0503040302060204" pitchFamily="34" charset="77"/>
            </a:endParaRPr>
          </a:p>
          <a:p>
            <a:endParaRPr lang="nl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E5B15C-3A33-8542-B193-DE9FAB15E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108" y="3707079"/>
            <a:ext cx="1902824" cy="285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5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533170-7D99-4D27-AB2A-0EE31C406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996950"/>
            <a:ext cx="9144000" cy="987480"/>
          </a:xfrm>
        </p:spPr>
        <p:txBody>
          <a:bodyPr>
            <a:noAutofit/>
          </a:bodyPr>
          <a:lstStyle/>
          <a:p>
            <a:r>
              <a:rPr lang="nl-NL" sz="30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1</a:t>
            </a:r>
            <a:br>
              <a:rPr lang="nl-NL" sz="30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000" dirty="0">
                <a:solidFill>
                  <a:srgbClr val="3A589A"/>
                </a:solidFill>
                <a:latin typeface="RooneySans" panose="020B0503040302060204" pitchFamily="34" charset="77"/>
              </a:rPr>
              <a:t>-</a:t>
            </a:r>
            <a:br>
              <a:rPr lang="nl-NL" sz="30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0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1 | </a:t>
            </a:r>
            <a:r>
              <a:rPr lang="nl-NL" sz="3000" dirty="0" err="1">
                <a:solidFill>
                  <a:srgbClr val="3A2C9A"/>
                </a:solidFill>
                <a:latin typeface="RooneySans" panose="020B0503040302060204" pitchFamily="34" charset="77"/>
              </a:rPr>
              <a:t>Mindmap</a:t>
            </a:r>
            <a:endParaRPr lang="nl-NL" sz="3000" b="1" dirty="0">
              <a:solidFill>
                <a:srgbClr val="3A2C9A"/>
              </a:solidFill>
              <a:latin typeface="RooneySans Heavy" panose="020B0503040302060204" pitchFamily="34" charset="77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579E8BE-1A83-F443-A8A9-C9268D90EE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675" y="1580592"/>
            <a:ext cx="5354649" cy="4684296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7FEBD56-D9C0-EE49-80EB-D665997B57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898" y="1837712"/>
            <a:ext cx="9770201" cy="343969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557AE144-4DE9-9C41-AA51-F5CE510E1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398" y="1400788"/>
            <a:ext cx="4775200" cy="4864100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60A131DC-EEB3-8842-A5BB-7742B0F3F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398" y="1400788"/>
            <a:ext cx="4476166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857734-64A6-E64D-815A-BDD39CC06100}"/>
              </a:ext>
            </a:extLst>
          </p:cNvPr>
          <p:cNvSpPr/>
          <p:nvPr/>
        </p:nvSpPr>
        <p:spPr>
          <a:xfrm>
            <a:off x="3048000" y="607395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36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1 </a:t>
            </a:r>
            <a:br>
              <a:rPr lang="nl-NL" sz="36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600" dirty="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6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6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2  </a:t>
            </a:r>
            <a:br>
              <a:rPr lang="nl-NL" sz="36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6CB894F-F2D5-2345-A1FC-2AD4F1F55DC6}"/>
              </a:ext>
            </a:extLst>
          </p:cNvPr>
          <p:cNvSpPr txBox="1">
            <a:spLocks/>
          </p:cNvSpPr>
          <p:nvPr/>
        </p:nvSpPr>
        <p:spPr>
          <a:xfrm>
            <a:off x="3265988" y="2291254"/>
            <a:ext cx="7385960" cy="18004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solidFill>
                  <a:srgbClr val="3A589A"/>
                </a:solidFill>
                <a:latin typeface="RooneySans" panose="020B0503040302060204" pitchFamily="34" charset="77"/>
              </a:rPr>
              <a:t>Bekijk het school tv filmpje over </a:t>
            </a:r>
            <a:br>
              <a:rPr lang="nl-NL" sz="32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200" dirty="0">
                <a:solidFill>
                  <a:srgbClr val="3A589A"/>
                </a:solidFill>
                <a:latin typeface="RooneySans" panose="020B0503040302060204" pitchFamily="34" charset="77"/>
              </a:rPr>
              <a:t>micro-organismes </a:t>
            </a:r>
            <a:br>
              <a:rPr lang="nl-NL" sz="32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200" dirty="0">
                <a:solidFill>
                  <a:srgbClr val="3A589A"/>
                </a:solidFill>
                <a:latin typeface="RooneySans" panose="020B0503040302060204" pitchFamily="34" charset="77"/>
              </a:rPr>
              <a:t>(4 minuten)</a:t>
            </a:r>
          </a:p>
        </p:txBody>
      </p:sp>
      <p:sp>
        <p:nvSpPr>
          <p:cNvPr id="13" name="Ondertitel 2">
            <a:extLst>
              <a:ext uri="{FF2B5EF4-FFF2-40B4-BE49-F238E27FC236}">
                <a16:creationId xmlns:a16="http://schemas.microsoft.com/office/drawing/2014/main" id="{922BA2E1-537F-1E44-947D-694EF205A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5988" y="4500429"/>
            <a:ext cx="9144000" cy="1655762"/>
          </a:xfrm>
        </p:spPr>
        <p:txBody>
          <a:bodyPr/>
          <a:lstStyle/>
          <a:p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wat is een microbioom?</a:t>
            </a:r>
            <a:r>
              <a:rPr lang="nl-NL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D70DD0-F191-9449-8D6A-E80A265D5A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57309">
            <a:off x="1871815" y="2737409"/>
            <a:ext cx="2406209" cy="311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74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A3CFB6AB-D494-E84C-A8B4-ECE1629A82A0}"/>
              </a:ext>
            </a:extLst>
          </p:cNvPr>
          <p:cNvSpPr txBox="1">
            <a:spLocks/>
          </p:cNvSpPr>
          <p:nvPr/>
        </p:nvSpPr>
        <p:spPr>
          <a:xfrm>
            <a:off x="1731913" y="265587"/>
            <a:ext cx="9144000" cy="1655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100">
                <a:solidFill>
                  <a:srgbClr val="3A589A"/>
                </a:solidFill>
                <a:latin typeface="RooneySans" panose="020B0503040302060204" pitchFamily="34" charset="77"/>
              </a:rPr>
              <a:t>Hoofdstuk 1 </a:t>
            </a:r>
            <a:br>
              <a:rPr lang="nl-NL" sz="310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10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10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100">
                <a:solidFill>
                  <a:srgbClr val="3A2C9A"/>
                </a:solidFill>
                <a:latin typeface="RooneySans" panose="020B0503040302060204" pitchFamily="34" charset="77"/>
              </a:rPr>
              <a:t>Opdracht 3 | Microbe paspoort</a:t>
            </a:r>
            <a:endParaRPr lang="nl-NL" sz="3100" dirty="0">
              <a:solidFill>
                <a:srgbClr val="3A589A"/>
              </a:solidFill>
              <a:latin typeface="RooneySans" panose="020B0503040302060204" pitchFamily="34" charset="77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C30BB95-AFA2-8A46-9E88-8306162C4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651" y="1894953"/>
            <a:ext cx="5956663" cy="42758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48DFF7C-E2B5-9640-A6E4-C40F99EA6147}"/>
              </a:ext>
            </a:extLst>
          </p:cNvPr>
          <p:cNvSpPr txBox="1"/>
          <p:nvPr/>
        </p:nvSpPr>
        <p:spPr>
          <a:xfrm>
            <a:off x="4138818" y="2672437"/>
            <a:ext cx="3124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Humaan</a:t>
            </a: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 Papillomavirus (HPV) 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BF4D32-6F4A-204D-9466-FB8903619F4C}"/>
              </a:ext>
            </a:extLst>
          </p:cNvPr>
          <p:cNvCxnSpPr>
            <a:cxnSpLocks/>
          </p:cNvCxnSpPr>
          <p:nvPr/>
        </p:nvCxnSpPr>
        <p:spPr>
          <a:xfrm>
            <a:off x="5730240" y="3317965"/>
            <a:ext cx="477879" cy="0"/>
          </a:xfrm>
          <a:prstGeom prst="line">
            <a:avLst/>
          </a:prstGeom>
          <a:ln w="38100">
            <a:solidFill>
              <a:srgbClr val="3A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AA49D8-A41D-6B4F-B588-B4C02605E247}"/>
              </a:ext>
            </a:extLst>
          </p:cNvPr>
          <p:cNvCxnSpPr>
            <a:cxnSpLocks/>
          </p:cNvCxnSpPr>
          <p:nvPr/>
        </p:nvCxnSpPr>
        <p:spPr>
          <a:xfrm>
            <a:off x="5256169" y="3731622"/>
            <a:ext cx="1810837" cy="0"/>
          </a:xfrm>
          <a:prstGeom prst="line">
            <a:avLst/>
          </a:prstGeom>
          <a:ln w="38100">
            <a:solidFill>
              <a:srgbClr val="3A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D05943DF-57AC-B140-BD8F-AA2D3B9B3F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113" y="2284812"/>
            <a:ext cx="1316904" cy="17827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8420E04-904B-A644-8697-FC79846AE546}"/>
              </a:ext>
            </a:extLst>
          </p:cNvPr>
          <p:cNvSpPr/>
          <p:nvPr/>
        </p:nvSpPr>
        <p:spPr>
          <a:xfrm>
            <a:off x="3431451" y="4429314"/>
            <a:ext cx="3504925" cy="957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Ik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ben heel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besmettelijk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meestal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verdwijn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ik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weer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uit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je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lichaam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, maar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soms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blijf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ik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veroorzaak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ik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3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kanker</a:t>
            </a:r>
            <a:r>
              <a:rPr lang="en-US" sz="1300" i="1" dirty="0">
                <a:solidFill>
                  <a:srgbClr val="3A589A"/>
                </a:solidFill>
                <a:latin typeface="RooneySans" panose="020B0503040302060204" pitchFamily="34" charset="77"/>
              </a:rPr>
              <a:t>. </a:t>
            </a:r>
            <a:endParaRPr lang="en-US" sz="1300" i="1" dirty="0">
              <a:solidFill>
                <a:srgbClr val="3A589A"/>
              </a:solidFill>
              <a:effectLst/>
              <a:latin typeface="RooneySans" panose="020B0503040302060204" pitchFamily="34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2115EB-15A9-304C-A9C6-0DF864DD3954}"/>
              </a:ext>
            </a:extLst>
          </p:cNvPr>
          <p:cNvSpPr/>
          <p:nvPr/>
        </p:nvSpPr>
        <p:spPr>
          <a:xfrm>
            <a:off x="4397080" y="3762722"/>
            <a:ext cx="3397840" cy="6140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     Op de </a:t>
            </a:r>
            <a:r>
              <a:rPr lang="en-US" sz="12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huid</a:t>
            </a: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 </a:t>
            </a:r>
            <a:r>
              <a:rPr lang="en-US" sz="12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en</a:t>
            </a: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 het </a:t>
            </a:r>
            <a:r>
              <a:rPr lang="en-US" sz="12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slijmvlies</a:t>
            </a: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 van de </a:t>
            </a:r>
            <a:r>
              <a:rPr lang="en-US" sz="1200" i="1" dirty="0" err="1">
                <a:solidFill>
                  <a:srgbClr val="3A589A"/>
                </a:solidFill>
                <a:latin typeface="RooneySans" panose="020B0503040302060204" pitchFamily="34" charset="77"/>
              </a:rPr>
              <a:t>baarmoeder</a:t>
            </a:r>
            <a:r>
              <a:rPr lang="en-US" sz="1200" i="1" dirty="0">
                <a:solidFill>
                  <a:srgbClr val="3A589A"/>
                </a:solidFill>
                <a:latin typeface="RooneySans" panose="020B0503040302060204" pitchFamily="34" charset="77"/>
              </a:rPr>
              <a:t>, anus, penis, vagina of keel. </a:t>
            </a:r>
            <a:endParaRPr lang="en-US" sz="1200" i="1" dirty="0">
              <a:solidFill>
                <a:srgbClr val="3A589A"/>
              </a:solidFill>
              <a:effectLst/>
              <a:latin typeface="RooneySans" panose="020B050304030206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73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7770C534-1233-F24E-AC02-2E37D1A44A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8295"/>
            <a:ext cx="9144000" cy="185492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  <a:t>Hoofdstuk 1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  <a:t>- </a:t>
            </a:r>
            <a:br>
              <a:rPr lang="nl-NL" sz="3400" dirty="0">
                <a:solidFill>
                  <a:srgbClr val="3A589A"/>
                </a:solidFill>
                <a:latin typeface="RooneySans" panose="020B0503040302060204" pitchFamily="34" charset="77"/>
              </a:rPr>
            </a:br>
            <a:r>
              <a:rPr lang="nl-NL" sz="3400" dirty="0">
                <a:solidFill>
                  <a:srgbClr val="3A2C9A"/>
                </a:solidFill>
                <a:latin typeface="RooneySans" panose="020B0503040302060204" pitchFamily="34" charset="77"/>
              </a:rPr>
              <a:t>Opdracht 4a |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Besmettelijke</a:t>
            </a:r>
            <a:r>
              <a:rPr lang="en-US" sz="3400" dirty="0">
                <a:solidFill>
                  <a:srgbClr val="3A2C9A"/>
                </a:solidFill>
                <a:latin typeface="RooneySans" panose="020B0503040302060204" pitchFamily="34" charset="77"/>
              </a:rPr>
              <a:t> </a:t>
            </a:r>
            <a:r>
              <a:rPr lang="en-US" sz="3400" dirty="0" err="1">
                <a:solidFill>
                  <a:srgbClr val="3A2C9A"/>
                </a:solidFill>
                <a:latin typeface="RooneySans" panose="020B0503040302060204" pitchFamily="34" charset="77"/>
              </a:rPr>
              <a:t>ziektes</a:t>
            </a:r>
            <a:r>
              <a:rPr lang="en-US" sz="3400" dirty="0">
                <a:solidFill>
                  <a:srgbClr val="3A2C9A"/>
                </a:solidFill>
                <a:latin typeface="RooneySans" panose="020B0503040302060204" pitchFamily="34" charset="77"/>
              </a:rPr>
              <a:t> </a:t>
            </a:r>
            <a:br>
              <a:rPr lang="en-US" dirty="0"/>
            </a:br>
            <a:endParaRPr lang="nl-NL" b="1" dirty="0">
              <a:solidFill>
                <a:srgbClr val="3A589A"/>
              </a:solidFill>
              <a:latin typeface="RooneySans Heavy" panose="020B0503040302060204" pitchFamily="34" charset="77"/>
            </a:endParaRPr>
          </a:p>
        </p:txBody>
      </p:sp>
      <p:pic>
        <p:nvPicPr>
          <p:cNvPr id="13" name="Picture 12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C026DBD4-EC04-9249-8210-00604B046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915" y="1965137"/>
            <a:ext cx="8808720" cy="413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8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29184</TotalTime>
  <Words>1081</Words>
  <Application>Microsoft Macintosh PowerPoint</Application>
  <PresentationFormat>Widescreen</PresentationFormat>
  <Paragraphs>162</Paragraphs>
  <Slides>39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RooneySans</vt:lpstr>
      <vt:lpstr>RooneySans Heavy</vt:lpstr>
      <vt:lpstr>Kantoorthema</vt:lpstr>
      <vt:lpstr>PowerPoint Presentation</vt:lpstr>
      <vt:lpstr>Wat gaan we doen?</vt:lpstr>
      <vt:lpstr>Hoofdstuk 1  Overal micromonsters</vt:lpstr>
      <vt:lpstr>Hoofdstuk 1 LEERDOELEN </vt:lpstr>
      <vt:lpstr>Hoofdstuk 1 Wat ga je doen? </vt:lpstr>
      <vt:lpstr>Hoofdstuk 1 - Opdracht 1 | Mindmap</vt:lpstr>
      <vt:lpstr>PowerPoint Presentation</vt:lpstr>
      <vt:lpstr>PowerPoint Presentation</vt:lpstr>
      <vt:lpstr>Hoofdstuk 1  -  Opdracht 4a | Besmettelijke ziektes  </vt:lpstr>
      <vt:lpstr>PowerPoint Presentation</vt:lpstr>
      <vt:lpstr>Hoofdstuk 2  Micro-organismen  zijn megaklein</vt:lpstr>
      <vt:lpstr>Hoofdstuk 2 LEERDOELEN </vt:lpstr>
      <vt:lpstr>Hoofdstuk 2 Wat ga je doen? </vt:lpstr>
      <vt:lpstr>Filmpje Powers of Ten  (10 minuten)</vt:lpstr>
      <vt:lpstr>PowerPoint Presentation</vt:lpstr>
      <vt:lpstr>PowerPoint Presentation</vt:lpstr>
      <vt:lpstr>PowerPoint Presentation</vt:lpstr>
      <vt:lpstr>Hoofdstuk 3  Wat is een vaccin?</vt:lpstr>
      <vt:lpstr>Hoofdstuk 3 LEERDOELEN </vt:lpstr>
      <vt:lpstr>Hoofdstuk 3 Wat ga je doen? </vt:lpstr>
      <vt:lpstr>Het Klokhuis uitzending (15 minuten)</vt:lpstr>
      <vt:lpstr>Hoofdstuk 3 - Opdracht 1</vt:lpstr>
      <vt:lpstr>PowerPoint Presentation</vt:lpstr>
      <vt:lpstr>PowerPoint Presentation</vt:lpstr>
      <vt:lpstr>PowerPoint Presentation</vt:lpstr>
      <vt:lpstr>Hoofdstuk 4   Wat is groepsimmuniteit?</vt:lpstr>
      <vt:lpstr>Hoofdstuk 4 LEERDOELEN </vt:lpstr>
      <vt:lpstr>Hoofdstuk 4  </vt:lpstr>
      <vt:lpstr>PowerPoint Presentation</vt:lpstr>
      <vt:lpstr>Hoofdstuk 5  Vraag het thuis</vt:lpstr>
      <vt:lpstr>Hoofdstuk 5 LEERDOELEN </vt:lpstr>
      <vt:lpstr>Ontwerpopdracht Tippy Tap</vt:lpstr>
      <vt:lpstr>Ontwerpopdracht Tippy Tap</vt:lpstr>
      <vt:lpstr>Extra opdracht  Microben onderzoek</vt:lpstr>
      <vt:lpstr>Waar zitten microben dan?</vt:lpstr>
      <vt:lpstr>Microben onderzoek</vt:lpstr>
      <vt:lpstr>Microben onderzoek</vt:lpstr>
      <vt:lpstr>Resultaten microben onderzoek Beschimmeld brood </vt:lpstr>
      <vt:lpstr>Resultaten microben onderzoek Kweek je eigen bacterie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Tycho Malmberg</dc:creator>
  <cp:lastModifiedBy>Duinhouwer, M.E.M. (Marieke)</cp:lastModifiedBy>
  <cp:revision>15</cp:revision>
  <dcterms:created xsi:type="dcterms:W3CDTF">2022-02-23T15:32:34Z</dcterms:created>
  <dcterms:modified xsi:type="dcterms:W3CDTF">2022-04-20T12:35:30Z</dcterms:modified>
</cp:coreProperties>
</file>