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  <p:sldMasterId id="2147483675" r:id="rId6"/>
    <p:sldMasterId id="2147483667" r:id="rId7"/>
    <p:sldMasterId id="2147483669" r:id="rId8"/>
    <p:sldMasterId id="2147483671" r:id="rId9"/>
  </p:sldMasterIdLst>
  <p:notesMasterIdLst>
    <p:notesMasterId r:id="rId24"/>
  </p:notesMasterIdLst>
  <p:handoutMasterIdLst>
    <p:handoutMasterId r:id="rId25"/>
  </p:handoutMasterIdLst>
  <p:sldIdLst>
    <p:sldId id="432" r:id="rId10"/>
    <p:sldId id="439" r:id="rId11"/>
    <p:sldId id="438" r:id="rId12"/>
    <p:sldId id="408" r:id="rId13"/>
    <p:sldId id="436" r:id="rId14"/>
    <p:sldId id="437" r:id="rId15"/>
    <p:sldId id="412" r:id="rId16"/>
    <p:sldId id="442" r:id="rId17"/>
    <p:sldId id="414" r:id="rId18"/>
    <p:sldId id="446" r:id="rId19"/>
    <p:sldId id="441" r:id="rId20"/>
    <p:sldId id="449" r:id="rId21"/>
    <p:sldId id="435" r:id="rId22"/>
    <p:sldId id="428" r:id="rId23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4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yke Peters" initials="M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08E"/>
    <a:srgbClr val="FCE8F5"/>
    <a:srgbClr val="912A84"/>
    <a:srgbClr val="DCEC06"/>
    <a:srgbClr val="C2D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57" autoAdjust="0"/>
  </p:normalViewPr>
  <p:slideViewPr>
    <p:cSldViewPr showGuides="1">
      <p:cViewPr varScale="1">
        <p:scale>
          <a:sx n="88" d="100"/>
          <a:sy n="88" d="100"/>
        </p:scale>
        <p:origin x="660" y="78"/>
      </p:cViewPr>
      <p:guideLst>
        <p:guide orient="horz" pos="4320"/>
        <p:guide pos="54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93E25-7DA5-4E01-8336-13E3A04AB5BD}" type="datetimeFigureOut">
              <a:rPr lang="nl-NL" smtClean="0"/>
              <a:t>24-11-2015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78604-D8A3-4A30-915B-C6FC8201DB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548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7F7F7E-3530-4860-A46A-ECE8C824BC81}" type="datetimeFigureOut">
              <a:rPr lang="nl-NL"/>
              <a:pPr>
                <a:defRPr/>
              </a:pPr>
              <a:t>24-11-2015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2F2BD5-3E07-45DE-ABB3-7289F8E7C8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883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4536A-635E-4631-A02B-93C2F275840A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522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4536A-635E-4631-A02B-93C2F275840A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076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F2BD5-3E07-45DE-ABB3-7289F8E7C87E}" type="slidenum">
              <a:rPr lang="nl-NL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55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F2BD5-3E07-45DE-ABB3-7289F8E7C87E}" type="slidenum">
              <a:rPr lang="nl-NL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36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F2BD5-3E07-45DE-ABB3-7289F8E7C87E}" type="slidenum">
              <a:rPr lang="nl-NL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72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F2BD5-3E07-45DE-ABB3-7289F8E7C87E}" type="slidenum">
              <a:rPr lang="nl-NL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04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F2BD5-3E07-45DE-ABB3-7289F8E7C87E}" type="slidenum">
              <a:rPr lang="nl-NL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5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F2BD5-3E07-45DE-ABB3-7289F8E7C87E}" type="slidenum">
              <a:rPr lang="nl-NL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632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F2BD5-3E07-45DE-ABB3-7289F8E7C87E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83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F2BD5-3E07-45DE-ABB3-7289F8E7C87E}" type="slidenum">
              <a:rPr lang="nl-NL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771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F2BD5-3E07-45DE-ABB3-7289F8E7C87E}" type="slidenum">
              <a:rPr lang="nl-NL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31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6910"/>
          </a:xfrm>
        </p:spPr>
        <p:txBody>
          <a:bodyPr/>
          <a:lstStyle>
            <a:lvl1pPr>
              <a:defRPr sz="2200">
                <a:solidFill>
                  <a:srgbClr val="912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700"/>
              </a:lnSpc>
              <a:buClr>
                <a:srgbClr val="912A84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lnSpc>
                <a:spcPts val="2700"/>
              </a:lnSpc>
              <a:buClr>
                <a:srgbClr val="912A84"/>
              </a:buClr>
              <a:buSzPct val="60000"/>
              <a:buFont typeface="Courier New" pitchFamily="49" charset="0"/>
              <a:buChar char="o"/>
              <a:defRPr>
                <a:latin typeface="Arial" pitchFamily="34" charset="0"/>
                <a:cs typeface="Arial" pitchFamily="34" charset="0"/>
              </a:defRPr>
            </a:lvl2pPr>
            <a:lvl3pPr>
              <a:lnSpc>
                <a:spcPts val="2700"/>
              </a:lnSpc>
              <a:buClr>
                <a:srgbClr val="912A84"/>
              </a:buClr>
              <a:buSzPct val="70000"/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3pPr>
            <a:lvl4pPr>
              <a:lnSpc>
                <a:spcPts val="2700"/>
              </a:lnSpc>
              <a:buClr>
                <a:srgbClr val="912A84"/>
              </a:buClr>
              <a:buSzPct val="120000"/>
              <a:buFont typeface="HelveticaNeueLT Pro 45 Lt" pitchFamily="34" charset="0"/>
              <a:buChar char="»"/>
              <a:defRPr>
                <a:latin typeface="Arial" pitchFamily="34" charset="0"/>
                <a:cs typeface="Arial" pitchFamily="34" charset="0"/>
              </a:defRPr>
            </a:lvl4pPr>
            <a:lvl5pPr>
              <a:lnSpc>
                <a:spcPts val="2700"/>
              </a:lnSpc>
              <a:buClr>
                <a:srgbClr val="912A84"/>
              </a:buClr>
              <a:buFont typeface="Wingdings" pitchFamily="2" charset="2"/>
              <a:buChar char="ü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528E02-DC7B-4A2E-9837-F4377393C79B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F97884B-5F03-4F76-8407-926DD7804B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528E02-DC7B-4A2E-9837-F4377393C79B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F97884B-5F03-4F76-8407-926DD7804B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528E02-DC7B-4A2E-9837-F4377393C79B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F97884B-5F03-4F76-8407-926DD7804B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36910"/>
          </a:xfrm>
        </p:spPr>
        <p:txBody>
          <a:bodyPr/>
          <a:lstStyle>
            <a:lvl1pPr>
              <a:defRPr sz="22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700"/>
              </a:lnSpc>
              <a:buClr>
                <a:srgbClr val="912A84"/>
              </a:buClr>
              <a:defRPr/>
            </a:lvl1pPr>
            <a:lvl2pPr>
              <a:lnSpc>
                <a:spcPts val="2700"/>
              </a:lnSpc>
              <a:buClr>
                <a:srgbClr val="912A84"/>
              </a:buClr>
              <a:buSzPct val="60000"/>
              <a:buFont typeface="Courier New" pitchFamily="49" charset="0"/>
              <a:buChar char="o"/>
              <a:defRPr/>
            </a:lvl2pPr>
            <a:lvl3pPr>
              <a:lnSpc>
                <a:spcPts val="2700"/>
              </a:lnSpc>
              <a:buClr>
                <a:srgbClr val="912A84"/>
              </a:buClr>
              <a:buSzPct val="70000"/>
              <a:buFont typeface="Wingdings" pitchFamily="2" charset="2"/>
              <a:buChar char="§"/>
              <a:defRPr/>
            </a:lvl3pPr>
            <a:lvl4pPr>
              <a:lnSpc>
                <a:spcPts val="2700"/>
              </a:lnSpc>
              <a:buClr>
                <a:srgbClr val="912A84"/>
              </a:buClr>
              <a:buSzPct val="120000"/>
              <a:buFont typeface="HelveticaNeueLT Pro 45 Lt" pitchFamily="34" charset="0"/>
              <a:buChar char="»"/>
              <a:defRPr/>
            </a:lvl4pPr>
            <a:lvl5pPr>
              <a:lnSpc>
                <a:spcPts val="2700"/>
              </a:lnSpc>
              <a:buClr>
                <a:srgbClr val="912A84"/>
              </a:buClr>
              <a:buFont typeface="Wingdings" pitchFamily="2" charset="2"/>
              <a:buChar char="ü"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36910"/>
          </a:xfrm>
        </p:spPr>
        <p:txBody>
          <a:bodyPr/>
          <a:lstStyle>
            <a:lvl1pPr>
              <a:defRPr sz="22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700"/>
              </a:lnSpc>
              <a:buClr>
                <a:srgbClr val="912A84"/>
              </a:buClr>
              <a:defRPr/>
            </a:lvl1pPr>
            <a:lvl2pPr>
              <a:lnSpc>
                <a:spcPts val="2700"/>
              </a:lnSpc>
              <a:buClr>
                <a:srgbClr val="912A84"/>
              </a:buClr>
              <a:buSzPct val="60000"/>
              <a:buFont typeface="Courier New" pitchFamily="49" charset="0"/>
              <a:buChar char="o"/>
              <a:defRPr/>
            </a:lvl2pPr>
            <a:lvl3pPr>
              <a:lnSpc>
                <a:spcPts val="2700"/>
              </a:lnSpc>
              <a:buClr>
                <a:srgbClr val="912A84"/>
              </a:buClr>
              <a:buSzPct val="70000"/>
              <a:buFont typeface="Wingdings" pitchFamily="2" charset="2"/>
              <a:buChar char="§"/>
              <a:defRPr/>
            </a:lvl3pPr>
            <a:lvl4pPr>
              <a:lnSpc>
                <a:spcPts val="2700"/>
              </a:lnSpc>
              <a:buClr>
                <a:srgbClr val="912A84"/>
              </a:buClr>
              <a:buSzPct val="120000"/>
              <a:buFont typeface="HelveticaNeueLT Pro 45 Lt" pitchFamily="34" charset="0"/>
              <a:buChar char="»"/>
              <a:defRPr/>
            </a:lvl4pPr>
            <a:lvl5pPr>
              <a:lnSpc>
                <a:spcPts val="2700"/>
              </a:lnSpc>
              <a:buClr>
                <a:srgbClr val="912A84"/>
              </a:buClr>
              <a:buFont typeface="Wingdings" pitchFamily="2" charset="2"/>
              <a:buChar char="ü"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36910"/>
          </a:xfrm>
        </p:spPr>
        <p:txBody>
          <a:bodyPr/>
          <a:lstStyle>
            <a:lvl1pPr>
              <a:defRPr sz="22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700"/>
              </a:lnSpc>
              <a:buClr>
                <a:srgbClr val="912A84"/>
              </a:buClr>
              <a:defRPr/>
            </a:lvl1pPr>
            <a:lvl2pPr>
              <a:lnSpc>
                <a:spcPts val="2700"/>
              </a:lnSpc>
              <a:buClr>
                <a:srgbClr val="912A84"/>
              </a:buClr>
              <a:buSzPct val="60000"/>
              <a:buFont typeface="Courier New" pitchFamily="49" charset="0"/>
              <a:buChar char="o"/>
              <a:defRPr/>
            </a:lvl2pPr>
            <a:lvl3pPr>
              <a:lnSpc>
                <a:spcPts val="2700"/>
              </a:lnSpc>
              <a:buClr>
                <a:srgbClr val="912A84"/>
              </a:buClr>
              <a:buSzPct val="70000"/>
              <a:buFont typeface="Wingdings" pitchFamily="2" charset="2"/>
              <a:buChar char="§"/>
              <a:defRPr/>
            </a:lvl3pPr>
            <a:lvl4pPr>
              <a:lnSpc>
                <a:spcPts val="2700"/>
              </a:lnSpc>
              <a:buClr>
                <a:srgbClr val="912A84"/>
              </a:buClr>
              <a:buSzPct val="120000"/>
              <a:buFont typeface="HelveticaNeueLT Pro 45 Lt" pitchFamily="34" charset="0"/>
              <a:buChar char="»"/>
              <a:defRPr/>
            </a:lvl4pPr>
            <a:lvl5pPr>
              <a:lnSpc>
                <a:spcPts val="2700"/>
              </a:lnSpc>
              <a:buClr>
                <a:srgbClr val="912A84"/>
              </a:buClr>
              <a:buFont typeface="Wingdings" pitchFamily="2" charset="2"/>
              <a:buChar char="ü"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528E02-DC7B-4A2E-9837-F4377393C79B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F97884B-5F03-4F76-8407-926DD7804B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528E02-DC7B-4A2E-9837-F4377393C79B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F97884B-5F03-4F76-8407-926DD7804B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528E02-DC7B-4A2E-9837-F4377393C79B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F97884B-5F03-4F76-8407-926DD7804B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528E02-DC7B-4A2E-9837-F4377393C79B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F97884B-5F03-4F76-8407-926DD7804B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528E02-DC7B-4A2E-9837-F4377393C79B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F97884B-5F03-4F76-8407-926DD7804B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528E02-DC7B-4A2E-9837-F4377393C79B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F97884B-5F03-4F76-8407-926DD7804B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528E02-DC7B-4A2E-9837-F4377393C79B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F97884B-5F03-4F76-8407-926DD7804B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528E02-DC7B-4A2E-9837-F4377393C79B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F97884B-5F03-4F76-8407-926DD7804B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 bwMode="auto">
          <a:xfrm flipV="1">
            <a:off x="0" y="6530197"/>
            <a:ext cx="9144000" cy="327803"/>
          </a:xfrm>
          <a:prstGeom prst="rect">
            <a:avLst/>
          </a:prstGeom>
          <a:solidFill>
            <a:srgbClr val="951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548682"/>
            <a:ext cx="8229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08025" y="6578100"/>
            <a:ext cx="458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E18C019-E966-41DC-BC82-5A2D3EA1455D}" type="slidenum">
              <a:rPr lang="nl-NL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‹nr.›</a:t>
            </a:fld>
            <a:endParaRPr lang="nl-NL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Afbeelding 9" descr="Logo definitief zonder pay-off-dtp WI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9" y="6553067"/>
            <a:ext cx="1379685" cy="2684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912A84"/>
          </a:solidFill>
          <a:latin typeface="HelveticaNeueLT Pro 55 Roman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342900" indent="-342900" algn="l" rtl="0" eaLnBrk="1" fontAlgn="base" hangingPunct="1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Font typeface="Arial" charset="0"/>
        <a:buChar char="•"/>
        <a:defRPr sz="2000" kern="1200">
          <a:solidFill>
            <a:schemeClr val="tx1"/>
          </a:solidFill>
          <a:latin typeface="HelveticaNeueLT Pro 45 Lt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SzPct val="60000"/>
        <a:buFont typeface="Courier New" pitchFamily="49" charset="0"/>
        <a:buChar char="o"/>
        <a:defRPr sz="1900" kern="1200">
          <a:solidFill>
            <a:schemeClr val="tx1"/>
          </a:solidFill>
          <a:latin typeface="HelveticaNeueLT Pro 45 Lt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HelveticaNeueLT Pro 45 Lt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SzPct val="130000"/>
        <a:buFont typeface="HelveticaNeueLT Pro 45 Lt" pitchFamily="34" charset="0"/>
        <a:buChar char="»"/>
        <a:defRPr sz="1700" kern="1200">
          <a:solidFill>
            <a:schemeClr val="tx1"/>
          </a:solidFill>
          <a:latin typeface="HelveticaNeueLT Pro 45 Lt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Font typeface="Wingdings" pitchFamily="2" charset="2"/>
        <a:buChar char="ü"/>
        <a:defRPr sz="1600" kern="1200">
          <a:solidFill>
            <a:schemeClr val="tx1"/>
          </a:solidFill>
          <a:latin typeface="HelveticaNeueLT Pro 45 L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11317" y="957410"/>
            <a:ext cx="8292123" cy="527662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page_background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2" y="0"/>
            <a:ext cx="9136449" cy="6858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429113" y="557138"/>
            <a:ext cx="8292123" cy="589743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test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053" y="4465273"/>
            <a:ext cx="8273296" cy="1973629"/>
          </a:xfrm>
          <a:prstGeom prst="rect">
            <a:avLst/>
          </a:prstGeom>
          <a:ln>
            <a:noFill/>
          </a:ln>
        </p:spPr>
      </p:pic>
      <p:pic>
        <p:nvPicPr>
          <p:cNvPr id="11" name="Afbeelding 10" descr="Logo definitief pay-off-dtp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078" y="948608"/>
            <a:ext cx="2344989" cy="6864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 bwMode="auto">
          <a:xfrm flipV="1">
            <a:off x="0" y="6530197"/>
            <a:ext cx="9144000" cy="327803"/>
          </a:xfrm>
          <a:prstGeom prst="rect">
            <a:avLst/>
          </a:prstGeom>
          <a:solidFill>
            <a:srgbClr val="951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908722"/>
            <a:ext cx="8229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pic>
        <p:nvPicPr>
          <p:cNvPr id="9" name="Afbeelding 8" descr="Logo definitief zonder pay-off-dtp WI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9" y="6553067"/>
            <a:ext cx="1379685" cy="26846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08025" y="6578100"/>
            <a:ext cx="458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E18C019-E966-41DC-BC82-5A2D3EA1455D}" type="slidenum">
              <a:rPr lang="nl-NL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‹nr.›</a:t>
            </a:fld>
            <a:endParaRPr lang="nl-NL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 kern="1200">
          <a:solidFill>
            <a:srgbClr val="912A84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342900" indent="-342900" algn="l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SzPct val="60000"/>
        <a:buFont typeface="Courier New" pitchFamily="49" charset="0"/>
        <a:buChar char="o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SzPct val="130000"/>
        <a:buFont typeface="HelveticaNeueLT Pro 45 Lt" pitchFamily="34" charset="0"/>
        <a:buChar char="»"/>
        <a:defRPr sz="1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Font typeface="Wingdings" pitchFamily="2" charset="2"/>
        <a:buChar char="ü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 bwMode="auto">
          <a:xfrm flipV="1">
            <a:off x="0" y="6530197"/>
            <a:ext cx="9144000" cy="327803"/>
          </a:xfrm>
          <a:prstGeom prst="rect">
            <a:avLst/>
          </a:prstGeom>
          <a:solidFill>
            <a:srgbClr val="951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908722"/>
            <a:ext cx="8229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pic>
        <p:nvPicPr>
          <p:cNvPr id="9" name="Afbeelding 8" descr="Logo definitief zonder pay-off-dtp WI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9" y="6553067"/>
            <a:ext cx="1379685" cy="26846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79513" y="6578100"/>
            <a:ext cx="458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E18C019-E966-41DC-BC82-5A2D3EA1455D}" type="slidenum">
              <a:rPr lang="nl-NL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‹nr.›</a:t>
            </a:fld>
            <a:endParaRPr lang="nl-NL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 kern="1200">
          <a:solidFill>
            <a:srgbClr val="912A84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342900" indent="-342900" algn="l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SzPct val="60000"/>
        <a:buFont typeface="Courier New" pitchFamily="49" charset="0"/>
        <a:buChar char="o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SzPct val="130000"/>
        <a:buFont typeface="HelveticaNeueLT Pro 45 Lt" pitchFamily="34" charset="0"/>
        <a:buChar char="»"/>
        <a:defRPr sz="1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Font typeface="Wingdings" pitchFamily="2" charset="2"/>
        <a:buChar char="ü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 bwMode="auto">
          <a:xfrm flipV="1">
            <a:off x="0" y="6530197"/>
            <a:ext cx="9144000" cy="327803"/>
          </a:xfrm>
          <a:prstGeom prst="rect">
            <a:avLst/>
          </a:prstGeom>
          <a:solidFill>
            <a:srgbClr val="951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908722"/>
            <a:ext cx="8229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pic>
        <p:nvPicPr>
          <p:cNvPr id="9" name="Afbeelding 8" descr="Logo definitief zonder pay-off-dtp WI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9" y="6553067"/>
            <a:ext cx="1379685" cy="26846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07505" y="6578100"/>
            <a:ext cx="458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E18C019-E966-41DC-BC82-5A2D3EA1455D}" type="slidenum">
              <a:rPr lang="nl-NL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‹nr.›</a:t>
            </a:fld>
            <a:endParaRPr lang="nl-NL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 kern="1200">
          <a:solidFill>
            <a:srgbClr val="912A84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342900" indent="-342900" algn="l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SzPct val="60000"/>
        <a:buFont typeface="Courier New" pitchFamily="49" charset="0"/>
        <a:buChar char="o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SzPct val="130000"/>
        <a:buFont typeface="HelveticaNeueLT Pro 45 Lt" pitchFamily="34" charset="0"/>
        <a:buChar char="»"/>
        <a:defRPr sz="1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912084"/>
        </a:buClr>
        <a:buFont typeface="Wingdings" pitchFamily="2" charset="2"/>
        <a:buChar char="ü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microsoft.com/office/2007/relationships/hdphoto" Target="../media/hdphoto1.wdp"/><Relationship Id="rId5" Type="http://schemas.openxmlformats.org/officeDocument/2006/relationships/image" Target="../media/image45.jp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13" Type="http://schemas.openxmlformats.org/officeDocument/2006/relationships/image" Target="../media/image64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png"/><Relationship Id="rId15" Type="http://schemas.openxmlformats.org/officeDocument/2006/relationships/image" Target="../media/image66.jpeg"/><Relationship Id="rId10" Type="http://schemas.openxmlformats.org/officeDocument/2006/relationships/image" Target="../media/image61.jpe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.de.vries@draaijerpartners.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hyperlink" Target="mailto:h.van.der.pennen@draaijerpartners.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/>
          </p:cNvSpPr>
          <p:nvPr/>
        </p:nvSpPr>
        <p:spPr bwMode="auto">
          <a:xfrm>
            <a:off x="399104" y="2953459"/>
            <a:ext cx="8315101" cy="72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6129" tIns="56129" rIns="56129" bIns="56129" anchor="ctr">
            <a:spAutoFit/>
          </a:bodyPr>
          <a:lstStyle/>
          <a:p>
            <a:pPr algn="ctr" defTabSz="673100">
              <a:defRPr/>
            </a:pPr>
            <a:r>
              <a:rPr lang="en-US" sz="4000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Hoe </a:t>
            </a:r>
            <a:r>
              <a:rPr lang="en-US" sz="4000" spc="1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ziet</a:t>
            </a:r>
            <a:r>
              <a:rPr lang="en-US" sz="4000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spc="1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jouw</a:t>
            </a:r>
            <a:r>
              <a:rPr lang="en-US" sz="4000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spc="1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droomschool</a:t>
            </a:r>
            <a:r>
              <a:rPr lang="en-US" sz="4000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spc="1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eruit</a:t>
            </a:r>
            <a:r>
              <a:rPr lang="en-US" sz="4000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spc="1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412776"/>
            <a:ext cx="1575944" cy="10664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6" y="980730"/>
            <a:ext cx="4170263" cy="13708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013178"/>
            <a:ext cx="8027070" cy="141060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200" y="3928640"/>
            <a:ext cx="2411760" cy="18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64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8" y="-1"/>
            <a:ext cx="2485205" cy="318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756" y="2"/>
            <a:ext cx="5432244" cy="2371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052738"/>
            <a:ext cx="3816424" cy="2539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2" y="3534527"/>
            <a:ext cx="2321075" cy="2976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548" y="2204866"/>
            <a:ext cx="1686047" cy="2529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0" name="Tijdelijke aanduiding voor inhoud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09167" y="3494529"/>
            <a:ext cx="2006932" cy="3016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156" y="2204864"/>
            <a:ext cx="1951060" cy="1304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968" b="22173"/>
          <a:stretch/>
        </p:blipFill>
        <p:spPr>
          <a:xfrm>
            <a:off x="-1438" y="3163132"/>
            <a:ext cx="3077837" cy="3347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604" y="4335326"/>
            <a:ext cx="2647476" cy="2175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341" y="2829480"/>
            <a:ext cx="2262741" cy="1486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647" y="2291"/>
            <a:ext cx="2127259" cy="1414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180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Terugkoppeling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57201" y="1340770"/>
            <a:ext cx="82581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912A84"/>
                </a:solidFill>
                <a:latin typeface="Arial" pitchFamily="34" charset="0"/>
                <a:ea typeface="+mj-ea"/>
                <a:cs typeface="Arial" pitchFamily="34" charset="0"/>
              </a:rPr>
              <a:t>Per groep korte toelichting</a:t>
            </a:r>
          </a:p>
          <a:p>
            <a:endParaRPr lang="nl-NL" b="1" dirty="0" smtClean="0">
              <a:solidFill>
                <a:srgbClr val="912A84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itchFamily="34" charset="0"/>
                <a:ea typeface="+mj-ea"/>
                <a:cs typeface="Arial" pitchFamily="34" charset="0"/>
              </a:rPr>
              <a:t>Leerlingen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itchFamily="34" charset="0"/>
                <a:ea typeface="+mj-ea"/>
                <a:cs typeface="Arial" pitchFamily="34" charset="0"/>
              </a:rPr>
              <a:t>Ouders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itchFamily="34" charset="0"/>
                <a:ea typeface="+mj-ea"/>
                <a:cs typeface="Arial" pitchFamily="34" charset="0"/>
              </a:rPr>
              <a:t>Leraren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itchFamily="34" charset="0"/>
                <a:ea typeface="+mj-ea"/>
                <a:cs typeface="Arial" pitchFamily="34" charset="0"/>
              </a:rPr>
              <a:t>Schoolbesturen</a:t>
            </a:r>
          </a:p>
          <a:p>
            <a:endParaRPr lang="nl-NL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endParaRPr lang="nl-NL" dirty="0">
              <a:latin typeface="Arial" pitchFamily="34" charset="0"/>
              <a:ea typeface="+mj-ea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>
                <a:latin typeface="Arial" pitchFamily="34" charset="0"/>
                <a:cs typeface="Arial" pitchFamily="34" charset="0"/>
              </a:rPr>
              <a:t>Zijn er verschillen tussen de vier groepen?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>
                <a:latin typeface="Arial" pitchFamily="34" charset="0"/>
                <a:cs typeface="Arial" pitchFamily="34" charset="0"/>
              </a:rPr>
              <a:t>Welke elementen horen thuis in de ideale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16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-27572"/>
            <a:ext cx="2879470" cy="187965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998" y="2288975"/>
            <a:ext cx="3431351" cy="222499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916" y="4221088"/>
            <a:ext cx="2129921" cy="230425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729" y="734202"/>
            <a:ext cx="2238226" cy="167866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740" y="2208407"/>
            <a:ext cx="3318418" cy="236511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099532" y="1760137"/>
            <a:ext cx="307648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900" b="1" dirty="0" err="1" smtClean="0">
                <a:solidFill>
                  <a:schemeClr val="bg1"/>
                </a:solidFill>
              </a:rPr>
              <a:t>Breeam</a:t>
            </a:r>
            <a:r>
              <a:rPr lang="nl-NL" sz="1900" b="1" dirty="0" smtClean="0">
                <a:solidFill>
                  <a:schemeClr val="bg1"/>
                </a:solidFill>
              </a:rPr>
              <a:t> </a:t>
            </a:r>
            <a:r>
              <a:rPr lang="nl-NL" sz="1900" b="1" dirty="0" smtClean="0"/>
              <a:t>Junior lespakket</a:t>
            </a:r>
            <a:endParaRPr lang="nl-NL" sz="19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737" y="-1682"/>
            <a:ext cx="2441263" cy="1698270"/>
          </a:xfrm>
          <a:prstGeom prst="rect">
            <a:avLst/>
          </a:prstGeom>
        </p:spPr>
      </p:pic>
      <p:pic>
        <p:nvPicPr>
          <p:cNvPr id="1026" name="Picture 2" descr="Milieubende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935" y="4424766"/>
            <a:ext cx="2386732" cy="210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" y="3744416"/>
            <a:ext cx="3707904" cy="27809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07341" y="4383106"/>
            <a:ext cx="2448272" cy="183620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16424" cy="116334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15" y="980729"/>
            <a:ext cx="2259748" cy="206791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2" y="1166423"/>
            <a:ext cx="2951291" cy="249289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268" y="2636912"/>
            <a:ext cx="1920214" cy="144016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9337" y="5296927"/>
            <a:ext cx="2304256" cy="1156990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Voor      in de klas</a:t>
            </a:r>
            <a:endParaRPr lang="nl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/>
          </p:cNvSpPr>
          <p:nvPr/>
        </p:nvSpPr>
        <p:spPr bwMode="auto">
          <a:xfrm>
            <a:off x="107504" y="368949"/>
            <a:ext cx="3816424" cy="614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6129" tIns="56129" rIns="56129" bIns="56129" anchor="ctr">
            <a:spAutoFit/>
          </a:bodyPr>
          <a:lstStyle/>
          <a:p>
            <a:pPr algn="ctr"/>
            <a:endParaRPr lang="nl-NL" sz="2600" b="1" dirty="0" smtClean="0">
              <a:solidFill>
                <a:srgbClr val="912A8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nl-NL" sz="2600" b="1" dirty="0">
              <a:solidFill>
                <a:srgbClr val="912A8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600" b="1" dirty="0" err="1" smtClean="0">
                <a:solidFill>
                  <a:srgbClr val="912A84"/>
                </a:solidFill>
                <a:latin typeface="Arial" pitchFamily="34" charset="0"/>
                <a:cs typeface="Arial" pitchFamily="34" charset="0"/>
              </a:rPr>
              <a:t>Ahaa</a:t>
            </a:r>
            <a:r>
              <a:rPr lang="nl-NL" sz="2600" b="1" dirty="0">
                <a:solidFill>
                  <a:srgbClr val="912A84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algn="ctr"/>
            <a:endParaRPr lang="nl-NL" sz="2600" dirty="0">
              <a:solidFill>
                <a:srgbClr val="912A8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600" b="1" dirty="0">
                <a:solidFill>
                  <a:srgbClr val="912A84"/>
                </a:solidFill>
                <a:latin typeface="Arial" pitchFamily="34" charset="0"/>
                <a:cs typeface="Arial" pitchFamily="34" charset="0"/>
              </a:rPr>
              <a:t>Huh?</a:t>
            </a:r>
          </a:p>
          <a:p>
            <a:pPr algn="ctr"/>
            <a:endParaRPr lang="nl-NL" sz="2600" b="1" dirty="0">
              <a:solidFill>
                <a:srgbClr val="912A8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600" b="1" dirty="0">
                <a:solidFill>
                  <a:srgbClr val="912A84"/>
                </a:solidFill>
                <a:latin typeface="Arial" pitchFamily="34" charset="0"/>
                <a:cs typeface="Arial" pitchFamily="34" charset="0"/>
              </a:rPr>
              <a:t>Duh?</a:t>
            </a:r>
          </a:p>
          <a:p>
            <a:pPr defTabSz="673100">
              <a:defRPr/>
            </a:pPr>
            <a:endParaRPr lang="en-US" sz="4000" b="1" spc="1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673100">
              <a:defRPr/>
            </a:pPr>
            <a:endParaRPr lang="en-US" sz="4000" b="1" spc="1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673100">
              <a:defRPr/>
            </a:pPr>
            <a:r>
              <a:rPr lang="en-US" sz="1400" b="1" dirty="0">
                <a:solidFill>
                  <a:srgbClr val="912A84"/>
                </a:solidFill>
                <a:latin typeface="Arial" pitchFamily="34" charset="0"/>
                <a:cs typeface="Arial" pitchFamily="34" charset="0"/>
              </a:rPr>
              <a:t>Niels de Vries</a:t>
            </a:r>
          </a:p>
          <a:p>
            <a:pPr algn="ctr" defTabSz="673100">
              <a:defRPr/>
            </a:pPr>
            <a:r>
              <a:rPr lang="en-US" sz="1400" spc="1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n.de.vries@draaijerpartners.nl</a:t>
            </a:r>
            <a:endParaRPr lang="en-US" sz="1400" spc="1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673100">
              <a:defRPr/>
            </a:pPr>
            <a:endParaRPr lang="en-US" sz="1400" spc="1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673100">
              <a:defRPr/>
            </a:pPr>
            <a:r>
              <a:rPr lang="en-US" sz="1400" b="1" dirty="0">
                <a:solidFill>
                  <a:srgbClr val="912A84"/>
                </a:solidFill>
                <a:latin typeface="Arial" pitchFamily="34" charset="0"/>
                <a:cs typeface="Arial" pitchFamily="34" charset="0"/>
              </a:rPr>
              <a:t>Hetty van der Pennen</a:t>
            </a:r>
          </a:p>
          <a:p>
            <a:pPr algn="ctr" defTabSz="673100">
              <a:defRPr/>
            </a:pPr>
            <a:r>
              <a:rPr lang="en-US" sz="1400" spc="1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/>
              </a:rPr>
              <a:t>h.van.der.pennen@draaijerpartners.nl</a:t>
            </a:r>
            <a:endParaRPr lang="en-US" sz="1400" spc="1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673100">
              <a:defRPr/>
            </a:pPr>
            <a:endParaRPr lang="en-US" sz="2000" spc="1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673100">
              <a:defRPr/>
            </a:pPr>
            <a:endParaRPr lang="en-US" sz="2000" spc="1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673100">
              <a:defRPr/>
            </a:pPr>
            <a:r>
              <a:rPr lang="en-US" sz="2000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sz="2000" spc="1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onderwijsgebouw</a:t>
            </a:r>
            <a:endParaRPr lang="en-US" sz="2000" spc="1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8" y="90280"/>
            <a:ext cx="4719439" cy="629104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2" y="5877272"/>
            <a:ext cx="640225" cy="6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96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1484" y="332656"/>
            <a:ext cx="7971692" cy="1221636"/>
          </a:xfrm>
        </p:spPr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741484" y="1463774"/>
            <a:ext cx="8217464" cy="4773538"/>
          </a:xfrm>
        </p:spPr>
        <p:txBody>
          <a:bodyPr/>
          <a:lstStyle/>
          <a:p>
            <a:pPr marL="0" indent="0">
              <a:buNone/>
            </a:pPr>
            <a:r>
              <a:rPr lang="nl-NL" sz="1569" dirty="0" smtClean="0"/>
              <a:t>15 min. Inleiding</a:t>
            </a:r>
          </a:p>
          <a:p>
            <a:pPr marL="0" indent="0">
              <a:buNone/>
            </a:pPr>
            <a:r>
              <a:rPr lang="nl-NL" sz="1569" dirty="0" smtClean="0"/>
              <a:t>30 min. Workshop schoolreis spel spelen</a:t>
            </a:r>
          </a:p>
          <a:p>
            <a:pPr marL="0" indent="0">
              <a:buNone/>
            </a:pPr>
            <a:r>
              <a:rPr lang="nl-NL" sz="1569" dirty="0" smtClean="0"/>
              <a:t>4x5 min. Pitch</a:t>
            </a:r>
          </a:p>
          <a:p>
            <a:pPr marL="0" indent="0">
              <a:buNone/>
            </a:pPr>
            <a:r>
              <a:rPr lang="nl-NL" sz="1569" dirty="0" smtClean="0"/>
              <a:t>10 min. Evaluatie</a:t>
            </a:r>
            <a:endParaRPr lang="nl-NL" sz="1569" dirty="0"/>
          </a:p>
          <a:p>
            <a:pPr marL="0" indent="0">
              <a:buNone/>
            </a:pPr>
            <a:endParaRPr lang="nl-NL" sz="1569" dirty="0"/>
          </a:p>
        </p:txBody>
      </p:sp>
    </p:spTree>
    <p:extLst>
      <p:ext uri="{BB962C8B-B14F-4D97-AF65-F5344CB8AC3E}">
        <p14:creationId xmlns:p14="http://schemas.microsoft.com/office/powerpoint/2010/main" val="4930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469185" y="3284984"/>
            <a:ext cx="158417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819" y="350111"/>
            <a:ext cx="4610515" cy="183652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050" y="2629773"/>
            <a:ext cx="4084284" cy="229741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83" y="3453946"/>
            <a:ext cx="3883301" cy="29124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83" y="541728"/>
            <a:ext cx="3323861" cy="24928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voorstellen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8115">
            <a:off x="222542" y="2265316"/>
            <a:ext cx="2388156" cy="67604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57200" y="299228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Hoevelaken</a:t>
            </a:r>
            <a:endParaRPr lang="nl-NL" sz="2400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4725051" y="216492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Helvoirt</a:t>
            </a:r>
            <a:endParaRPr lang="nl-NL" sz="24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8264832" y="2132468"/>
            <a:ext cx="1114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Oud</a:t>
            </a:r>
            <a:endParaRPr lang="nl-NL" i="1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3131">
            <a:off x="7454360" y="4531667"/>
            <a:ext cx="1685557" cy="1677311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4725051" y="4870490"/>
            <a:ext cx="347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Nieuw (opening sept. 2015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7328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40768"/>
            <a:ext cx="3953522" cy="309634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499992" y="1268760"/>
            <a:ext cx="45365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912A84"/>
                </a:solidFill>
                <a:latin typeface="Arial" pitchFamily="34" charset="0"/>
                <a:ea typeface="+mj-ea"/>
                <a:cs typeface="Arial" pitchFamily="34" charset="0"/>
              </a:rPr>
              <a:t>Waarom?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/>
              <a:t>Snel duidelijkheid over uw wensen schoolgebouw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/>
              <a:t>Discussies worden informeel en laagdrempelig gevoerd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/>
              <a:t>Inzicht in (on)mogelijkheden gebouw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/>
              <a:t>Breed draagvlak door informele aanpak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/>
              <a:t>Uw droomschool krijgt letterlijk vorm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  <a:p>
            <a:r>
              <a:rPr lang="nl-NL" b="1" dirty="0">
                <a:solidFill>
                  <a:srgbClr val="912A84"/>
                </a:solidFill>
                <a:latin typeface="Arial" pitchFamily="34" charset="0"/>
                <a:ea typeface="+mj-ea"/>
                <a:cs typeface="Arial" pitchFamily="34" charset="0"/>
              </a:rPr>
              <a:t>Resultaat: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/>
              <a:t>Reisdocument: blauwdruk droomschool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Kosten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Koppeling huidige gebouw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/>
              <a:t>Basis voor gesprek gemeente en school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436910"/>
          </a:xfrm>
        </p:spPr>
        <p:txBody>
          <a:bodyPr/>
          <a:lstStyle/>
          <a:p>
            <a:r>
              <a:rPr lang="nl-NL" dirty="0" smtClean="0"/>
              <a:t>Het schoolreis spel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99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5486" cy="6525344"/>
          </a:xfrm>
          <a:prstGeom prst="rect">
            <a:avLst/>
          </a:prstGeom>
        </p:spPr>
      </p:pic>
      <p:pic>
        <p:nvPicPr>
          <p:cNvPr id="5" name="Picture 2" descr="Permalink voor ingesloten afbeeldi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26717" y="3059964"/>
            <a:ext cx="2780928" cy="3323209"/>
          </a:xfrm>
          <a:prstGeom prst="rect">
            <a:avLst/>
          </a:prstGeom>
          <a:noFill/>
          <a:ln w="50800">
            <a:solidFill>
              <a:srgbClr val="91208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3331104"/>
            <a:ext cx="3240360" cy="2786793"/>
          </a:xfrm>
          <a:prstGeom prst="rect">
            <a:avLst/>
          </a:prstGeom>
          <a:ln w="50800">
            <a:solidFill>
              <a:srgbClr val="91208E"/>
            </a:solidFill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2000"/>
            </a:schemeClr>
          </a:solidFill>
        </p:spPr>
        <p:txBody>
          <a:bodyPr/>
          <a:lstStyle/>
          <a:p>
            <a:r>
              <a:rPr lang="nl-NL" dirty="0" smtClean="0"/>
              <a:t>Het schoolbord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07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328739"/>
            <a:ext cx="8058150" cy="4200525"/>
          </a:xfrm>
          <a:prstGeom prst="rect">
            <a:avLst/>
          </a:prstGeom>
        </p:spPr>
      </p:pic>
      <p:sp>
        <p:nvSpPr>
          <p:cNvPr id="4" name="Titel 5"/>
          <p:cNvSpPr txBox="1">
            <a:spLocks/>
          </p:cNvSpPr>
          <p:nvPr/>
        </p:nvSpPr>
        <p:spPr bwMode="auto">
          <a:xfrm>
            <a:off x="395536" y="620688"/>
            <a:ext cx="8229600" cy="4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12A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NeueLT Pro 55 Roman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NeueLT Pro 55 Roman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NeueLT Pro 55 Roman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r>
              <a:rPr lang="nl-NL" dirty="0" smtClean="0"/>
              <a:t>Spelronden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59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1485" y="332656"/>
            <a:ext cx="7971692" cy="432048"/>
          </a:xfrm>
        </p:spPr>
        <p:txBody>
          <a:bodyPr/>
          <a:lstStyle/>
          <a:p>
            <a:r>
              <a:rPr lang="nl-NL" dirty="0"/>
              <a:t>K</a:t>
            </a:r>
            <a:r>
              <a:rPr lang="nl-NL" dirty="0" smtClean="0"/>
              <a:t>euze kaarten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124746"/>
            <a:ext cx="1950488" cy="1364555"/>
          </a:xfrm>
          <a:prstGeom prst="rect">
            <a:avLst/>
          </a:prstGeom>
          <a:effectLst/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850" y="1108457"/>
            <a:ext cx="2567389" cy="1801313"/>
          </a:xfrm>
          <a:prstGeom prst="rect">
            <a:avLst/>
          </a:prstGeom>
          <a:effectLst/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84" y="908722"/>
            <a:ext cx="599703" cy="60428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12" y="995871"/>
            <a:ext cx="2296877" cy="1592624"/>
          </a:xfrm>
          <a:prstGeom prst="rect">
            <a:avLst/>
          </a:prstGeom>
          <a:effectLst/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35" y="2806969"/>
            <a:ext cx="2214118" cy="1588687"/>
          </a:xfrm>
          <a:prstGeom prst="rect">
            <a:avLst/>
          </a:prstGeom>
          <a:effectLst/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924944"/>
            <a:ext cx="1723256" cy="17232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383" y="4912774"/>
            <a:ext cx="2203872" cy="1538719"/>
          </a:xfrm>
          <a:prstGeom prst="rect">
            <a:avLst/>
          </a:prstGeom>
          <a:effectLst/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487" y="3001354"/>
            <a:ext cx="2618588" cy="1812463"/>
          </a:xfrm>
          <a:prstGeom prst="rect">
            <a:avLst/>
          </a:prstGeom>
          <a:effectLst/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718" y="5325871"/>
            <a:ext cx="1126956" cy="110094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66" y="4897337"/>
            <a:ext cx="2167859" cy="1504852"/>
          </a:xfrm>
          <a:prstGeom prst="rect">
            <a:avLst/>
          </a:prstGeom>
          <a:effectLst/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024" y="4648200"/>
            <a:ext cx="2180503" cy="1522821"/>
          </a:xfrm>
          <a:prstGeom prst="rect">
            <a:avLst/>
          </a:prstGeom>
          <a:effectLst/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8192" y="132919"/>
            <a:ext cx="1098996" cy="107794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346" y="3834998"/>
            <a:ext cx="772864" cy="77286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022" y="68610"/>
            <a:ext cx="826775" cy="84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980730"/>
            <a:ext cx="3752850" cy="24288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56" y="3645026"/>
            <a:ext cx="2457450" cy="244792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95383">
            <a:off x="5076760" y="3769095"/>
            <a:ext cx="3686175" cy="7810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157">
            <a:off x="683568" y="2195167"/>
            <a:ext cx="3657600" cy="1152525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6910"/>
          </a:xfrm>
        </p:spPr>
        <p:txBody>
          <a:bodyPr/>
          <a:lstStyle/>
          <a:p>
            <a:r>
              <a:rPr lang="nl-NL" dirty="0" smtClean="0"/>
              <a:t>Discussie kaarten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3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57201" y="1340768"/>
            <a:ext cx="82581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912A84"/>
                </a:solidFill>
                <a:latin typeface="Arial" pitchFamily="34" charset="0"/>
                <a:ea typeface="+mj-ea"/>
                <a:cs typeface="Arial" pitchFamily="34" charset="0"/>
              </a:rPr>
              <a:t>Dromen: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itchFamily="34" charset="0"/>
                <a:ea typeface="+mj-ea"/>
                <a:cs typeface="Arial" pitchFamily="34" charset="0"/>
              </a:rPr>
              <a:t>Benoem vijf gezamenlijke dromen voor de toekomst van het onderwijs.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itchFamily="34" charset="0"/>
                <a:ea typeface="+mj-ea"/>
                <a:cs typeface="Arial" pitchFamily="34" charset="0"/>
              </a:rPr>
              <a:t>Wat zou u graag anders zien in uw huidige onderwijsgebouw wanneer u denkt aan uw droom?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r>
              <a:rPr lang="nl-NL" b="1" dirty="0" smtClean="0">
                <a:solidFill>
                  <a:srgbClr val="912A84"/>
                </a:solidFill>
                <a:latin typeface="Arial" pitchFamily="34" charset="0"/>
                <a:ea typeface="+mj-ea"/>
                <a:cs typeface="Arial" pitchFamily="34" charset="0"/>
              </a:rPr>
              <a:t>Verschijningsvorm</a:t>
            </a:r>
            <a:endParaRPr lang="nl-NL" b="1" dirty="0">
              <a:solidFill>
                <a:srgbClr val="912A84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Hoe ziet uw droomschool eruit?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Kies met groep maximaal 3 oranje kaartjes en geef een korte toelichting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>
              <a:latin typeface="Arial" pitchFamily="34" charset="0"/>
              <a:cs typeface="Arial" pitchFamily="34" charset="0"/>
            </a:endParaRPr>
          </a:p>
          <a:p>
            <a:r>
              <a:rPr lang="nl-NL" b="1" dirty="0" smtClean="0">
                <a:solidFill>
                  <a:srgbClr val="912A84"/>
                </a:solidFill>
                <a:latin typeface="Arial" pitchFamily="34" charset="0"/>
                <a:cs typeface="Arial" pitchFamily="34" charset="0"/>
              </a:rPr>
              <a:t>Conclusie:</a:t>
            </a:r>
            <a:endParaRPr lang="nl-NL" b="1" dirty="0">
              <a:solidFill>
                <a:srgbClr val="912A8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Welke ontwikkelingen hebben invloed op de school van de toekomst?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Kies deze bijvoorbeeld uit de kaartjes ‘ontwikkelingen’ en ‘tips’ of vul zelf een blanco kaartje 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endParaRPr lang="nl-NL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33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8" y="692696"/>
            <a:ext cx="2862031" cy="204026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04664"/>
            <a:ext cx="3328894" cy="197016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94" y="4149080"/>
            <a:ext cx="3418381" cy="1814696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8" name="Groep 7"/>
          <p:cNvGrpSpPr/>
          <p:nvPr/>
        </p:nvGrpSpPr>
        <p:grpSpPr>
          <a:xfrm>
            <a:off x="5392441" y="3847499"/>
            <a:ext cx="3808909" cy="2143125"/>
            <a:chOff x="5392439" y="3847497"/>
            <a:chExt cx="3808909" cy="2143125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8144" y="3847497"/>
              <a:ext cx="2857500" cy="2143125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194342">
              <a:off x="5392439" y="4518362"/>
              <a:ext cx="3808909" cy="554765"/>
            </a:xfrm>
            <a:prstGeom prst="rect">
              <a:avLst/>
            </a:prstGeom>
          </p:spPr>
        </p:pic>
      </p:grpSp>
      <p:sp>
        <p:nvSpPr>
          <p:cNvPr id="5" name="Tekstvak 4"/>
          <p:cNvSpPr txBox="1"/>
          <p:nvPr/>
        </p:nvSpPr>
        <p:spPr>
          <a:xfrm>
            <a:off x="1715951" y="277399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Ouders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485885" y="277399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Leerlingen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1403648" y="599062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Leerkrachten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579076" y="593998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Directeuren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05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+p presentatie corporate ARIA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66F3DD88-9437-4E7A-BC09-C8533F3180F1}" vid="{2A6E2B5E-E998-4835-9439-0785D1BA5831}"/>
    </a:ext>
  </a:extLst>
</a:theme>
</file>

<file path=ppt/theme/theme2.xml><?xml version="1.0" encoding="utf-8"?>
<a:theme xmlns:a="http://schemas.openxmlformats.org/drawingml/2006/main" name="4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66F3DD88-9437-4E7A-BC09-C8533F3180F1}" vid="{3661B7D1-27C8-4B6D-8989-4C326D12DF57}"/>
    </a:ext>
  </a:extLst>
</a:theme>
</file>

<file path=ppt/theme/theme3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66F3DD88-9437-4E7A-BC09-C8533F3180F1}" vid="{3341B95C-E053-4CDB-B4B7-A1D0634307FF}"/>
    </a:ext>
  </a:extLst>
</a:theme>
</file>

<file path=ppt/theme/theme4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66F3DD88-9437-4E7A-BC09-C8533F3180F1}" vid="{FD5A4093-8766-4F86-8FA8-F4BC989AB762}"/>
    </a:ext>
  </a:extLst>
</a:theme>
</file>

<file path=ppt/theme/theme5.xml><?xml version="1.0" encoding="utf-8"?>
<a:theme xmlns:a="http://schemas.openxmlformats.org/drawingml/2006/main" name="3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66F3DD88-9437-4E7A-BC09-C8533F3180F1}" vid="{9914E800-5AEB-45C1-89E1-60E961BFCECC}"/>
    </a:ext>
  </a:extLst>
</a:theme>
</file>

<file path=ppt/theme/theme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e123964-d2b4-4b9b-8e87-587370ca9e0d" ContentTypeId="0x01010056562241EC9FE543B7FDF4F8E7631D38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-document" ma:contentTypeID="0x01010056562241EC9FE543B7FDF4F8E7631D380003039CED064FF04F81CFC7454B529759" ma:contentTypeVersion="9" ma:contentTypeDescription="Een leeg Word document maken" ma:contentTypeScope="" ma:versionID="97dc32ad256e866c39bd2c6984d7514d">
  <xsd:schema xmlns:xsd="http://www.w3.org/2001/XMLSchema" xmlns:xs="http://www.w3.org/2001/XMLSchema" xmlns:p="http://schemas.microsoft.com/office/2006/metadata/properties" xmlns:ns2="http://schemas.microsoft.com/sharepoint/v3/fields" xmlns:ns3="3b74f8ef-6b6c-41ba-8f87-9feb1a77611d" targetNamespace="http://schemas.microsoft.com/office/2006/metadata/properties" ma:root="true" ma:fieldsID="a85b4c9ea264230a7dfe736e20a345cc" ns2:_="" ns3:_="">
    <xsd:import namespace="http://schemas.microsoft.com/sharepoint/v3/fields"/>
    <xsd:import namespace="3b74f8ef-6b6c-41ba-8f87-9feb1a77611d"/>
    <xsd:element name="properties">
      <xsd:complexType>
        <xsd:sequence>
          <xsd:element name="documentManagement">
            <xsd:complexType>
              <xsd:all>
                <xsd:element ref="ns2:_DCDateModified" minOccurs="0"/>
                <xsd:element ref="ns3:e4aca1f3f299473381ce1d91aa6592cd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Modified" ma:index="9" nillable="true" ma:displayName="Gewijzigd op" ma:description="De datum waarop deze bron voor het laatst is gewijzigd" ma:format="DateTime" ma:internalName="_DCDateModifi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4f8ef-6b6c-41ba-8f87-9feb1a77611d" elementFormDefault="qualified">
    <xsd:import namespace="http://schemas.microsoft.com/office/2006/documentManagement/types"/>
    <xsd:import namespace="http://schemas.microsoft.com/office/infopath/2007/PartnerControls"/>
    <xsd:element name="e4aca1f3f299473381ce1d91aa6592cd" ma:index="10" nillable="true" ma:taxonomy="true" ma:internalName="e4aca1f3f299473381ce1d91aa6592cd" ma:taxonomyFieldName="DP_x0020_Trefwoorden" ma:displayName="DP Trefwoorden" ma:readOnly="false" ma:default="" ma:fieldId="{e4aca1f3-f299-4733-81ce-1d91aa6592cd}" ma:taxonomyMulti="true" ma:sspId="fe123964-d2b4-4b9b-8e87-587370ca9e0d" ma:termSetId="5bbddefa-55a3-4e36-a13f-6ec51b58c65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e407575e-9119-4348-8e84-c0310940dca8}" ma:internalName="TaxCatchAll" ma:showField="CatchAllData" ma:web="a47aea11-f8db-4705-8e60-1271be47dc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e407575e-9119-4348-8e84-c0310940dca8}" ma:internalName="TaxCatchAllLabel" ma:readOnly="true" ma:showField="CatchAllDataLabel" ma:web="a47aea11-f8db-4705-8e60-1271be47dc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_DCDateModified xmlns="http://schemas.microsoft.com/sharepoint/v3/fields" xsi:nil="true"/>
    <TaxCatchAll xmlns="3b74f8ef-6b6c-41ba-8f87-9feb1a77611d"/>
    <e4aca1f3f299473381ce1d91aa6592cd xmlns="3b74f8ef-6b6c-41ba-8f87-9feb1a77611d">
      <Terms xmlns="http://schemas.microsoft.com/office/infopath/2007/PartnerControls"/>
    </e4aca1f3f299473381ce1d91aa6592cd>
  </documentManagement>
</p:properties>
</file>

<file path=customXml/itemProps1.xml><?xml version="1.0" encoding="utf-8"?>
<ds:datastoreItem xmlns:ds="http://schemas.openxmlformats.org/officeDocument/2006/customXml" ds:itemID="{F4DED0B8-6E66-4D55-BE02-0CF2D14A1B47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63B83539-0AD6-4118-A1BE-DCBD0FDAAE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3b74f8ef-6b6c-41ba-8f87-9feb1a7761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613088-DBFC-4487-A734-B2C1380E6CE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50BF353-A47C-4F85-885F-E944EF0AE57F}">
  <ds:schemaRefs>
    <ds:schemaRef ds:uri="http://schemas.microsoft.com/office/infopath/2007/PartnerControls"/>
    <ds:schemaRef ds:uri="http://schemas.microsoft.com/office/2006/documentManagement/types"/>
    <ds:schemaRef ds:uri="http://schemas.microsoft.com/sharepoint/v3/fields"/>
    <ds:schemaRef ds:uri="http://www.w3.org/XML/1998/namespace"/>
    <ds:schemaRef ds:uri="3b74f8ef-6b6c-41ba-8f87-9feb1a77611d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d+p%20presentatie%20corporate%202014</Template>
  <TotalTime>3721</TotalTime>
  <Words>243</Words>
  <Application>Microsoft Office PowerPoint</Application>
  <PresentationFormat>Diavoorstelling (4:3)</PresentationFormat>
  <Paragraphs>88</Paragraphs>
  <Slides>14</Slides>
  <Notes>11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Courier New</vt:lpstr>
      <vt:lpstr>HelveticaNeueLT Pro 45 Lt</vt:lpstr>
      <vt:lpstr>HelveticaNeueLT Pro 55 Roman</vt:lpstr>
      <vt:lpstr>Wingdings</vt:lpstr>
      <vt:lpstr>d+p presentatie corporate ARIAL</vt:lpstr>
      <vt:lpstr>4_Aangepast ontwerp</vt:lpstr>
      <vt:lpstr>1_Aangepast ontwerp</vt:lpstr>
      <vt:lpstr>2_Aangepast ontwerp</vt:lpstr>
      <vt:lpstr>3_Aangepast ontwerp</vt:lpstr>
      <vt:lpstr>PowerPoint-presentatie</vt:lpstr>
      <vt:lpstr>Even voorstellen</vt:lpstr>
      <vt:lpstr>Het schoolreis spel</vt:lpstr>
      <vt:lpstr>Het schoolbord</vt:lpstr>
      <vt:lpstr>PowerPoint-presentatie</vt:lpstr>
      <vt:lpstr>Keuze kaarten</vt:lpstr>
      <vt:lpstr>Discussie kaarten</vt:lpstr>
      <vt:lpstr>Aan de slag</vt:lpstr>
      <vt:lpstr>PowerPoint-presentatie</vt:lpstr>
      <vt:lpstr>PowerPoint-presentatie</vt:lpstr>
      <vt:lpstr>Terugkoppeling</vt:lpstr>
      <vt:lpstr>Voor      in de klas</vt:lpstr>
      <vt:lpstr>PowerPoint-presentatie</vt:lpstr>
      <vt:lpstr>Programma</vt:lpstr>
    </vt:vector>
  </TitlesOfParts>
  <Company>draaijer+partners bv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Gebruiksaanwijzing</dc:title>
  <dc:creator>Hetty van der Pennen</dc:creator>
  <cp:lastModifiedBy>Karianne Hol</cp:lastModifiedBy>
  <cp:revision>483</cp:revision>
  <cp:lastPrinted>2015-11-20T11:04:15Z</cp:lastPrinted>
  <dcterms:created xsi:type="dcterms:W3CDTF">2015-10-02T11:34:19Z</dcterms:created>
  <dcterms:modified xsi:type="dcterms:W3CDTF">2015-11-24T11:43:03Z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0x01010056562241EC9FE543B7FDF4F8E7631D380003039CED064FF04F81CFC7454B529759</vt:lpwstr>
  </property>
  <property fmtid="{D5CDD505-2E9C-101B-9397-08002B2CF9AE}" pid="3" name="Projectnr">
    <vt:lpwstr>standaard</vt:lpwstr>
  </property>
  <property fmtid="{D5CDD505-2E9C-101B-9397-08002B2CF9AE}" pid="4" name="DP Trefwoorden">
    <vt:lpwstr/>
  </property>
  <property fmtid="{D5CDD505-2E9C-101B-9397-08002B2CF9AE}" pid="5" name="SharedWithUsers">
    <vt:lpwstr>23;#Niels de Vries</vt:lpwstr>
  </property>
</Properties>
</file>