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Click to edit Master subtitle style</a:t>
            </a:r>
            <a:endParaRPr lang="en-US"/>
          </a:p>
        </p:txBody>
      </p:sp>
      <p:sp>
        <p:nvSpPr>
          <p:cNvPr id="4" name="Date Placeholder 3"/>
          <p:cNvSpPr>
            <a:spLocks noGrp="1"/>
          </p:cNvSpPr>
          <p:nvPr>
            <p:ph type="dt" sz="half" idx="10"/>
          </p:nvPr>
        </p:nvSpPr>
        <p:spPr/>
        <p:txBody>
          <a:bodyPr/>
          <a:lstStyle/>
          <a:p>
            <a:fld id="{C1F634F4-F20A-394B-8BF9-B3B1CC863CA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903611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C1F634F4-F20A-394B-8BF9-B3B1CC863CA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176290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C1F634F4-F20A-394B-8BF9-B3B1CC863CA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405023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10"/>
          </p:nvPr>
        </p:nvSpPr>
        <p:spPr/>
        <p:txBody>
          <a:bodyPr/>
          <a:lstStyle/>
          <a:p>
            <a:fld id="{C1F634F4-F20A-394B-8BF9-B3B1CC863CA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63300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Click to edit Master text styles</a:t>
            </a:r>
          </a:p>
        </p:txBody>
      </p:sp>
      <p:sp>
        <p:nvSpPr>
          <p:cNvPr id="4" name="Date Placeholder 3"/>
          <p:cNvSpPr>
            <a:spLocks noGrp="1"/>
          </p:cNvSpPr>
          <p:nvPr>
            <p:ph type="dt" sz="half" idx="10"/>
          </p:nvPr>
        </p:nvSpPr>
        <p:spPr/>
        <p:txBody>
          <a:bodyPr/>
          <a:lstStyle/>
          <a:p>
            <a:fld id="{C1F634F4-F20A-394B-8BF9-B3B1CC863CAC}"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82141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Date Placeholder 4"/>
          <p:cNvSpPr>
            <a:spLocks noGrp="1"/>
          </p:cNvSpPr>
          <p:nvPr>
            <p:ph type="dt" sz="half" idx="10"/>
          </p:nvPr>
        </p:nvSpPr>
        <p:spPr/>
        <p:txBody>
          <a:bodyPr/>
          <a:lstStyle/>
          <a:p>
            <a:fld id="{C1F634F4-F20A-394B-8BF9-B3B1CC863CAC}"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674874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Date Placeholder 6"/>
          <p:cNvSpPr>
            <a:spLocks noGrp="1"/>
          </p:cNvSpPr>
          <p:nvPr>
            <p:ph type="dt" sz="half" idx="10"/>
          </p:nvPr>
        </p:nvSpPr>
        <p:spPr/>
        <p:txBody>
          <a:bodyPr/>
          <a:lstStyle/>
          <a:p>
            <a:fld id="{C1F634F4-F20A-394B-8BF9-B3B1CC863CAC}"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102315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C1F634F4-F20A-394B-8BF9-B3B1CC863CAC}"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176583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634F4-F20A-394B-8BF9-B3B1CC863CAC}"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22778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C1F634F4-F20A-394B-8BF9-B3B1CC863CAC}"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9432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Date Placeholder 4"/>
          <p:cNvSpPr>
            <a:spLocks noGrp="1"/>
          </p:cNvSpPr>
          <p:nvPr>
            <p:ph type="dt" sz="half" idx="10"/>
          </p:nvPr>
        </p:nvSpPr>
        <p:spPr/>
        <p:txBody>
          <a:bodyPr/>
          <a:lstStyle/>
          <a:p>
            <a:fld id="{C1F634F4-F20A-394B-8BF9-B3B1CC863CAC}"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20154-4587-AE4E-BD4C-A41D41F4FE68}" type="slidenum">
              <a:rPr lang="en-US" smtClean="0"/>
              <a:t>‹nr.›</a:t>
            </a:fld>
            <a:endParaRPr lang="en-US"/>
          </a:p>
        </p:txBody>
      </p:sp>
    </p:spTree>
    <p:extLst>
      <p:ext uri="{BB962C8B-B14F-4D97-AF65-F5344CB8AC3E}">
        <p14:creationId xmlns:p14="http://schemas.microsoft.com/office/powerpoint/2010/main" val="221292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634F4-F20A-394B-8BF9-B3B1CC863CAC}" type="datetimeFigureOut">
              <a:rPr lang="en-US" smtClean="0"/>
              <a:t>11/20/2019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0154-4587-AE4E-BD4C-A41D41F4FE68}" type="slidenum">
              <a:rPr lang="en-US" smtClean="0"/>
              <a:t>‹nr.›</a:t>
            </a:fld>
            <a:endParaRPr lang="en-US"/>
          </a:p>
        </p:txBody>
      </p:sp>
    </p:spTree>
    <p:extLst>
      <p:ext uri="{BB962C8B-B14F-4D97-AF65-F5344CB8AC3E}">
        <p14:creationId xmlns:p14="http://schemas.microsoft.com/office/powerpoint/2010/main" val="223541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09400"/>
            <a:ext cx="7772400" cy="1470025"/>
          </a:xfrm>
        </p:spPr>
        <p:txBody>
          <a:bodyPr>
            <a:normAutofit fontScale="90000"/>
          </a:bodyPr>
          <a:lstStyle/>
          <a:p>
            <a:r>
              <a:rPr lang="nl-NL" dirty="0" err="1" smtClean="0">
                <a:latin typeface="PaperCute Bold"/>
                <a:cs typeface="PaperCute Bold"/>
              </a:rPr>
              <a:t>FoodLAB</a:t>
            </a:r>
            <a:r>
              <a:rPr lang="nl-NL" dirty="0" smtClean="0"/>
              <a:t/>
            </a:r>
            <a:br>
              <a:rPr lang="nl-NL" dirty="0" smtClean="0"/>
            </a:br>
            <a:r>
              <a:rPr lang="nl-NL" dirty="0" smtClean="0"/>
              <a:t>Experimenteren in de keuken</a:t>
            </a:r>
            <a:br>
              <a:rPr lang="nl-NL" dirty="0" smtClean="0"/>
            </a:br>
            <a:r>
              <a:rPr lang="nl-NL" sz="2200" dirty="0" smtClean="0"/>
              <a:t>NIBI </a:t>
            </a:r>
            <a:r>
              <a:rPr lang="nl-NL" sz="2200" dirty="0"/>
              <a:t>conferentie </a:t>
            </a:r>
            <a:r>
              <a:rPr lang="nl-NL" sz="2200" dirty="0" smtClean="0"/>
              <a:t>‘</a:t>
            </a:r>
            <a:r>
              <a:rPr lang="nl-NL" sz="2200" dirty="0"/>
              <a:t>Geef het door’</a:t>
            </a:r>
            <a:endParaRPr lang="en-US" sz="2200" dirty="0"/>
          </a:p>
        </p:txBody>
      </p:sp>
      <p:sp>
        <p:nvSpPr>
          <p:cNvPr id="3" name="Subtitle 2"/>
          <p:cNvSpPr>
            <a:spLocks noGrp="1"/>
          </p:cNvSpPr>
          <p:nvPr>
            <p:ph type="subTitle" idx="1"/>
          </p:nvPr>
        </p:nvSpPr>
        <p:spPr>
          <a:xfrm>
            <a:off x="1371600" y="3498400"/>
            <a:ext cx="6400800" cy="1752600"/>
          </a:xfrm>
        </p:spPr>
        <p:txBody>
          <a:bodyPr>
            <a:normAutofit/>
          </a:bodyPr>
          <a:lstStyle/>
          <a:p>
            <a:r>
              <a:rPr lang="nl-NL" sz="2400" dirty="0"/>
              <a:t>De </a:t>
            </a:r>
            <a:r>
              <a:rPr lang="nl-NL" sz="2400" dirty="0" err="1"/>
              <a:t>Werelt</a:t>
            </a:r>
            <a:r>
              <a:rPr lang="nl-NL" sz="2400" dirty="0"/>
              <a:t>, Lunteren</a:t>
            </a:r>
          </a:p>
          <a:p>
            <a:r>
              <a:rPr lang="en-US" sz="2400" dirty="0"/>
              <a:t>15 </a:t>
            </a:r>
            <a:r>
              <a:rPr lang="en-US" sz="2400" dirty="0" err="1"/>
              <a:t>november</a:t>
            </a:r>
            <a:r>
              <a:rPr lang="en-US" sz="2400" dirty="0"/>
              <a:t> 2019</a:t>
            </a:r>
          </a:p>
        </p:txBody>
      </p:sp>
      <p:pic>
        <p:nvPicPr>
          <p:cNvPr id="6" name="Picture 5" descr="Sticker_30x30m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257300" cy="1257300"/>
          </a:xfrm>
          <a:prstGeom prst="rect">
            <a:avLst/>
          </a:prstGeom>
        </p:spPr>
      </p:pic>
    </p:spTree>
    <p:extLst>
      <p:ext uri="{BB962C8B-B14F-4D97-AF65-F5344CB8AC3E}">
        <p14:creationId xmlns:p14="http://schemas.microsoft.com/office/powerpoint/2010/main" val="52181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ocoladeflik.alsbasi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Sticker_30x30m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257300" cy="1257300"/>
          </a:xfrm>
          <a:prstGeom prst="rect">
            <a:avLst/>
          </a:prstGeom>
        </p:spPr>
      </p:pic>
    </p:spTree>
    <p:extLst>
      <p:ext uri="{BB962C8B-B14F-4D97-AF65-F5344CB8AC3E}">
        <p14:creationId xmlns:p14="http://schemas.microsoft.com/office/powerpoint/2010/main" val="196277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aseline="30000" dirty="0" smtClean="0"/>
              <a:t>Geschiedenis </a:t>
            </a:r>
            <a:r>
              <a:rPr lang="nl-NL" baseline="30000" dirty="0"/>
              <a:t>van chocolade</a:t>
            </a:r>
            <a:br>
              <a:rPr lang="nl-NL" baseline="30000" dirty="0"/>
            </a:br>
            <a:endParaRPr lang="en-US" dirty="0"/>
          </a:p>
        </p:txBody>
      </p:sp>
      <p:sp>
        <p:nvSpPr>
          <p:cNvPr id="3" name="Content Placeholder 2"/>
          <p:cNvSpPr>
            <a:spLocks noGrp="1"/>
          </p:cNvSpPr>
          <p:nvPr>
            <p:ph idx="1"/>
          </p:nvPr>
        </p:nvSpPr>
        <p:spPr>
          <a:xfrm>
            <a:off x="457200" y="1076670"/>
            <a:ext cx="8229600" cy="4525963"/>
          </a:xfrm>
        </p:spPr>
        <p:txBody>
          <a:bodyPr>
            <a:normAutofit fontScale="77500" lnSpcReduction="20000"/>
          </a:bodyPr>
          <a:lstStyle/>
          <a:p>
            <a:pPr marL="0" indent="0">
              <a:buNone/>
            </a:pPr>
            <a:endParaRPr lang="en-US" b="1" baseline="30000" dirty="0"/>
          </a:p>
          <a:p>
            <a:r>
              <a:rPr lang="nl-NL" baseline="30000" dirty="0"/>
              <a:t>Cacao wordt al heel lang genuttigd. De Azteken verbonden cacao met </a:t>
            </a:r>
            <a:r>
              <a:rPr lang="nl-NL" baseline="30000" dirty="0" err="1"/>
              <a:t>Xochiquetzal</a:t>
            </a:r>
            <a:r>
              <a:rPr lang="nl-NL" baseline="30000" dirty="0"/>
              <a:t>, de godin van de vruchtbaarheid. Zij dronken een chocoladedrank, </a:t>
            </a:r>
            <a:r>
              <a:rPr lang="nl-NL" baseline="30000" dirty="0" err="1"/>
              <a:t>xocoatl</a:t>
            </a:r>
            <a:r>
              <a:rPr lang="nl-NL" baseline="30000" dirty="0"/>
              <a:t>, vaak op smaak gebracht met vanille, chilipeper en piment. De drank zou vermoeidheid tegengaan. </a:t>
            </a:r>
          </a:p>
          <a:p>
            <a:endParaRPr lang="en-US" baseline="30000" dirty="0"/>
          </a:p>
          <a:p>
            <a:r>
              <a:rPr lang="nl-NL" baseline="30000" dirty="0"/>
              <a:t>In 1585 werd chocolade voor het eerst op commerciële schaal van </a:t>
            </a:r>
            <a:r>
              <a:rPr lang="nl-NL" baseline="30000" dirty="0" err="1"/>
              <a:t>Veracruz</a:t>
            </a:r>
            <a:r>
              <a:rPr lang="nl-NL" baseline="30000" dirty="0"/>
              <a:t> naar Sevilla vervoerd. Chocolade werd toen alleen gedronken, waarbij de Europeanen er suiker aan toevoegden en de chilipeper weglieten. In 1615 werd de chocoladedrank bij officiële audiënties bij de Franse koning ingevoerd, totdat het gebruik door bezuinigingen weer werd afgeschaft. In de 17e eeuw was chocolade een luxeproduct dat vooral gebruikt werd door de adel. </a:t>
            </a:r>
          </a:p>
          <a:p>
            <a:endParaRPr lang="en-US" baseline="30000" dirty="0"/>
          </a:p>
          <a:p>
            <a:r>
              <a:rPr lang="nl-NL" baseline="30000" dirty="0"/>
              <a:t>De eerste chocoladefabriek verrees in 1728 in Engeland. In 1760 kwamen er fabrieken in Duitsland en Frankrijk. In 1819 werd voor het eerst Zwitserse chocolade gefabriceerd. In 1813 begon </a:t>
            </a:r>
            <a:r>
              <a:rPr lang="nl-NL" baseline="30000" dirty="0" err="1"/>
              <a:t>Blooker</a:t>
            </a:r>
            <a:r>
              <a:rPr lang="nl-NL" baseline="30000" dirty="0"/>
              <a:t> met de productie van cacao en chocolade in Nederland, en in 1828 deed </a:t>
            </a:r>
            <a:r>
              <a:rPr lang="nl-NL" baseline="30000" dirty="0" err="1"/>
              <a:t>Casparus</a:t>
            </a:r>
            <a:r>
              <a:rPr lang="nl-NL" baseline="30000" dirty="0"/>
              <a:t> van Houten sr. een belangrijke uitvinding waarmee op eenvoudige wijze het vet van de cacaomassa kon worden gescheiden. Deze techniek kreeg wereldwijd navolging. Eind 18e eeuw begon chocolade in prijs te dalen, zodat ook gewone mensen het konden betalen.</a:t>
            </a:r>
            <a:endParaRPr lang="en-US" dirty="0"/>
          </a:p>
        </p:txBody>
      </p:sp>
      <p:pic>
        <p:nvPicPr>
          <p:cNvPr id="4" name="Picture 3"/>
          <p:cNvPicPr>
            <a:picLocks noChangeAspect="1"/>
          </p:cNvPicPr>
          <p:nvPr/>
        </p:nvPicPr>
        <p:blipFill>
          <a:blip r:embed="rId2"/>
          <a:stretch>
            <a:fillRect/>
          </a:stretch>
        </p:blipFill>
        <p:spPr>
          <a:xfrm>
            <a:off x="4115842" y="5017319"/>
            <a:ext cx="2506475" cy="1777132"/>
          </a:xfrm>
          <a:prstGeom prst="rect">
            <a:avLst/>
          </a:prstGeom>
        </p:spPr>
      </p:pic>
      <p:pic>
        <p:nvPicPr>
          <p:cNvPr id="5" name="Picture 4" descr="Sticker_30x30m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257300" cy="1257300"/>
          </a:xfrm>
          <a:prstGeom prst="rect">
            <a:avLst/>
          </a:prstGeom>
        </p:spPr>
      </p:pic>
      <p:pic>
        <p:nvPicPr>
          <p:cNvPr id="6" name="Picture 5"/>
          <p:cNvPicPr>
            <a:picLocks noChangeAspect="1"/>
          </p:cNvPicPr>
          <p:nvPr/>
        </p:nvPicPr>
        <p:blipFill>
          <a:blip r:embed="rId4"/>
          <a:stretch>
            <a:fillRect/>
          </a:stretch>
        </p:blipFill>
        <p:spPr>
          <a:xfrm>
            <a:off x="2613779" y="5017319"/>
            <a:ext cx="1502063" cy="1633116"/>
          </a:xfrm>
          <a:prstGeom prst="rect">
            <a:avLst/>
          </a:prstGeom>
        </p:spPr>
      </p:pic>
      <p:pic>
        <p:nvPicPr>
          <p:cNvPr id="7" name="Picture 6"/>
          <p:cNvPicPr>
            <a:picLocks noChangeAspect="1"/>
          </p:cNvPicPr>
          <p:nvPr/>
        </p:nvPicPr>
        <p:blipFill>
          <a:blip r:embed="rId5"/>
          <a:stretch>
            <a:fillRect/>
          </a:stretch>
        </p:blipFill>
        <p:spPr>
          <a:xfrm>
            <a:off x="6707651" y="5116691"/>
            <a:ext cx="2276732" cy="1456184"/>
          </a:xfrm>
          <a:prstGeom prst="rect">
            <a:avLst/>
          </a:prstGeom>
        </p:spPr>
      </p:pic>
    </p:spTree>
    <p:extLst>
      <p:ext uri="{BB962C8B-B14F-4D97-AF65-F5344CB8AC3E}">
        <p14:creationId xmlns:p14="http://schemas.microsoft.com/office/powerpoint/2010/main" val="1603953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Kruidenzout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nl-NL" baseline="30000" dirty="0" smtClean="0"/>
              <a:t>Ingrediënten</a:t>
            </a:r>
            <a:r>
              <a:rPr lang="nl-NL" baseline="30000" dirty="0"/>
              <a:t>:</a:t>
            </a:r>
          </a:p>
          <a:p>
            <a:r>
              <a:rPr lang="nl-NL" baseline="30000" dirty="0"/>
              <a:t>g</a:t>
            </a:r>
            <a:r>
              <a:rPr lang="nl-NL" baseline="30000" dirty="0" smtClean="0"/>
              <a:t>rof </a:t>
            </a:r>
            <a:r>
              <a:rPr lang="nl-NL" baseline="30000" dirty="0"/>
              <a:t>zeezout of </a:t>
            </a:r>
            <a:r>
              <a:rPr lang="nl-NL" baseline="30000" dirty="0" err="1"/>
              <a:t>himalaya</a:t>
            </a:r>
            <a:r>
              <a:rPr lang="nl-NL" baseline="30000" dirty="0"/>
              <a:t> zout</a:t>
            </a:r>
          </a:p>
          <a:p>
            <a:r>
              <a:rPr lang="nl-NL" baseline="30000" dirty="0"/>
              <a:t>	kruid naar wens bv.:</a:t>
            </a:r>
          </a:p>
          <a:p>
            <a:r>
              <a:rPr lang="hr-HR" baseline="30000" dirty="0"/>
              <a:t>	koriander</a:t>
            </a:r>
          </a:p>
          <a:p>
            <a:r>
              <a:rPr lang="nl-NL" baseline="30000" dirty="0"/>
              <a:t>	venkel</a:t>
            </a:r>
          </a:p>
          <a:p>
            <a:r>
              <a:rPr lang="ro-RO" baseline="30000" dirty="0"/>
              <a:t>	basilicum</a:t>
            </a:r>
          </a:p>
          <a:p>
            <a:r>
              <a:rPr lang="hr-HR" baseline="30000" dirty="0"/>
              <a:t>	tijm</a:t>
            </a:r>
          </a:p>
          <a:p>
            <a:r>
              <a:rPr lang="en-US" baseline="30000" dirty="0"/>
              <a:t>	</a:t>
            </a:r>
            <a:r>
              <a:rPr lang="en-US" baseline="30000" dirty="0" err="1"/>
              <a:t>brandnetel</a:t>
            </a:r>
            <a:r>
              <a:rPr lang="en-US" baseline="30000" dirty="0"/>
              <a:t> </a:t>
            </a:r>
          </a:p>
          <a:p>
            <a:r>
              <a:rPr lang="nl-NL" baseline="30000" dirty="0"/>
              <a:t> 	paardenbloem</a:t>
            </a:r>
          </a:p>
          <a:p>
            <a:r>
              <a:rPr lang="en-US" baseline="30000" dirty="0"/>
              <a:t>	munt</a:t>
            </a:r>
          </a:p>
          <a:p>
            <a:endParaRPr lang="en-US" baseline="30000" dirty="0"/>
          </a:p>
          <a:p>
            <a:pPr marL="0" indent="0">
              <a:buNone/>
            </a:pPr>
            <a:r>
              <a:rPr lang="nl-NL" baseline="30000" dirty="0"/>
              <a:t>Zo maak je het:</a:t>
            </a:r>
          </a:p>
          <a:p>
            <a:r>
              <a:rPr lang="nl-NL" baseline="30000" dirty="0"/>
              <a:t>1. Spoel de kruiden en dep ze goed droog met keukenpapier.</a:t>
            </a:r>
          </a:p>
          <a:p>
            <a:r>
              <a:rPr lang="nl-NL" baseline="30000" dirty="0"/>
              <a:t>2 Doe de kruiden met het zout in de vijzel en stamp fijn, tot alles goed gemengd is.</a:t>
            </a:r>
          </a:p>
          <a:p>
            <a:pPr marL="0" indent="0">
              <a:buNone/>
            </a:pPr>
            <a:endParaRPr lang="en-US" baseline="30000" dirty="0"/>
          </a:p>
          <a:p>
            <a:pPr marL="0" indent="0">
              <a:buNone/>
            </a:pPr>
            <a:r>
              <a:rPr lang="nl-NL" baseline="30000" dirty="0"/>
              <a:t>Om </a:t>
            </a:r>
            <a:r>
              <a:rPr lang="nl-NL" baseline="30000" dirty="0" smtClean="0"/>
              <a:t>schimmel  </a:t>
            </a:r>
            <a:r>
              <a:rPr lang="nl-NL" baseline="30000" dirty="0"/>
              <a:t>op het kruidenzout te voorkomen, houd de volgende verhouding aan:</a:t>
            </a:r>
          </a:p>
          <a:p>
            <a:r>
              <a:rPr lang="nl-NL" i="1" baseline="30000" dirty="0"/>
              <a:t>Verse kruiden:</a:t>
            </a:r>
            <a:r>
              <a:rPr lang="nl-NL" baseline="30000" dirty="0"/>
              <a:t> 1/4 kruid op 3/4 zout</a:t>
            </a:r>
          </a:p>
          <a:p>
            <a:r>
              <a:rPr lang="nl-NL" i="1" baseline="30000" dirty="0"/>
              <a:t>Gedroogde kruiden:</a:t>
            </a:r>
            <a:r>
              <a:rPr lang="nl-NL" baseline="30000" dirty="0"/>
              <a:t> 1/3 kruid op 2/3 zout</a:t>
            </a:r>
            <a:endParaRPr lang="en-US" dirty="0"/>
          </a:p>
        </p:txBody>
      </p:sp>
      <p:pic>
        <p:nvPicPr>
          <p:cNvPr id="4" name="Picture 3" descr="Sticker_30x30m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0700"/>
            <a:ext cx="1257300" cy="1257300"/>
          </a:xfrm>
          <a:prstGeom prst="rect">
            <a:avLst/>
          </a:prstGeom>
        </p:spPr>
      </p:pic>
      <p:pic>
        <p:nvPicPr>
          <p:cNvPr id="5" name="Picture 4"/>
          <p:cNvPicPr>
            <a:picLocks noChangeAspect="1"/>
          </p:cNvPicPr>
          <p:nvPr/>
        </p:nvPicPr>
        <p:blipFill>
          <a:blip r:embed="rId3"/>
          <a:stretch>
            <a:fillRect/>
          </a:stretch>
        </p:blipFill>
        <p:spPr>
          <a:xfrm>
            <a:off x="5778963" y="1417638"/>
            <a:ext cx="2503123" cy="2503123"/>
          </a:xfrm>
          <a:prstGeom prst="rect">
            <a:avLst/>
          </a:prstGeom>
        </p:spPr>
      </p:pic>
    </p:spTree>
    <p:extLst>
      <p:ext uri="{BB962C8B-B14F-4D97-AF65-F5344CB8AC3E}">
        <p14:creationId xmlns:p14="http://schemas.microsoft.com/office/powerpoint/2010/main" val="324152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nl-NL" baseline="30000" dirty="0"/>
              <a:t>Chocoladeflikken* met zeezout</a:t>
            </a:r>
            <a:br>
              <a:rPr lang="nl-NL" baseline="30000"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nl-NL" baseline="30000" dirty="0"/>
              <a:t>Ingrediënten:</a:t>
            </a:r>
          </a:p>
          <a:p>
            <a:r>
              <a:rPr lang="it-IT" baseline="30000" dirty="0" smtClean="0"/>
              <a:t>100 </a:t>
            </a:r>
            <a:r>
              <a:rPr lang="it-IT" baseline="30000" dirty="0" err="1"/>
              <a:t>gram</a:t>
            </a:r>
            <a:r>
              <a:rPr lang="it-IT" baseline="30000" dirty="0"/>
              <a:t> pure </a:t>
            </a:r>
            <a:r>
              <a:rPr lang="it-IT" baseline="30000" dirty="0" err="1"/>
              <a:t>chocolade</a:t>
            </a:r>
            <a:endParaRPr lang="it-IT" baseline="30000" dirty="0"/>
          </a:p>
          <a:p>
            <a:r>
              <a:rPr lang="nl-NL" baseline="30000" dirty="0" smtClean="0"/>
              <a:t>grof </a:t>
            </a:r>
            <a:r>
              <a:rPr lang="nl-NL" baseline="30000" dirty="0"/>
              <a:t>zeezout</a:t>
            </a:r>
          </a:p>
          <a:p>
            <a:endParaRPr lang="en-US" baseline="30000" dirty="0"/>
          </a:p>
          <a:p>
            <a:pPr marL="0" indent="0">
              <a:buNone/>
            </a:pPr>
            <a:r>
              <a:rPr lang="nl-NL" baseline="30000" dirty="0"/>
              <a:t>Zo maak je het:</a:t>
            </a:r>
          </a:p>
          <a:p>
            <a:r>
              <a:rPr lang="fr-FR" baseline="30000" dirty="0"/>
              <a:t>1. </a:t>
            </a:r>
            <a:r>
              <a:rPr lang="fr-FR" baseline="30000" dirty="0" err="1"/>
              <a:t>Smelt</a:t>
            </a:r>
            <a:r>
              <a:rPr lang="fr-FR" baseline="30000" dirty="0"/>
              <a:t> de </a:t>
            </a:r>
            <a:r>
              <a:rPr lang="fr-FR" baseline="30000" dirty="0" err="1"/>
              <a:t>chocolade</a:t>
            </a:r>
            <a:r>
              <a:rPr lang="fr-FR" baseline="30000" dirty="0"/>
              <a:t> au bain marie </a:t>
            </a:r>
          </a:p>
          <a:p>
            <a:r>
              <a:rPr lang="nl-NL" baseline="30000" dirty="0"/>
              <a:t>2. Maak hoopjes gesmolten chocolade op een vel bakpapier.</a:t>
            </a:r>
          </a:p>
          <a:p>
            <a:r>
              <a:rPr lang="nl-NL" baseline="30000" dirty="0"/>
              <a:t>3. Smeer dit uit met de achterkant van een lepel tot rondjes van  4-5 cm doorsnede.</a:t>
            </a:r>
          </a:p>
          <a:p>
            <a:r>
              <a:rPr lang="nl-NL" baseline="30000" dirty="0"/>
              <a:t>4. strooi er (kruiden)</a:t>
            </a:r>
            <a:r>
              <a:rPr lang="nl-NL" baseline="30000" dirty="0" err="1"/>
              <a:t>zeeout</a:t>
            </a:r>
            <a:r>
              <a:rPr lang="nl-NL" baseline="30000" dirty="0"/>
              <a:t> </a:t>
            </a:r>
            <a:r>
              <a:rPr lang="nl-NL" baseline="30000" dirty="0" smtClean="0"/>
              <a:t>over</a:t>
            </a:r>
            <a:endParaRPr lang="en-US" baseline="30000" dirty="0"/>
          </a:p>
          <a:p>
            <a:pPr marL="0" indent="0">
              <a:buNone/>
            </a:pPr>
            <a:endParaRPr lang="en-US" baseline="30000" dirty="0"/>
          </a:p>
          <a:p>
            <a:pPr marL="0" indent="0">
              <a:buNone/>
            </a:pPr>
            <a:r>
              <a:rPr lang="nl-NL" baseline="30000" dirty="0"/>
              <a:t>* Een flik of flikje is een besuikerd rond chocolaatje of chocoladekoekje met een bolle en een platte kant. Het is vernoemd naar de uitvinder Caspar </a:t>
            </a:r>
            <a:r>
              <a:rPr lang="nl-NL" baseline="30000" dirty="0" err="1"/>
              <a:t>Flick</a:t>
            </a:r>
            <a:r>
              <a:rPr lang="nl-NL" baseline="30000" dirty="0"/>
              <a:t>, die in 1745 een chocoladefabriekje begon in de Nes in Amsterdam. Een zekere Jan Dekker nam in 1799 het chocoladebedrijfje over als ‘Erven Caspar </a:t>
            </a:r>
            <a:r>
              <a:rPr lang="nl-NL" baseline="30000" dirty="0" err="1"/>
              <a:t>Flick</a:t>
            </a:r>
            <a:r>
              <a:rPr lang="nl-NL" baseline="30000" dirty="0"/>
              <a:t> &amp; Co’. Ze maakten onder meer ‘flikjes’, chocolaatjes waar in 1811 al namaak van op de markt kwam.</a:t>
            </a:r>
            <a:endParaRPr lang="en-US" dirty="0"/>
          </a:p>
        </p:txBody>
      </p:sp>
      <p:pic>
        <p:nvPicPr>
          <p:cNvPr id="4" name="Picture 3"/>
          <p:cNvPicPr>
            <a:picLocks noChangeAspect="1"/>
          </p:cNvPicPr>
          <p:nvPr/>
        </p:nvPicPr>
        <p:blipFill>
          <a:blip r:embed="rId2"/>
          <a:stretch>
            <a:fillRect/>
          </a:stretch>
        </p:blipFill>
        <p:spPr>
          <a:xfrm>
            <a:off x="5822544" y="782880"/>
            <a:ext cx="2279244" cy="2279244"/>
          </a:xfrm>
          <a:prstGeom prst="rect">
            <a:avLst/>
          </a:prstGeom>
        </p:spPr>
      </p:pic>
      <p:pic>
        <p:nvPicPr>
          <p:cNvPr id="5" name="Picture 4" descr="Sticker_30x30mm.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00700"/>
            <a:ext cx="1257300" cy="1257300"/>
          </a:xfrm>
          <a:prstGeom prst="rect">
            <a:avLst/>
          </a:prstGeom>
        </p:spPr>
      </p:pic>
    </p:spTree>
    <p:extLst>
      <p:ext uri="{BB962C8B-B14F-4D97-AF65-F5344CB8AC3E}">
        <p14:creationId xmlns:p14="http://schemas.microsoft.com/office/powerpoint/2010/main" val="153999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aseline="30000" dirty="0" smtClean="0"/>
              <a:t>Insecten </a:t>
            </a:r>
            <a:r>
              <a:rPr lang="nl-NL" baseline="30000" dirty="0"/>
              <a:t>bonbon</a:t>
            </a:r>
            <a:br>
              <a:rPr lang="nl-NL" baseline="30000" dirty="0"/>
            </a:br>
            <a:endParaRPr lang="en-US" dirty="0"/>
          </a:p>
        </p:txBody>
      </p:sp>
      <p:pic>
        <p:nvPicPr>
          <p:cNvPr id="1027" name="Picture 3" descr="57a077c3-2c10-4699-8ffe-f1120e41fd1a@eur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30" y="98266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06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aseline="30000" dirty="0"/>
              <a:t>zeewier rotsje</a:t>
            </a:r>
            <a:br>
              <a:rPr lang="nl-NL" baseline="30000" dirty="0"/>
            </a:br>
            <a:endParaRPr lang="en-US" dirty="0"/>
          </a:p>
        </p:txBody>
      </p:sp>
      <p:pic>
        <p:nvPicPr>
          <p:cNvPr id="2050" name="Picture 2" descr="69fb9061-4d0d-4b8f-9400-ad0e3b226789@eur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46138"/>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06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aseline="30000"/>
              <a:t>Au bain marie</a:t>
            </a:r>
            <a:br>
              <a:rPr lang="fr-FR" baseline="30000"/>
            </a:br>
            <a:endParaRPr lang="en-US"/>
          </a:p>
        </p:txBody>
      </p:sp>
      <p:pic>
        <p:nvPicPr>
          <p:cNvPr id="3074" name="Picture 2" descr="b5913ac6-4645-4e81-9d4d-e2eebeeb0e9a@eurprd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55065"/>
            <a:ext cx="670560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094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374</Words>
  <Application>Microsoft Office PowerPoint</Application>
  <PresentationFormat>Diavoorstelling (4:3)</PresentationFormat>
  <Paragraphs>44</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PaperCute Bold</vt:lpstr>
      <vt:lpstr>Office Theme</vt:lpstr>
      <vt:lpstr>FoodLAB Experimenteren in de keuken NIBI conferentie ‘Geef het door’</vt:lpstr>
      <vt:lpstr>PowerPoint-presentatie</vt:lpstr>
      <vt:lpstr>Geschiedenis van chocolade </vt:lpstr>
      <vt:lpstr>Kruidenzout</vt:lpstr>
      <vt:lpstr>Chocoladeflikken* met zeezout </vt:lpstr>
      <vt:lpstr>Insecten bonbon </vt:lpstr>
      <vt:lpstr>zeewier rotsje </vt:lpstr>
      <vt:lpstr>Au bain marie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FoodLAB Experimenteren in de keuken NIBI conferentie ‘Geef het door’</dc:title>
  <dc:creator>Marjolein</dc:creator>
  <cp:lastModifiedBy>Karlijn Keessen</cp:lastModifiedBy>
  <cp:revision>3</cp:revision>
  <dcterms:created xsi:type="dcterms:W3CDTF">2019-11-19T14:22:59Z</dcterms:created>
  <dcterms:modified xsi:type="dcterms:W3CDTF">2019-11-20T06:44:32Z</dcterms:modified>
</cp:coreProperties>
</file>