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57"/>
  </p:notesMasterIdLst>
  <p:sldIdLst>
    <p:sldId id="256" r:id="rId2"/>
    <p:sldId id="260" r:id="rId3"/>
    <p:sldId id="261" r:id="rId4"/>
    <p:sldId id="262" r:id="rId5"/>
    <p:sldId id="266" r:id="rId6"/>
    <p:sldId id="294" r:id="rId7"/>
    <p:sldId id="274" r:id="rId8"/>
    <p:sldId id="273" r:id="rId9"/>
    <p:sldId id="272" r:id="rId10"/>
    <p:sldId id="257" r:id="rId11"/>
    <p:sldId id="278" r:id="rId12"/>
    <p:sldId id="277" r:id="rId13"/>
    <p:sldId id="279" r:id="rId14"/>
    <p:sldId id="276" r:id="rId15"/>
    <p:sldId id="282" r:id="rId16"/>
    <p:sldId id="281" r:id="rId17"/>
    <p:sldId id="280" r:id="rId18"/>
    <p:sldId id="284" r:id="rId19"/>
    <p:sldId id="283" r:id="rId20"/>
    <p:sldId id="291" r:id="rId21"/>
    <p:sldId id="290" r:id="rId22"/>
    <p:sldId id="289" r:id="rId23"/>
    <p:sldId id="288" r:id="rId24"/>
    <p:sldId id="285" r:id="rId25"/>
    <p:sldId id="287" r:id="rId26"/>
    <p:sldId id="292" r:id="rId27"/>
    <p:sldId id="286" r:id="rId28"/>
    <p:sldId id="293" r:id="rId29"/>
    <p:sldId id="258" r:id="rId30"/>
    <p:sldId id="295" r:id="rId31"/>
    <p:sldId id="297" r:id="rId32"/>
    <p:sldId id="296" r:id="rId33"/>
    <p:sldId id="298" r:id="rId34"/>
    <p:sldId id="259" r:id="rId35"/>
    <p:sldId id="301" r:id="rId36"/>
    <p:sldId id="300" r:id="rId37"/>
    <p:sldId id="299" r:id="rId38"/>
    <p:sldId id="263" r:id="rId39"/>
    <p:sldId id="304" r:id="rId40"/>
    <p:sldId id="303" r:id="rId41"/>
    <p:sldId id="302" r:id="rId42"/>
    <p:sldId id="310" r:id="rId43"/>
    <p:sldId id="309" r:id="rId44"/>
    <p:sldId id="264" r:id="rId45"/>
    <p:sldId id="315" r:id="rId46"/>
    <p:sldId id="314" r:id="rId47"/>
    <p:sldId id="313" r:id="rId48"/>
    <p:sldId id="312" r:id="rId49"/>
    <p:sldId id="311" r:id="rId50"/>
    <p:sldId id="316" r:id="rId51"/>
    <p:sldId id="319" r:id="rId52"/>
    <p:sldId id="318" r:id="rId53"/>
    <p:sldId id="317" r:id="rId54"/>
    <p:sldId id="265" r:id="rId55"/>
    <p:sldId id="32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D051"/>
    <a:srgbClr val="1F88A7"/>
    <a:srgbClr val="74DE86"/>
    <a:srgbClr val="27A73D"/>
    <a:srgbClr val="279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>
      <p:cViewPr varScale="1">
        <p:scale>
          <a:sx n="69" d="100"/>
          <a:sy n="69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41722-C57C-4235-B957-E0D7144BCDB4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E74C5-DB10-49F4-A38B-C9243EEADA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19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0" y="3701700"/>
            <a:ext cx="9144000" cy="91440"/>
          </a:xfrm>
          <a:prstGeom prst="rect">
            <a:avLst/>
          </a:prstGeom>
          <a:solidFill>
            <a:srgbClr val="279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hoek 14"/>
          <p:cNvSpPr/>
          <p:nvPr userDrawn="1"/>
        </p:nvSpPr>
        <p:spPr>
          <a:xfrm>
            <a:off x="0" y="3793140"/>
            <a:ext cx="9144000" cy="91440"/>
          </a:xfrm>
          <a:prstGeom prst="rect">
            <a:avLst/>
          </a:prstGeom>
          <a:solidFill>
            <a:srgbClr val="27A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hoe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1F88A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" name="Rechte verbindingslijn 3"/>
          <p:cNvCxnSpPr/>
          <p:nvPr userDrawn="1"/>
        </p:nvCxnSpPr>
        <p:spPr>
          <a:xfrm>
            <a:off x="0" y="3797035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 userDrawn="1"/>
        </p:nvCxnSpPr>
        <p:spPr>
          <a:xfrm>
            <a:off x="0" y="3706662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Afgeronde rechthoe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kumimoji="0" lang="nl-NL" dirty="0" smtClean="0"/>
              <a:t>Klik om de stijl te bewerken</a:t>
            </a:r>
            <a:endParaRPr kumimoji="0" lang="en-US" dirty="0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rgbClr val="1F88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dirty="0" smtClean="0"/>
              <a:t>Klik om de ondertitelstijl van het model te bewerken</a:t>
            </a:r>
            <a:endParaRPr kumimoji="0" lang="en-US" dirty="0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>
            <a:lvl1pPr>
              <a:defRPr>
                <a:solidFill>
                  <a:srgbClr val="1F88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78E8F71-6524-470F-B6EB-0AEEE0D2CCC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>
                <a:solidFill>
                  <a:srgbClr val="1F88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pic>
        <p:nvPicPr>
          <p:cNvPr id="1026" name="Picture 2" descr="Z:\Documents\OnderwijsmetStijl\LogoMast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77800"/>
            <a:ext cx="2868612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502653" y="935789"/>
            <a:ext cx="8138694" cy="117642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hoek 10"/>
          <p:cNvSpPr/>
          <p:nvPr userDrawn="1"/>
        </p:nvSpPr>
        <p:spPr>
          <a:xfrm>
            <a:off x="457200" y="990600"/>
            <a:ext cx="8229600" cy="106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 algn="ctr">
              <a:defRPr/>
            </a:lvl1pPr>
          </a:lstStyle>
          <a:p>
            <a:r>
              <a:rPr kumimoji="0" lang="nl-NL" dirty="0" smtClean="0"/>
              <a:t>Klik om de stijl te bewerken</a:t>
            </a:r>
            <a:endParaRPr kumimoji="0"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64736"/>
          </a:xfrm>
        </p:spPr>
        <p:txBody>
          <a:bodyPr/>
          <a:lstStyle/>
          <a:p>
            <a:pPr lvl="0" eaLnBrk="1" latinLnBrk="0" hangingPunct="1"/>
            <a:r>
              <a:rPr lang="nl-NL" dirty="0" smtClean="0"/>
              <a:t>Klik om de modelstijlen te bewerken</a:t>
            </a:r>
          </a:p>
          <a:p>
            <a:pPr lvl="1" eaLnBrk="1" latinLnBrk="0" hangingPunct="1"/>
            <a:r>
              <a:rPr lang="nl-NL" dirty="0" smtClean="0"/>
              <a:t>Tweede niveau</a:t>
            </a:r>
          </a:p>
          <a:p>
            <a:pPr lvl="2" eaLnBrk="1" latinLnBrk="0" hangingPunct="1"/>
            <a:r>
              <a:rPr lang="nl-NL" dirty="0" smtClean="0"/>
              <a:t>Derde niveau</a:t>
            </a:r>
          </a:p>
          <a:p>
            <a:pPr lvl="3" eaLnBrk="1" latinLnBrk="0" hangingPunct="1"/>
            <a:r>
              <a:rPr lang="nl-NL" dirty="0" smtClean="0"/>
              <a:t>Vierde niveau</a:t>
            </a:r>
          </a:p>
          <a:p>
            <a:pPr lvl="4" eaLnBrk="1" latinLnBrk="0" hangingPunct="1"/>
            <a:r>
              <a:rPr lang="nl-NL" dirty="0" smtClean="0"/>
              <a:t>Vijfde niveau</a:t>
            </a:r>
            <a:endParaRPr kumimoji="0"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F71-6524-470F-B6EB-0AEEE0D2CCC1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vaal 7"/>
          <p:cNvSpPr/>
          <p:nvPr userDrawn="1"/>
        </p:nvSpPr>
        <p:spPr>
          <a:xfrm>
            <a:off x="96982" y="1163782"/>
            <a:ext cx="720436" cy="720436"/>
          </a:xfrm>
          <a:prstGeom prst="ellipse">
            <a:avLst/>
          </a:prstGeom>
          <a:solidFill>
            <a:srgbClr val="1F88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Laptop\Desktop\gearsW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t="6516" r="3437" b="3058"/>
          <a:stretch/>
        </p:blipFill>
        <p:spPr bwMode="auto">
          <a:xfrm>
            <a:off x="233498" y="1324790"/>
            <a:ext cx="447403" cy="39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nc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502653" y="935789"/>
            <a:ext cx="8138694" cy="117642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hoek 10"/>
          <p:cNvSpPr/>
          <p:nvPr userDrawn="1"/>
        </p:nvSpPr>
        <p:spPr>
          <a:xfrm>
            <a:off x="457200" y="990600"/>
            <a:ext cx="8229600" cy="106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 algn="ctr">
              <a:defRPr/>
            </a:lvl1pPr>
          </a:lstStyle>
          <a:p>
            <a:r>
              <a:rPr kumimoji="0" lang="nl-NL" dirty="0" smtClean="0"/>
              <a:t>Klik om de stijl te bewerken</a:t>
            </a:r>
            <a:endParaRPr kumimoji="0"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64736"/>
          </a:xfrm>
        </p:spPr>
        <p:txBody>
          <a:bodyPr/>
          <a:lstStyle/>
          <a:p>
            <a:pPr lvl="0" eaLnBrk="1" latinLnBrk="0" hangingPunct="1"/>
            <a:r>
              <a:rPr lang="nl-NL" dirty="0" smtClean="0"/>
              <a:t>Klik om de modelstijlen te bewerken</a:t>
            </a:r>
          </a:p>
          <a:p>
            <a:pPr lvl="1" eaLnBrk="1" latinLnBrk="0" hangingPunct="1"/>
            <a:r>
              <a:rPr lang="nl-NL" dirty="0" smtClean="0"/>
              <a:t>Tweede niveau</a:t>
            </a:r>
          </a:p>
          <a:p>
            <a:pPr lvl="2" eaLnBrk="1" latinLnBrk="0" hangingPunct="1"/>
            <a:r>
              <a:rPr lang="nl-NL" dirty="0" smtClean="0"/>
              <a:t>Derde niveau</a:t>
            </a:r>
          </a:p>
          <a:p>
            <a:pPr lvl="3" eaLnBrk="1" latinLnBrk="0" hangingPunct="1"/>
            <a:r>
              <a:rPr lang="nl-NL" dirty="0" smtClean="0"/>
              <a:t>Vierde niveau</a:t>
            </a:r>
          </a:p>
          <a:p>
            <a:pPr lvl="4" eaLnBrk="1" latinLnBrk="0" hangingPunct="1"/>
            <a:r>
              <a:rPr lang="nl-NL" dirty="0" smtClean="0"/>
              <a:t>Vijfde niveau</a:t>
            </a:r>
            <a:endParaRPr kumimoji="0"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F71-6524-470F-B6EB-0AEEE0D2CCC1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vaal 7"/>
          <p:cNvSpPr/>
          <p:nvPr userDrawn="1"/>
        </p:nvSpPr>
        <p:spPr>
          <a:xfrm>
            <a:off x="96982" y="1163782"/>
            <a:ext cx="720436" cy="720436"/>
          </a:xfrm>
          <a:prstGeom prst="ellipse">
            <a:avLst/>
          </a:prstGeom>
          <a:solidFill>
            <a:srgbClr val="1F88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Laptop\Desktop\PencilWhite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 t="2957" r="3611" b="5975"/>
          <a:stretch/>
        </p:blipFill>
        <p:spPr bwMode="auto">
          <a:xfrm>
            <a:off x="270796" y="1339633"/>
            <a:ext cx="372808" cy="36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25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502653" y="935789"/>
            <a:ext cx="8138694" cy="117642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hoek 10"/>
          <p:cNvSpPr/>
          <p:nvPr userDrawn="1"/>
        </p:nvSpPr>
        <p:spPr>
          <a:xfrm>
            <a:off x="457200" y="990600"/>
            <a:ext cx="8229600" cy="106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 algn="ctr">
              <a:defRPr/>
            </a:lvl1pPr>
          </a:lstStyle>
          <a:p>
            <a:r>
              <a:rPr kumimoji="0" lang="nl-NL" dirty="0" smtClean="0"/>
              <a:t>Klik om de stijl te bewerken</a:t>
            </a:r>
            <a:endParaRPr kumimoji="0"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64736"/>
          </a:xfrm>
        </p:spPr>
        <p:txBody>
          <a:bodyPr/>
          <a:lstStyle/>
          <a:p>
            <a:pPr lvl="0" eaLnBrk="1" latinLnBrk="0" hangingPunct="1"/>
            <a:r>
              <a:rPr lang="nl-NL" dirty="0" smtClean="0"/>
              <a:t>Klik om de modelstijlen te bewerken</a:t>
            </a:r>
          </a:p>
          <a:p>
            <a:pPr lvl="1" eaLnBrk="1" latinLnBrk="0" hangingPunct="1"/>
            <a:r>
              <a:rPr lang="nl-NL" dirty="0" smtClean="0"/>
              <a:t>Tweede niveau</a:t>
            </a:r>
          </a:p>
          <a:p>
            <a:pPr lvl="2" eaLnBrk="1" latinLnBrk="0" hangingPunct="1"/>
            <a:r>
              <a:rPr lang="nl-NL" dirty="0" smtClean="0"/>
              <a:t>Derde niveau</a:t>
            </a:r>
          </a:p>
          <a:p>
            <a:pPr lvl="3" eaLnBrk="1" latinLnBrk="0" hangingPunct="1"/>
            <a:r>
              <a:rPr lang="nl-NL" dirty="0" smtClean="0"/>
              <a:t>Vierde niveau</a:t>
            </a:r>
          </a:p>
          <a:p>
            <a:pPr lvl="4" eaLnBrk="1" latinLnBrk="0" hangingPunct="1"/>
            <a:r>
              <a:rPr lang="nl-NL" dirty="0" smtClean="0"/>
              <a:t>Vijfde niveau</a:t>
            </a:r>
            <a:endParaRPr kumimoji="0"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F71-6524-470F-B6EB-0AEEE0D2CCC1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vaal 7"/>
          <p:cNvSpPr/>
          <p:nvPr userDrawn="1"/>
        </p:nvSpPr>
        <p:spPr>
          <a:xfrm>
            <a:off x="96982" y="1163782"/>
            <a:ext cx="720436" cy="720436"/>
          </a:xfrm>
          <a:prstGeom prst="ellipse">
            <a:avLst/>
          </a:prstGeom>
          <a:solidFill>
            <a:srgbClr val="1F88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Laptop\Desktop\Rocket@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" t="4429" r="5424" b="5590"/>
          <a:stretch/>
        </p:blipFill>
        <p:spPr bwMode="auto">
          <a:xfrm>
            <a:off x="260469" y="1345493"/>
            <a:ext cx="370016" cy="36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53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rgbClr val="1F88A7"/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nl-NL" dirty="0" smtClean="0"/>
              <a:t>Klik om de stijl te bewerken</a:t>
            </a:r>
            <a:endParaRPr kumimoji="0"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rgbClr val="279B79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F71-6524-470F-B6EB-0AEEE0D2CCC1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F71-6524-470F-B6EB-0AEEE0D2CCC1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6" name="Tijdelijke aanduiding voor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8E8F71-6524-470F-B6EB-0AEEE0D2CCC1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28" name="Tijdelijke aanduiding voor voettekst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 userDrawn="1"/>
        </p:nvSpPr>
        <p:spPr>
          <a:xfrm>
            <a:off x="0" y="319000"/>
            <a:ext cx="9144000" cy="76200"/>
          </a:xfrm>
          <a:prstGeom prst="rect">
            <a:avLst/>
          </a:prstGeom>
          <a:solidFill>
            <a:srgbClr val="279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hoek 15"/>
          <p:cNvSpPr/>
          <p:nvPr userDrawn="1"/>
        </p:nvSpPr>
        <p:spPr>
          <a:xfrm>
            <a:off x="0" y="403537"/>
            <a:ext cx="9144000" cy="76200"/>
          </a:xfrm>
          <a:prstGeom prst="rect">
            <a:avLst/>
          </a:prstGeom>
          <a:solidFill>
            <a:srgbClr val="27A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1F88A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dirty="0" smtClean="0"/>
              <a:t>Klik om de stijl te bewerken</a:t>
            </a:r>
            <a:endParaRPr kumimoji="0" lang="en-US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44409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dirty="0" smtClean="0"/>
              <a:t>Klik om de modelstijlen te bewerken</a:t>
            </a:r>
          </a:p>
          <a:p>
            <a:pPr lvl="1" eaLnBrk="1" latinLnBrk="0" hangingPunct="1"/>
            <a:r>
              <a:rPr kumimoji="0" lang="nl-NL" dirty="0" smtClean="0"/>
              <a:t>Tweede niveau</a:t>
            </a:r>
          </a:p>
          <a:p>
            <a:pPr lvl="2" eaLnBrk="1" latinLnBrk="0" hangingPunct="1"/>
            <a:r>
              <a:rPr kumimoji="0" lang="nl-NL" dirty="0" smtClean="0"/>
              <a:t>Derde niveau</a:t>
            </a:r>
          </a:p>
          <a:p>
            <a:pPr lvl="3" eaLnBrk="1" latinLnBrk="0" hangingPunct="1"/>
            <a:r>
              <a:rPr kumimoji="0" lang="nl-NL" dirty="0" smtClean="0"/>
              <a:t>Vierde niveau</a:t>
            </a:r>
          </a:p>
          <a:p>
            <a:pPr lvl="4" eaLnBrk="1" latinLnBrk="0" hangingPunct="1"/>
            <a:r>
              <a:rPr kumimoji="0" lang="nl-NL" dirty="0" smtClean="0"/>
              <a:t>Vijfde niveau</a:t>
            </a:r>
            <a:endParaRPr kumimoji="0" lang="en-US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78E8F71-6524-470F-B6EB-0AEEE0D2CCC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pic>
        <p:nvPicPr>
          <p:cNvPr id="20" name="Picture 2" descr="Z:\Documents\OnderwijsmetStijl\LogoMaster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6584"/>
            <a:ext cx="1178688" cy="78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 userDrawn="1"/>
        </p:nvSpPr>
        <p:spPr>
          <a:xfrm>
            <a:off x="8456632" y="-15336"/>
            <a:ext cx="68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F9B7B7C-CC2B-4736-9BCD-4DE173C39303}" type="slidenum">
              <a:rPr lang="nl-NL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‹nr.›</a:t>
            </a:fld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hthoek 16"/>
          <p:cNvSpPr/>
          <p:nvPr userDrawn="1"/>
        </p:nvSpPr>
        <p:spPr>
          <a:xfrm>
            <a:off x="0" y="6629400"/>
            <a:ext cx="9144000" cy="77666"/>
          </a:xfrm>
          <a:prstGeom prst="rect">
            <a:avLst/>
          </a:prstGeom>
          <a:solidFill>
            <a:srgbClr val="1F88A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22" r:id="rId3"/>
    <p:sldLayoutId id="2147483823" r:id="rId4"/>
    <p:sldLayoutId id="2147483819" r:id="rId5"/>
    <p:sldLayoutId id="2147483820" r:id="rId6"/>
    <p:sldLayoutId id="2147483821" r:id="rId7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1F88A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rgbClr val="1F88A7"/>
        </a:buClr>
        <a:buFont typeface="Georgia"/>
        <a:buChar char="•"/>
        <a:defRPr kumimoji="0"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rgbClr val="279B7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23544" indent="-219456" algn="l" rtl="0" eaLnBrk="1" latinLnBrk="0" hangingPunct="1">
        <a:spcBef>
          <a:spcPts val="300"/>
        </a:spcBef>
        <a:buClr>
          <a:srgbClr val="27A73D"/>
        </a:buClr>
        <a:buFont typeface="Wingdings 2"/>
        <a:buChar char=""/>
        <a:defRPr kumimoji="0" sz="2400" kern="1200">
          <a:solidFill>
            <a:srgbClr val="27A73D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179576" indent="-201168" algn="l" rtl="0" eaLnBrk="1" latinLnBrk="0" hangingPunct="1">
        <a:spcBef>
          <a:spcPts val="300"/>
        </a:spcBef>
        <a:buClr>
          <a:srgbClr val="27A73D"/>
        </a:buClr>
        <a:buFont typeface="Wingdings 2"/>
        <a:buChar char=""/>
        <a:defRPr kumimoji="0" sz="2200" kern="1200">
          <a:solidFill>
            <a:srgbClr val="27A73D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389888" indent="-182880" algn="l" rtl="0" eaLnBrk="1" latinLnBrk="0" hangingPunct="1">
        <a:spcBef>
          <a:spcPts val="300"/>
        </a:spcBef>
        <a:buClr>
          <a:srgbClr val="27A73D"/>
        </a:buClr>
        <a:buFont typeface="Georgia"/>
        <a:buChar char="▫"/>
        <a:defRPr kumimoji="0" sz="2000" kern="1200">
          <a:solidFill>
            <a:srgbClr val="27A73D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5.jpeg"/><Relationship Id="rId4" Type="http://schemas.openxmlformats.org/officeDocument/2006/relationships/image" Target="../media/image3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3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5334000" y="4419600"/>
            <a:ext cx="3657600" cy="2209800"/>
          </a:xfrm>
          <a:prstGeom prst="rect">
            <a:avLst/>
          </a:prstGeom>
          <a:solidFill>
            <a:srgbClr val="1F88A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Samen Scheikunde Doen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8229600" cy="748262"/>
          </a:xfrm>
        </p:spPr>
        <p:txBody>
          <a:bodyPr/>
          <a:lstStyle/>
          <a:p>
            <a:r>
              <a:rPr lang="nl-NL" dirty="0" smtClean="0"/>
              <a:t>Jonge kinderen op ontdekking in de keuken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3352800" cy="195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93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Competenties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19400" y="2209800"/>
            <a:ext cx="5867400" cy="4364736"/>
          </a:xfrm>
        </p:spPr>
        <p:txBody>
          <a:bodyPr/>
          <a:lstStyle/>
          <a:p>
            <a:pPr lvl="0"/>
            <a:r>
              <a:rPr lang="nl-NL" dirty="0" smtClean="0"/>
              <a:t>Observeren</a:t>
            </a:r>
            <a:endParaRPr lang="nl-NL" dirty="0" smtClean="0">
              <a:sym typeface="Wingdings" panose="05000000000000000000" pitchFamily="2" charset="2"/>
            </a:endParaRPr>
          </a:p>
          <a:p>
            <a:pPr marL="109728" lvl="0" indent="0">
              <a:buNone/>
            </a:pPr>
            <a:r>
              <a:rPr lang="nl-NL" dirty="0" smtClean="0"/>
              <a:t>Bewust op zoek gaan naar waarnemingen om gegevens te verzamelen </a:t>
            </a:r>
          </a:p>
          <a:p>
            <a:pPr marL="109728" lvl="0" indent="0">
              <a:buNone/>
            </a:pPr>
            <a:endParaRPr lang="nl-NL" dirty="0" smtClean="0"/>
          </a:p>
          <a:p>
            <a:pPr lvl="0"/>
            <a:r>
              <a:rPr lang="nl-NL" dirty="0" smtClean="0">
                <a:sym typeface="Wingdings" panose="05000000000000000000" pitchFamily="2" charset="2"/>
              </a:rPr>
              <a:t>Bewust</a:t>
            </a:r>
            <a:r>
              <a:rPr lang="nl-NL" dirty="0" smtClean="0"/>
              <a:t> </a:t>
            </a:r>
            <a:r>
              <a:rPr lang="nl-NL" dirty="0"/>
              <a:t>waarnemingen </a:t>
            </a:r>
            <a:r>
              <a:rPr lang="nl-NL" dirty="0" smtClean="0"/>
              <a:t>doen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 descr="http://www.basf.nl/ecp1/Netherlands/nl/function/conversions:/publish/content/Jobs_Career/images/working/aufgaben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7" y="2327564"/>
            <a:ext cx="19812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4572000"/>
            <a:ext cx="2256924" cy="17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Competenties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19400" y="2209800"/>
            <a:ext cx="5867400" cy="4364736"/>
          </a:xfrm>
        </p:spPr>
        <p:txBody>
          <a:bodyPr/>
          <a:lstStyle/>
          <a:p>
            <a:pPr lvl="0"/>
            <a:r>
              <a:rPr lang="nl-NL" dirty="0" smtClean="0"/>
              <a:t>Vakjargon kennen</a:t>
            </a:r>
          </a:p>
          <a:p>
            <a:pPr marL="109728" lvl="0" indent="0">
              <a:buNone/>
            </a:pPr>
            <a:endParaRPr lang="nl-NL" dirty="0" smtClean="0"/>
          </a:p>
          <a:p>
            <a:pPr marL="109728" lvl="0" indent="0">
              <a:buNone/>
            </a:pPr>
            <a:endParaRPr lang="nl-NL" dirty="0" smtClean="0"/>
          </a:p>
        </p:txBody>
      </p:sp>
      <p:pic>
        <p:nvPicPr>
          <p:cNvPr id="5122" name="Picture 2" descr="http://www.basf.nl/ecp1/Netherlands/nl/function/conversions:/publish/content/Jobs_Career/images/working/aufgaben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7" y="2327564"/>
            <a:ext cx="19812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4572000"/>
            <a:ext cx="2256924" cy="17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Competenties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19400" y="2209800"/>
            <a:ext cx="5867400" cy="4364736"/>
          </a:xfrm>
        </p:spPr>
        <p:txBody>
          <a:bodyPr/>
          <a:lstStyle/>
          <a:p>
            <a:pPr lvl="0"/>
            <a:r>
              <a:rPr lang="nl-NL" dirty="0" smtClean="0"/>
              <a:t>Vakjargon kennen</a:t>
            </a:r>
          </a:p>
          <a:p>
            <a:pPr marL="109728" lvl="0" indent="0">
              <a:buNone/>
            </a:pPr>
            <a:r>
              <a:rPr lang="nl-NL" dirty="0" smtClean="0"/>
              <a:t>Onderling praten over het onderzoek.</a:t>
            </a:r>
          </a:p>
          <a:p>
            <a:pPr marL="109728" lvl="0" indent="0">
              <a:buNone/>
            </a:pPr>
            <a:endParaRPr lang="nl-NL" dirty="0" smtClean="0"/>
          </a:p>
          <a:p>
            <a:pPr marL="109728" lvl="0" indent="0">
              <a:buNone/>
            </a:pPr>
            <a:endParaRPr lang="nl-NL" dirty="0" smtClean="0"/>
          </a:p>
        </p:txBody>
      </p:sp>
      <p:pic>
        <p:nvPicPr>
          <p:cNvPr id="5122" name="Picture 2" descr="http://www.basf.nl/ecp1/Netherlands/nl/function/conversions:/publish/content/Jobs_Career/images/working/aufgaben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7" y="2327564"/>
            <a:ext cx="19812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4572000"/>
            <a:ext cx="2256924" cy="17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4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Competenties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19400" y="2209800"/>
            <a:ext cx="5867400" cy="4364736"/>
          </a:xfrm>
        </p:spPr>
        <p:txBody>
          <a:bodyPr/>
          <a:lstStyle/>
          <a:p>
            <a:pPr lvl="0"/>
            <a:r>
              <a:rPr lang="nl-NL" dirty="0" smtClean="0"/>
              <a:t>Vakjargon kennen</a:t>
            </a:r>
          </a:p>
          <a:p>
            <a:pPr marL="109728" lvl="0" indent="0">
              <a:buNone/>
            </a:pPr>
            <a:r>
              <a:rPr lang="nl-NL" dirty="0" smtClean="0"/>
              <a:t>Onderling praten over het onderzoek.</a:t>
            </a:r>
          </a:p>
          <a:p>
            <a:pPr marL="109728" lvl="0" indent="0">
              <a:buNone/>
            </a:pPr>
            <a:endParaRPr lang="nl-NL" dirty="0" smtClean="0"/>
          </a:p>
          <a:p>
            <a:pPr marL="109728" lvl="0" indent="0">
              <a:buNone/>
            </a:pPr>
            <a:endParaRPr lang="nl-NL" dirty="0" smtClean="0"/>
          </a:p>
          <a:p>
            <a:r>
              <a:rPr lang="nl-NL" dirty="0" smtClean="0"/>
              <a:t>Zintuigelijke waarnemingen onder woorden brengen</a:t>
            </a:r>
            <a:endParaRPr lang="nl-NL" dirty="0"/>
          </a:p>
        </p:txBody>
      </p:sp>
      <p:pic>
        <p:nvPicPr>
          <p:cNvPr id="5122" name="Picture 2" descr="http://www.basf.nl/ecp1/Netherlands/nl/function/conversions:/publish/content/Jobs_Career/images/working/aufgaben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7" y="2327564"/>
            <a:ext cx="19812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4572000"/>
            <a:ext cx="2256924" cy="17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Competenties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19400" y="2209800"/>
            <a:ext cx="5867400" cy="4364736"/>
          </a:xfrm>
        </p:spPr>
        <p:txBody>
          <a:bodyPr/>
          <a:lstStyle/>
          <a:p>
            <a:pPr lvl="0"/>
            <a:r>
              <a:rPr lang="nl-NL" dirty="0" smtClean="0"/>
              <a:t>Vakjargon kennen</a:t>
            </a:r>
          </a:p>
          <a:p>
            <a:pPr marL="109728" lvl="0" indent="0">
              <a:buNone/>
            </a:pPr>
            <a:r>
              <a:rPr lang="nl-NL" dirty="0" smtClean="0"/>
              <a:t>Onderling praten over het onderzoek.</a:t>
            </a:r>
          </a:p>
          <a:p>
            <a:pPr marL="109728" lvl="0" indent="0">
              <a:buNone/>
            </a:pPr>
            <a:endParaRPr lang="nl-NL" dirty="0" smtClean="0"/>
          </a:p>
          <a:p>
            <a:pPr marL="109728" lvl="0" indent="0">
              <a:buNone/>
            </a:pPr>
            <a:endParaRPr lang="nl-NL" dirty="0" smtClean="0"/>
          </a:p>
          <a:p>
            <a:r>
              <a:rPr lang="nl-NL" dirty="0" smtClean="0"/>
              <a:t>Zintuigelijke waarnemingen onder woorden brengen</a:t>
            </a:r>
            <a:endParaRPr lang="nl-NL" dirty="0"/>
          </a:p>
          <a:p>
            <a:r>
              <a:rPr lang="nl-NL" dirty="0" smtClean="0"/>
              <a:t>Woordenschat uitbreiding</a:t>
            </a:r>
            <a:endParaRPr lang="en-US" dirty="0"/>
          </a:p>
        </p:txBody>
      </p:sp>
      <p:pic>
        <p:nvPicPr>
          <p:cNvPr id="5122" name="Picture 2" descr="http://www.basf.nl/ecp1/Netherlands/nl/function/conversions:/publish/content/Jobs_Career/images/working/aufgaben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7" y="2327564"/>
            <a:ext cx="19812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4572000"/>
            <a:ext cx="2256924" cy="17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Competenties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19400" y="2209800"/>
            <a:ext cx="5867400" cy="4364736"/>
          </a:xfrm>
        </p:spPr>
        <p:txBody>
          <a:bodyPr/>
          <a:lstStyle/>
          <a:p>
            <a:pPr marL="109728" lvl="0" indent="0">
              <a:buNone/>
            </a:pPr>
            <a:endParaRPr lang="nl-NL" dirty="0" smtClean="0"/>
          </a:p>
          <a:p>
            <a:pPr marL="109728" lvl="0" indent="0">
              <a:buNone/>
            </a:pPr>
            <a:endParaRPr lang="nl-NL" dirty="0" smtClean="0"/>
          </a:p>
        </p:txBody>
      </p:sp>
      <p:pic>
        <p:nvPicPr>
          <p:cNvPr id="5122" name="Picture 2" descr="http://www.basf.nl/ecp1/Netherlands/nl/function/conversions:/publish/content/Jobs_Career/images/working/aufgaben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7" y="2327564"/>
            <a:ext cx="19812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4572000"/>
            <a:ext cx="2256924" cy="1718707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971800" y="2362200"/>
            <a:ext cx="5867400" cy="43647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rgbClr val="1F88A7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rgbClr val="279B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rgbClr val="27A73D"/>
              </a:buClr>
              <a:buFont typeface="Wingdings 2"/>
              <a:buChar char=""/>
              <a:defRPr kumimoji="0" sz="24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rgbClr val="27A73D"/>
              </a:buClr>
              <a:buFont typeface="Wingdings 2"/>
              <a:buChar char=""/>
              <a:defRPr kumimoji="0" sz="22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rgbClr val="27A73D"/>
              </a:buClr>
              <a:buFont typeface="Georgia"/>
              <a:buChar char="▫"/>
              <a:defRPr kumimoji="0" sz="20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Voorschriften (recepten) maken</a:t>
            </a:r>
          </a:p>
          <a:p>
            <a:pPr marL="109728" indent="0">
              <a:buFont typeface="Georgia"/>
              <a:buNone/>
            </a:pPr>
            <a:endParaRPr lang="nl-NL" dirty="0" smtClean="0"/>
          </a:p>
          <a:p>
            <a:pPr marL="109728" indent="0">
              <a:buFont typeface="Georgia"/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58094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Competenties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19400" y="2209800"/>
            <a:ext cx="5867400" cy="4364736"/>
          </a:xfrm>
        </p:spPr>
        <p:txBody>
          <a:bodyPr/>
          <a:lstStyle/>
          <a:p>
            <a:pPr marL="109728" lvl="0" indent="0">
              <a:buNone/>
            </a:pPr>
            <a:endParaRPr lang="nl-NL" dirty="0" smtClean="0"/>
          </a:p>
          <a:p>
            <a:pPr marL="109728" lvl="0" indent="0">
              <a:buNone/>
            </a:pPr>
            <a:endParaRPr lang="nl-NL" dirty="0" smtClean="0"/>
          </a:p>
        </p:txBody>
      </p:sp>
      <p:pic>
        <p:nvPicPr>
          <p:cNvPr id="5122" name="Picture 2" descr="http://www.basf.nl/ecp1/Netherlands/nl/function/conversions:/publish/content/Jobs_Career/images/working/aufgaben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7" y="2327564"/>
            <a:ext cx="19812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4572000"/>
            <a:ext cx="2256924" cy="1718707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971800" y="2362200"/>
            <a:ext cx="5867400" cy="43647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rgbClr val="1F88A7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rgbClr val="279B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rgbClr val="27A73D"/>
              </a:buClr>
              <a:buFont typeface="Wingdings 2"/>
              <a:buChar char=""/>
              <a:defRPr kumimoji="0" sz="24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rgbClr val="27A73D"/>
              </a:buClr>
              <a:buFont typeface="Wingdings 2"/>
              <a:buChar char=""/>
              <a:defRPr kumimoji="0" sz="22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rgbClr val="27A73D"/>
              </a:buClr>
              <a:buFont typeface="Georgia"/>
              <a:buChar char="▫"/>
              <a:defRPr kumimoji="0" sz="20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Voorschriften (recepten) maken</a:t>
            </a:r>
          </a:p>
          <a:p>
            <a:r>
              <a:rPr lang="nl-NL" dirty="0" smtClean="0"/>
              <a:t>Werken met verhoudingen </a:t>
            </a:r>
          </a:p>
          <a:p>
            <a:pPr marL="109728" indent="0">
              <a:buFont typeface="Georgia"/>
              <a:buNone/>
            </a:pPr>
            <a:endParaRPr lang="nl-NL" dirty="0" smtClean="0"/>
          </a:p>
          <a:p>
            <a:pPr marL="109728" indent="0">
              <a:buFont typeface="Georgia"/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23678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Competenties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19400" y="2209800"/>
            <a:ext cx="5867400" cy="4364736"/>
          </a:xfrm>
        </p:spPr>
        <p:txBody>
          <a:bodyPr/>
          <a:lstStyle/>
          <a:p>
            <a:pPr marL="109728" lvl="0" indent="0">
              <a:buNone/>
            </a:pPr>
            <a:endParaRPr lang="nl-NL" dirty="0" smtClean="0"/>
          </a:p>
          <a:p>
            <a:pPr marL="109728" lvl="0" indent="0">
              <a:buNone/>
            </a:pPr>
            <a:endParaRPr lang="nl-NL" dirty="0" smtClean="0"/>
          </a:p>
        </p:txBody>
      </p:sp>
      <p:pic>
        <p:nvPicPr>
          <p:cNvPr id="5122" name="Picture 2" descr="http://www.basf.nl/ecp1/Netherlands/nl/function/conversions:/publish/content/Jobs_Career/images/working/aufgaben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7" y="2327564"/>
            <a:ext cx="19812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4572000"/>
            <a:ext cx="2256924" cy="1718707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971800" y="2362200"/>
            <a:ext cx="5867400" cy="43647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rgbClr val="1F88A7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rgbClr val="279B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rgbClr val="27A73D"/>
              </a:buClr>
              <a:buFont typeface="Wingdings 2"/>
              <a:buChar char=""/>
              <a:defRPr kumimoji="0" sz="24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rgbClr val="27A73D"/>
              </a:buClr>
              <a:buFont typeface="Wingdings 2"/>
              <a:buChar char=""/>
              <a:defRPr kumimoji="0" sz="22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rgbClr val="27A73D"/>
              </a:buClr>
              <a:buFont typeface="Georgia"/>
              <a:buChar char="▫"/>
              <a:defRPr kumimoji="0" sz="20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Voorschriften (recepten) maken</a:t>
            </a:r>
          </a:p>
          <a:p>
            <a:r>
              <a:rPr lang="nl-NL" dirty="0" smtClean="0"/>
              <a:t>Werken met verhoudingen </a:t>
            </a:r>
          </a:p>
          <a:p>
            <a:pPr marL="109728" indent="0">
              <a:buFont typeface="Georgia"/>
              <a:buNone/>
            </a:pPr>
            <a:endParaRPr lang="nl-NL" dirty="0" smtClean="0"/>
          </a:p>
          <a:p>
            <a:pPr marL="109728" indent="0">
              <a:buFont typeface="Georgia"/>
              <a:buNone/>
            </a:pPr>
            <a:endParaRPr lang="nl-NL" dirty="0" smtClean="0"/>
          </a:p>
          <a:p>
            <a:r>
              <a:rPr lang="nl-NL" dirty="0" smtClean="0"/>
              <a:t>Begrippen evenveel, meer, minder kennen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5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Competenties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19400" y="2209800"/>
            <a:ext cx="5867400" cy="4364736"/>
          </a:xfrm>
        </p:spPr>
        <p:txBody>
          <a:bodyPr/>
          <a:lstStyle/>
          <a:p>
            <a:pPr marL="109728" lvl="0" indent="0">
              <a:buNone/>
            </a:pPr>
            <a:endParaRPr lang="nl-NL" dirty="0" smtClean="0"/>
          </a:p>
          <a:p>
            <a:pPr marL="109728" lvl="0" indent="0">
              <a:buNone/>
            </a:pPr>
            <a:endParaRPr lang="nl-NL" dirty="0" smtClean="0"/>
          </a:p>
        </p:txBody>
      </p:sp>
      <p:pic>
        <p:nvPicPr>
          <p:cNvPr id="5122" name="Picture 2" descr="http://www.basf.nl/ecp1/Netherlands/nl/function/conversions:/publish/content/Jobs_Career/images/working/aufgaben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7" y="2327564"/>
            <a:ext cx="19812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4572000"/>
            <a:ext cx="2256924" cy="1718707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971800" y="2362200"/>
            <a:ext cx="5867400" cy="43647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rgbClr val="1F88A7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rgbClr val="279B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rgbClr val="27A73D"/>
              </a:buClr>
              <a:buFont typeface="Wingdings 2"/>
              <a:buChar char=""/>
              <a:defRPr kumimoji="0" sz="24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rgbClr val="27A73D"/>
              </a:buClr>
              <a:buFont typeface="Wingdings 2"/>
              <a:buChar char=""/>
              <a:defRPr kumimoji="0" sz="22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rgbClr val="27A73D"/>
              </a:buClr>
              <a:buFont typeface="Georgia"/>
              <a:buChar char="▫"/>
              <a:defRPr kumimoji="0" sz="20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Meetinstrumenten inzetten voor je onderzoek</a:t>
            </a:r>
          </a:p>
          <a:p>
            <a:pPr marL="109728" indent="0">
              <a:buFont typeface="Georgia"/>
              <a:buNone/>
            </a:pPr>
            <a:endParaRPr lang="nl-NL" dirty="0" smtClean="0"/>
          </a:p>
          <a:p>
            <a:pPr marL="109728" indent="0">
              <a:buFont typeface="Georgia"/>
              <a:buNone/>
            </a:pPr>
            <a:endParaRPr lang="nl-NL" dirty="0" smtClean="0"/>
          </a:p>
          <a:p>
            <a:pPr marL="109728" indent="0">
              <a:buFont typeface="Georgia"/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14306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Competenties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19400" y="2209800"/>
            <a:ext cx="5867400" cy="4364736"/>
          </a:xfrm>
        </p:spPr>
        <p:txBody>
          <a:bodyPr/>
          <a:lstStyle/>
          <a:p>
            <a:pPr marL="109728" lvl="0" indent="0">
              <a:buNone/>
            </a:pPr>
            <a:endParaRPr lang="nl-NL" dirty="0" smtClean="0"/>
          </a:p>
          <a:p>
            <a:pPr marL="109728" lvl="0" indent="0">
              <a:buNone/>
            </a:pPr>
            <a:endParaRPr lang="nl-NL" dirty="0" smtClean="0"/>
          </a:p>
        </p:txBody>
      </p:sp>
      <p:pic>
        <p:nvPicPr>
          <p:cNvPr id="5122" name="Picture 2" descr="http://www.basf.nl/ecp1/Netherlands/nl/function/conversions:/publish/content/Jobs_Career/images/working/aufgaben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7" y="2327564"/>
            <a:ext cx="19812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4572000"/>
            <a:ext cx="2256924" cy="1718707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971800" y="2362200"/>
            <a:ext cx="5867400" cy="43647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rgbClr val="1F88A7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rgbClr val="279B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rgbClr val="27A73D"/>
              </a:buClr>
              <a:buFont typeface="Wingdings 2"/>
              <a:buChar char=""/>
              <a:defRPr kumimoji="0" sz="24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rgbClr val="27A73D"/>
              </a:buClr>
              <a:buFont typeface="Wingdings 2"/>
              <a:buChar char=""/>
              <a:defRPr kumimoji="0" sz="22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rgbClr val="27A73D"/>
              </a:buClr>
              <a:buFont typeface="Georgia"/>
              <a:buChar char="▫"/>
              <a:defRPr kumimoji="0" sz="20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Meetinstrumenten inzetten voor je onderzoek</a:t>
            </a:r>
          </a:p>
          <a:p>
            <a:pPr marL="109728" indent="0">
              <a:buFont typeface="Georgia"/>
              <a:buNone/>
            </a:pPr>
            <a:endParaRPr lang="nl-NL" dirty="0" smtClean="0"/>
          </a:p>
          <a:p>
            <a:pPr marL="109728" indent="0">
              <a:buFont typeface="Georgia"/>
              <a:buNone/>
            </a:pPr>
            <a:endParaRPr lang="nl-NL" dirty="0" smtClean="0"/>
          </a:p>
          <a:p>
            <a:pPr marL="109728" indent="0">
              <a:buFont typeface="Georgia"/>
              <a:buNone/>
            </a:pPr>
            <a:endParaRPr lang="nl-NL" dirty="0" smtClean="0"/>
          </a:p>
          <a:p>
            <a:r>
              <a:rPr lang="nl-NL" dirty="0" smtClean="0"/>
              <a:t>Weten waarom meetinstrumenten belangrijk zijn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4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Voorstellen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nl-NL" sz="2400" dirty="0" smtClean="0"/>
              <a:t>Merel Sprong - OnderwijsmetStijl.nl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745443"/>
            <a:ext cx="6019800" cy="363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6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Competenties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19400" y="2209800"/>
            <a:ext cx="5867400" cy="4364736"/>
          </a:xfrm>
        </p:spPr>
        <p:txBody>
          <a:bodyPr/>
          <a:lstStyle/>
          <a:p>
            <a:pPr marL="109728" lvl="0" indent="0">
              <a:buNone/>
            </a:pPr>
            <a:endParaRPr lang="nl-NL" dirty="0" smtClean="0"/>
          </a:p>
          <a:p>
            <a:pPr marL="109728" lvl="0" indent="0">
              <a:buNone/>
            </a:pPr>
            <a:endParaRPr lang="nl-NL" dirty="0" smtClean="0"/>
          </a:p>
        </p:txBody>
      </p:sp>
      <p:pic>
        <p:nvPicPr>
          <p:cNvPr id="5122" name="Picture 2" descr="http://www.basf.nl/ecp1/Netherlands/nl/function/conversions:/publish/content/Jobs_Career/images/working/aufgaben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7" y="2327564"/>
            <a:ext cx="19812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4572000"/>
            <a:ext cx="2256924" cy="1718707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971800" y="2362200"/>
            <a:ext cx="5867400" cy="43647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rgbClr val="1F88A7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rgbClr val="279B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rgbClr val="27A73D"/>
              </a:buClr>
              <a:buFont typeface="Wingdings 2"/>
              <a:buChar char=""/>
              <a:defRPr kumimoji="0" sz="24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rgbClr val="27A73D"/>
              </a:buClr>
              <a:buFont typeface="Wingdings 2"/>
              <a:buChar char=""/>
              <a:defRPr kumimoji="0" sz="22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rgbClr val="27A73D"/>
              </a:buClr>
              <a:buFont typeface="Georgia"/>
              <a:buChar char="▫"/>
              <a:defRPr kumimoji="0" sz="20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Praktisch werk organiseren</a:t>
            </a:r>
          </a:p>
          <a:p>
            <a:pPr marL="109728" indent="0">
              <a:buFont typeface="Georgia"/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90453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Competenties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19400" y="2209800"/>
            <a:ext cx="5867400" cy="4364736"/>
          </a:xfrm>
        </p:spPr>
        <p:txBody>
          <a:bodyPr/>
          <a:lstStyle/>
          <a:p>
            <a:pPr marL="109728" lvl="0" indent="0">
              <a:buNone/>
            </a:pPr>
            <a:endParaRPr lang="nl-NL" dirty="0" smtClean="0"/>
          </a:p>
          <a:p>
            <a:pPr marL="109728" lvl="0" indent="0">
              <a:buNone/>
            </a:pPr>
            <a:endParaRPr lang="nl-NL" dirty="0" smtClean="0"/>
          </a:p>
        </p:txBody>
      </p:sp>
      <p:pic>
        <p:nvPicPr>
          <p:cNvPr id="5122" name="Picture 2" descr="http://www.basf.nl/ecp1/Netherlands/nl/function/conversions:/publish/content/Jobs_Career/images/working/aufgaben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7" y="2327564"/>
            <a:ext cx="19812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4572000"/>
            <a:ext cx="2256924" cy="1718707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971800" y="2362200"/>
            <a:ext cx="5867400" cy="43647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rgbClr val="1F88A7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rgbClr val="279B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rgbClr val="27A73D"/>
              </a:buClr>
              <a:buFont typeface="Wingdings 2"/>
              <a:buChar char=""/>
              <a:defRPr kumimoji="0" sz="24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rgbClr val="27A73D"/>
              </a:buClr>
              <a:buFont typeface="Wingdings 2"/>
              <a:buChar char=""/>
              <a:defRPr kumimoji="0" sz="22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rgbClr val="27A73D"/>
              </a:buClr>
              <a:buFont typeface="Georgia"/>
              <a:buChar char="▫"/>
              <a:defRPr kumimoji="0" sz="20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Praktisch werk organiseren</a:t>
            </a:r>
          </a:p>
          <a:p>
            <a:pPr marL="109728" indent="0">
              <a:buNone/>
            </a:pPr>
            <a:r>
              <a:rPr lang="nl-NL" dirty="0" smtClean="0"/>
              <a:t>Veiligheidsregels naleven, materialen regelen, experimenten plannen</a:t>
            </a:r>
          </a:p>
          <a:p>
            <a:pPr marL="109728" indent="0">
              <a:buFont typeface="Georgia"/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6723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Competenties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19400" y="2209800"/>
            <a:ext cx="5867400" cy="4364736"/>
          </a:xfrm>
        </p:spPr>
        <p:txBody>
          <a:bodyPr/>
          <a:lstStyle/>
          <a:p>
            <a:pPr marL="109728" lvl="0" indent="0">
              <a:buNone/>
            </a:pPr>
            <a:endParaRPr lang="nl-NL" dirty="0" smtClean="0"/>
          </a:p>
          <a:p>
            <a:pPr marL="109728" lvl="0" indent="0">
              <a:buNone/>
            </a:pPr>
            <a:endParaRPr lang="nl-NL" dirty="0" smtClean="0"/>
          </a:p>
        </p:txBody>
      </p:sp>
      <p:pic>
        <p:nvPicPr>
          <p:cNvPr id="5122" name="Picture 2" descr="http://www.basf.nl/ecp1/Netherlands/nl/function/conversions:/publish/content/Jobs_Career/images/working/aufgaben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7" y="2327564"/>
            <a:ext cx="19812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4572000"/>
            <a:ext cx="2256924" cy="1718707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971800" y="2362200"/>
            <a:ext cx="5867400" cy="43647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rgbClr val="1F88A7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rgbClr val="279B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rgbClr val="27A73D"/>
              </a:buClr>
              <a:buFont typeface="Wingdings 2"/>
              <a:buChar char=""/>
              <a:defRPr kumimoji="0" sz="24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rgbClr val="27A73D"/>
              </a:buClr>
              <a:buFont typeface="Wingdings 2"/>
              <a:buChar char=""/>
              <a:defRPr kumimoji="0" sz="22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rgbClr val="27A73D"/>
              </a:buClr>
              <a:buFont typeface="Georgia"/>
              <a:buChar char="▫"/>
              <a:defRPr kumimoji="0" sz="20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Praktisch werk organiseren</a:t>
            </a:r>
          </a:p>
          <a:p>
            <a:pPr marL="109728" indent="0">
              <a:buNone/>
            </a:pPr>
            <a:r>
              <a:rPr lang="nl-NL" dirty="0" smtClean="0"/>
              <a:t>Veiligheidsregels naleven, materialen regelen, experimenten plannen</a:t>
            </a:r>
          </a:p>
          <a:p>
            <a:pPr marL="109728" indent="0">
              <a:buFont typeface="Georgia"/>
              <a:buNone/>
            </a:pPr>
            <a:endParaRPr lang="nl-NL" dirty="0" smtClean="0"/>
          </a:p>
          <a:p>
            <a:r>
              <a:rPr lang="nl-NL" dirty="0" smtClean="0"/>
              <a:t>Leren opruimen</a:t>
            </a:r>
          </a:p>
        </p:txBody>
      </p:sp>
    </p:spTree>
    <p:extLst>
      <p:ext uri="{BB962C8B-B14F-4D97-AF65-F5344CB8AC3E}">
        <p14:creationId xmlns:p14="http://schemas.microsoft.com/office/powerpoint/2010/main" val="92540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Competenties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19400" y="2209800"/>
            <a:ext cx="5867400" cy="4364736"/>
          </a:xfrm>
        </p:spPr>
        <p:txBody>
          <a:bodyPr/>
          <a:lstStyle/>
          <a:p>
            <a:pPr marL="109728" lvl="0" indent="0">
              <a:buNone/>
            </a:pPr>
            <a:endParaRPr lang="nl-NL" dirty="0" smtClean="0"/>
          </a:p>
          <a:p>
            <a:pPr marL="109728" lvl="0" indent="0">
              <a:buNone/>
            </a:pPr>
            <a:endParaRPr lang="nl-NL" dirty="0" smtClean="0"/>
          </a:p>
        </p:txBody>
      </p:sp>
      <p:pic>
        <p:nvPicPr>
          <p:cNvPr id="5122" name="Picture 2" descr="http://www.basf.nl/ecp1/Netherlands/nl/function/conversions:/publish/content/Jobs_Career/images/working/aufgaben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7" y="2327564"/>
            <a:ext cx="19812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4572000"/>
            <a:ext cx="2256924" cy="1718707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971800" y="2362200"/>
            <a:ext cx="5867400" cy="43647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rgbClr val="1F88A7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rgbClr val="279B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rgbClr val="27A73D"/>
              </a:buClr>
              <a:buFont typeface="Wingdings 2"/>
              <a:buChar char=""/>
              <a:defRPr kumimoji="0" sz="24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rgbClr val="27A73D"/>
              </a:buClr>
              <a:buFont typeface="Wingdings 2"/>
              <a:buChar char=""/>
              <a:defRPr kumimoji="0" sz="22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rgbClr val="27A73D"/>
              </a:buClr>
              <a:buFont typeface="Georgia"/>
              <a:buChar char="▫"/>
              <a:defRPr kumimoji="0" sz="20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Praktisch werk organiseren</a:t>
            </a:r>
          </a:p>
          <a:p>
            <a:pPr marL="109728" indent="0">
              <a:buNone/>
            </a:pPr>
            <a:r>
              <a:rPr lang="nl-NL" dirty="0" smtClean="0"/>
              <a:t>Veiligheidsregels naleven, materialen regelen, experimenten plannen</a:t>
            </a:r>
          </a:p>
          <a:p>
            <a:pPr marL="109728" indent="0">
              <a:buFont typeface="Georgia"/>
              <a:buNone/>
            </a:pPr>
            <a:endParaRPr lang="nl-NL" dirty="0" smtClean="0"/>
          </a:p>
          <a:p>
            <a:r>
              <a:rPr lang="nl-NL" dirty="0" smtClean="0"/>
              <a:t>Leren opruimen</a:t>
            </a:r>
          </a:p>
          <a:p>
            <a:r>
              <a:rPr lang="nl-NL" dirty="0" smtClean="0"/>
              <a:t>Netjes </a:t>
            </a:r>
            <a:r>
              <a:rPr lang="nl-NL" dirty="0" smtClean="0"/>
              <a:t>werken</a:t>
            </a:r>
          </a:p>
        </p:txBody>
      </p:sp>
    </p:spTree>
    <p:extLst>
      <p:ext uri="{BB962C8B-B14F-4D97-AF65-F5344CB8AC3E}">
        <p14:creationId xmlns:p14="http://schemas.microsoft.com/office/powerpoint/2010/main" val="303279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Competenties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19400" y="2209800"/>
            <a:ext cx="5867400" cy="4364736"/>
          </a:xfrm>
        </p:spPr>
        <p:txBody>
          <a:bodyPr/>
          <a:lstStyle/>
          <a:p>
            <a:pPr marL="109728" lvl="0" indent="0">
              <a:buNone/>
            </a:pPr>
            <a:endParaRPr lang="nl-NL" dirty="0" smtClean="0"/>
          </a:p>
          <a:p>
            <a:pPr marL="109728" lvl="0" indent="0">
              <a:buNone/>
            </a:pPr>
            <a:endParaRPr lang="nl-NL" dirty="0" smtClean="0"/>
          </a:p>
        </p:txBody>
      </p:sp>
      <p:pic>
        <p:nvPicPr>
          <p:cNvPr id="5122" name="Picture 2" descr="http://www.basf.nl/ecp1/Netherlands/nl/function/conversions:/publish/content/Jobs_Career/images/working/aufgaben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7" y="2327564"/>
            <a:ext cx="19812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4572000"/>
            <a:ext cx="2256924" cy="1718707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971800" y="2362200"/>
            <a:ext cx="5867400" cy="43647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rgbClr val="1F88A7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rgbClr val="279B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rgbClr val="27A73D"/>
              </a:buClr>
              <a:buFont typeface="Wingdings 2"/>
              <a:buChar char=""/>
              <a:defRPr kumimoji="0" sz="24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rgbClr val="27A73D"/>
              </a:buClr>
              <a:buFont typeface="Wingdings 2"/>
              <a:buChar char=""/>
              <a:defRPr kumimoji="0" sz="22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rgbClr val="27A73D"/>
              </a:buClr>
              <a:buFont typeface="Georgia"/>
              <a:buChar char="▫"/>
              <a:defRPr kumimoji="0" sz="20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Praktisch werk organiseren</a:t>
            </a:r>
          </a:p>
          <a:p>
            <a:pPr marL="109728" indent="0">
              <a:buNone/>
            </a:pPr>
            <a:r>
              <a:rPr lang="nl-NL" dirty="0" smtClean="0"/>
              <a:t>Veiligheidsregels naleven, materialen regelen, experimenten plannen</a:t>
            </a:r>
          </a:p>
          <a:p>
            <a:pPr marL="109728" indent="0">
              <a:buFont typeface="Georgia"/>
              <a:buNone/>
            </a:pPr>
            <a:endParaRPr lang="nl-NL" dirty="0" smtClean="0"/>
          </a:p>
          <a:p>
            <a:r>
              <a:rPr lang="nl-NL" dirty="0" smtClean="0"/>
              <a:t>Leren opruimen</a:t>
            </a:r>
          </a:p>
          <a:p>
            <a:r>
              <a:rPr lang="nl-NL" dirty="0" smtClean="0"/>
              <a:t>Netjes </a:t>
            </a:r>
            <a:r>
              <a:rPr lang="nl-NL" dirty="0" smtClean="0"/>
              <a:t>werken</a:t>
            </a:r>
          </a:p>
          <a:p>
            <a:r>
              <a:rPr lang="nl-NL" dirty="0" smtClean="0"/>
              <a:t>Voorzichtig zijn met het materiaal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97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Competenties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19400" y="2209800"/>
            <a:ext cx="5867400" cy="4364736"/>
          </a:xfrm>
        </p:spPr>
        <p:txBody>
          <a:bodyPr/>
          <a:lstStyle/>
          <a:p>
            <a:pPr marL="109728" lvl="0" indent="0">
              <a:buNone/>
            </a:pPr>
            <a:endParaRPr lang="nl-NL" dirty="0" smtClean="0"/>
          </a:p>
          <a:p>
            <a:pPr marL="109728" lvl="0" indent="0">
              <a:buNone/>
            </a:pPr>
            <a:endParaRPr lang="nl-NL" dirty="0" smtClean="0"/>
          </a:p>
        </p:txBody>
      </p:sp>
      <p:pic>
        <p:nvPicPr>
          <p:cNvPr id="5122" name="Picture 2" descr="http://www.basf.nl/ecp1/Netherlands/nl/function/conversions:/publish/content/Jobs_Career/images/working/aufgaben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7" y="2327564"/>
            <a:ext cx="19812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4572000"/>
            <a:ext cx="2256924" cy="1718707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971800" y="2362200"/>
            <a:ext cx="5867400" cy="43647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rgbClr val="1F88A7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rgbClr val="279B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rgbClr val="27A73D"/>
              </a:buClr>
              <a:buFont typeface="Wingdings 2"/>
              <a:buChar char=""/>
              <a:defRPr kumimoji="0" sz="24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rgbClr val="27A73D"/>
              </a:buClr>
              <a:buFont typeface="Wingdings 2"/>
              <a:buChar char=""/>
              <a:defRPr kumimoji="0" sz="22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rgbClr val="27A73D"/>
              </a:buClr>
              <a:buFont typeface="Georgia"/>
              <a:buChar char="▫"/>
              <a:defRPr kumimoji="0" sz="20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Onderzoek willen doen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pPr marL="109728" indent="0">
              <a:buFont typeface="Georgia"/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33879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Competenties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19400" y="2209800"/>
            <a:ext cx="5867400" cy="4364736"/>
          </a:xfrm>
        </p:spPr>
        <p:txBody>
          <a:bodyPr/>
          <a:lstStyle/>
          <a:p>
            <a:pPr marL="109728" lvl="0" indent="0">
              <a:buNone/>
            </a:pPr>
            <a:endParaRPr lang="nl-NL" dirty="0" smtClean="0"/>
          </a:p>
          <a:p>
            <a:pPr marL="109728" lvl="0" indent="0">
              <a:buNone/>
            </a:pPr>
            <a:endParaRPr lang="nl-NL" dirty="0" smtClean="0"/>
          </a:p>
        </p:txBody>
      </p:sp>
      <p:pic>
        <p:nvPicPr>
          <p:cNvPr id="5122" name="Picture 2" descr="http://www.basf.nl/ecp1/Netherlands/nl/function/conversions:/publish/content/Jobs_Career/images/working/aufgaben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7" y="2327564"/>
            <a:ext cx="19812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4572000"/>
            <a:ext cx="2256924" cy="1718707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971800" y="2362200"/>
            <a:ext cx="5867400" cy="43647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rgbClr val="1F88A7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rgbClr val="279B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rgbClr val="27A73D"/>
              </a:buClr>
              <a:buFont typeface="Wingdings 2"/>
              <a:buChar char=""/>
              <a:defRPr kumimoji="0" sz="24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rgbClr val="27A73D"/>
              </a:buClr>
              <a:buFont typeface="Wingdings 2"/>
              <a:buChar char=""/>
              <a:defRPr kumimoji="0" sz="22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rgbClr val="27A73D"/>
              </a:buClr>
              <a:buFont typeface="Georgia"/>
              <a:buChar char="▫"/>
              <a:defRPr kumimoji="0" sz="20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Onderzoek willen doen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pPr marL="109728" indent="0">
              <a:buFont typeface="Georgia"/>
              <a:buNone/>
            </a:pPr>
            <a:endParaRPr lang="nl-NL" dirty="0" smtClean="0"/>
          </a:p>
          <a:p>
            <a:r>
              <a:rPr lang="nl-NL" dirty="0" smtClean="0"/>
              <a:t>Interesse</a:t>
            </a:r>
          </a:p>
        </p:txBody>
      </p:sp>
    </p:spTree>
    <p:extLst>
      <p:ext uri="{BB962C8B-B14F-4D97-AF65-F5344CB8AC3E}">
        <p14:creationId xmlns:p14="http://schemas.microsoft.com/office/powerpoint/2010/main" val="8824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Competenties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19400" y="2209800"/>
            <a:ext cx="5867400" cy="4364736"/>
          </a:xfrm>
        </p:spPr>
        <p:txBody>
          <a:bodyPr/>
          <a:lstStyle/>
          <a:p>
            <a:pPr marL="109728" lvl="0" indent="0">
              <a:buNone/>
            </a:pPr>
            <a:endParaRPr lang="nl-NL" dirty="0" smtClean="0"/>
          </a:p>
          <a:p>
            <a:pPr marL="109728" lvl="0" indent="0">
              <a:buNone/>
            </a:pPr>
            <a:endParaRPr lang="nl-NL" dirty="0" smtClean="0"/>
          </a:p>
        </p:txBody>
      </p:sp>
      <p:pic>
        <p:nvPicPr>
          <p:cNvPr id="5122" name="Picture 2" descr="http://www.basf.nl/ecp1/Netherlands/nl/function/conversions:/publish/content/Jobs_Career/images/working/aufgaben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7" y="2327564"/>
            <a:ext cx="19812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4572000"/>
            <a:ext cx="2256924" cy="1718707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971800" y="2362200"/>
            <a:ext cx="5867400" cy="43647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rgbClr val="1F88A7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rgbClr val="279B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rgbClr val="27A73D"/>
              </a:buClr>
              <a:buFont typeface="Wingdings 2"/>
              <a:buChar char=""/>
              <a:defRPr kumimoji="0" sz="24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rgbClr val="27A73D"/>
              </a:buClr>
              <a:buFont typeface="Wingdings 2"/>
              <a:buChar char=""/>
              <a:defRPr kumimoji="0" sz="22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rgbClr val="27A73D"/>
              </a:buClr>
              <a:buFont typeface="Georgia"/>
              <a:buChar char="▫"/>
              <a:defRPr kumimoji="0" sz="20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Onderzoek willen doen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pPr marL="109728" indent="0">
              <a:buFont typeface="Georgia"/>
              <a:buNone/>
            </a:pPr>
            <a:endParaRPr lang="nl-NL" dirty="0" smtClean="0"/>
          </a:p>
          <a:p>
            <a:r>
              <a:rPr lang="nl-NL" dirty="0" smtClean="0"/>
              <a:t>Interesse</a:t>
            </a:r>
          </a:p>
          <a:p>
            <a:r>
              <a:rPr lang="nl-NL" dirty="0" smtClean="0"/>
              <a:t>Vragen stellen</a:t>
            </a:r>
          </a:p>
        </p:txBody>
      </p:sp>
    </p:spTree>
    <p:extLst>
      <p:ext uri="{BB962C8B-B14F-4D97-AF65-F5344CB8AC3E}">
        <p14:creationId xmlns:p14="http://schemas.microsoft.com/office/powerpoint/2010/main" val="317731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Competenties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19400" y="2209800"/>
            <a:ext cx="5867400" cy="4364736"/>
          </a:xfrm>
        </p:spPr>
        <p:txBody>
          <a:bodyPr/>
          <a:lstStyle/>
          <a:p>
            <a:pPr marL="109728" lvl="0" indent="0">
              <a:buNone/>
            </a:pPr>
            <a:endParaRPr lang="nl-NL" dirty="0" smtClean="0"/>
          </a:p>
          <a:p>
            <a:pPr marL="109728" lvl="0" indent="0">
              <a:buNone/>
            </a:pPr>
            <a:endParaRPr lang="nl-NL" dirty="0" smtClean="0"/>
          </a:p>
        </p:txBody>
      </p:sp>
      <p:pic>
        <p:nvPicPr>
          <p:cNvPr id="5122" name="Picture 2" descr="http://www.basf.nl/ecp1/Netherlands/nl/function/conversions:/publish/content/Jobs_Career/images/working/aufgaben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7" y="2327564"/>
            <a:ext cx="19812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4572000"/>
            <a:ext cx="2256924" cy="1718707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971800" y="2362200"/>
            <a:ext cx="5867400" cy="43647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rgbClr val="1F88A7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rgbClr val="279B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rgbClr val="27A73D"/>
              </a:buClr>
              <a:buFont typeface="Wingdings 2"/>
              <a:buChar char=""/>
              <a:defRPr kumimoji="0" sz="24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rgbClr val="27A73D"/>
              </a:buClr>
              <a:buFont typeface="Wingdings 2"/>
              <a:buChar char=""/>
              <a:defRPr kumimoji="0" sz="22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rgbClr val="27A73D"/>
              </a:buClr>
              <a:buFont typeface="Georgia"/>
              <a:buChar char="▫"/>
              <a:defRPr kumimoji="0" sz="20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Onderzoek willen doen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pPr marL="109728" indent="0">
              <a:buFont typeface="Georgia"/>
              <a:buNone/>
            </a:pPr>
            <a:endParaRPr lang="nl-NL" dirty="0" smtClean="0"/>
          </a:p>
          <a:p>
            <a:r>
              <a:rPr lang="nl-NL" dirty="0" smtClean="0"/>
              <a:t>Interesse</a:t>
            </a:r>
          </a:p>
          <a:p>
            <a:r>
              <a:rPr lang="nl-NL" dirty="0" smtClean="0"/>
              <a:t>Vragen stellen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28600" y="3521978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Nieuwsgierig zijn!</a:t>
            </a:r>
            <a:endParaRPr lang="en-US" sz="6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5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 de slag</a:t>
            </a:r>
            <a:endParaRPr lang="en-US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76681"/>
            <a:ext cx="3352800" cy="2427713"/>
          </a:xfrm>
        </p:spPr>
      </p:pic>
    </p:spTree>
    <p:extLst>
      <p:ext uri="{BB962C8B-B14F-4D97-AF65-F5344CB8AC3E}">
        <p14:creationId xmlns:p14="http://schemas.microsoft.com/office/powerpoint/2010/main" val="122595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Workshop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Kort:</a:t>
            </a:r>
          </a:p>
          <a:p>
            <a:pPr lvl="1"/>
            <a:r>
              <a:rPr lang="nl-NL" dirty="0" smtClean="0"/>
              <a:t>Wat is scheikunde</a:t>
            </a:r>
          </a:p>
          <a:p>
            <a:pPr lvl="1"/>
            <a:r>
              <a:rPr lang="nl-NL" dirty="0" smtClean="0"/>
              <a:t>Competenties</a:t>
            </a:r>
          </a:p>
          <a:p>
            <a:pPr marL="411480" lvl="1" indent="0">
              <a:buNone/>
            </a:pPr>
            <a:endParaRPr lang="nl-NL" dirty="0" smtClean="0"/>
          </a:p>
          <a:p>
            <a:r>
              <a:rPr lang="nl-NL" dirty="0" smtClean="0"/>
              <a:t>Aan de slag</a:t>
            </a:r>
          </a:p>
          <a:p>
            <a:pPr lvl="1"/>
            <a:r>
              <a:rPr lang="nl-NL" dirty="0" smtClean="0"/>
              <a:t>Uitproberen</a:t>
            </a:r>
          </a:p>
          <a:p>
            <a:pPr lvl="1"/>
            <a:r>
              <a:rPr lang="nl-NL" dirty="0" smtClean="0"/>
              <a:t>Evalueren</a:t>
            </a:r>
            <a:endParaRPr lang="en-US" dirty="0"/>
          </a:p>
        </p:txBody>
      </p:sp>
      <p:pic>
        <p:nvPicPr>
          <p:cNvPr id="3074" name="Picture 2" descr="http://www.startpagina.nl/athene/dochters/techniekonderwijs/images/nl_scheikun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320992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3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 de slag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http://www.ingredienten-info.nl/ingredients/blo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38400"/>
            <a:ext cx="2743200" cy="23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gezinsbode.nl/files/2012/08/water-in-gl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68584"/>
            <a:ext cx="2031546" cy="304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ijdelijke aanduiding voor inhou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76681"/>
            <a:ext cx="3352800" cy="242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Resultaten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</p:txBody>
      </p:sp>
      <p:pic>
        <p:nvPicPr>
          <p:cNvPr id="8" name="Picture 6" descr="http://www.cbsdebrondekrim.nl/syndeo_data/media/afbeeldingen_groot/cursus_2013-2014/resultat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192" y="3124200"/>
            <a:ext cx="3384319" cy="335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91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Resultaten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 </a:t>
            </a:r>
            <a:r>
              <a:rPr lang="nl-NL" dirty="0"/>
              <a:t>zoek naar zoveel mogelijk taal om de verschillen te </a:t>
            </a:r>
            <a:r>
              <a:rPr lang="nl-NL" dirty="0" smtClean="0"/>
              <a:t>bespreken</a:t>
            </a:r>
            <a:endParaRPr lang="en-US" dirty="0"/>
          </a:p>
        </p:txBody>
      </p:sp>
      <p:pic>
        <p:nvPicPr>
          <p:cNvPr id="8" name="Picture 6" descr="http://www.cbsdebrondekrim.nl/syndeo_data/media/afbeeldingen_groot/cursus_2013-2014/resultat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192" y="3124200"/>
            <a:ext cx="3384319" cy="335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13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Verklaren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r">
              <a:buNone/>
            </a:pPr>
            <a:endParaRPr lang="nl-NL" dirty="0" smtClean="0"/>
          </a:p>
          <a:p>
            <a:endParaRPr lang="en-US" dirty="0"/>
          </a:p>
        </p:txBody>
      </p:sp>
      <p:pic>
        <p:nvPicPr>
          <p:cNvPr id="33794" name="Picture 2" descr="http://www.cgtopia.eu/artikelimg/keuz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5181600" cy="412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73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Verklaren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r">
              <a:buNone/>
            </a:pPr>
            <a:endParaRPr lang="nl-NL" dirty="0" smtClean="0"/>
          </a:p>
          <a:p>
            <a:pPr marL="109728" indent="0" algn="r">
              <a:buNone/>
            </a:pPr>
            <a:r>
              <a:rPr lang="nl-NL" dirty="0" smtClean="0"/>
              <a:t>Hoe komen we aan die verschillen?</a:t>
            </a:r>
          </a:p>
          <a:p>
            <a:endParaRPr lang="en-US" dirty="0"/>
          </a:p>
        </p:txBody>
      </p:sp>
      <p:pic>
        <p:nvPicPr>
          <p:cNvPr id="33794" name="Picture 2" descr="http://www.cgtopia.eu/artikelimg/keuz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5181600" cy="412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492603"/>
            <a:ext cx="3336613" cy="199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Verklaren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nl-NL" dirty="0" smtClean="0"/>
              <a:t>Verklaringen van de kinderen:</a:t>
            </a:r>
          </a:p>
          <a:p>
            <a:pPr marL="109728" indent="0" algn="ctr">
              <a:buNone/>
            </a:pPr>
            <a:endParaRPr lang="nl-NL" dirty="0"/>
          </a:p>
          <a:p>
            <a:pPr marL="109728" indent="0" algn="ctr">
              <a:buNone/>
            </a:pPr>
            <a:endParaRPr lang="nl-NL" dirty="0" smtClean="0"/>
          </a:p>
          <a:p>
            <a:pPr marL="109728" indent="0" algn="ctr">
              <a:buNone/>
            </a:pPr>
            <a:endParaRPr lang="nl-NL" dirty="0"/>
          </a:p>
          <a:p>
            <a:pPr marL="109728" indent="0" algn="ctr">
              <a:buNone/>
            </a:pPr>
            <a:endParaRPr lang="nl-NL" dirty="0" smtClean="0"/>
          </a:p>
          <a:p>
            <a:pPr marL="109728" indent="0" algn="ctr">
              <a:buNone/>
            </a:pPr>
            <a:endParaRPr lang="nl-NL" dirty="0" smtClean="0"/>
          </a:p>
          <a:p>
            <a:pPr marL="109728" indent="0" algn="ctr">
              <a:buNone/>
            </a:pPr>
            <a:endParaRPr lang="nl-NL" dirty="0"/>
          </a:p>
          <a:p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48000"/>
            <a:ext cx="4182615" cy="212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3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Verklaren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nl-NL" dirty="0" smtClean="0"/>
              <a:t>Verklaringen van de kinderen:</a:t>
            </a:r>
          </a:p>
          <a:p>
            <a:pPr marL="109728" indent="0" algn="ctr">
              <a:buNone/>
            </a:pPr>
            <a:endParaRPr lang="nl-NL" dirty="0"/>
          </a:p>
          <a:p>
            <a:pPr marL="109728" indent="0" algn="ctr">
              <a:buNone/>
            </a:pPr>
            <a:endParaRPr lang="nl-NL" dirty="0" smtClean="0"/>
          </a:p>
          <a:p>
            <a:pPr marL="109728" indent="0" algn="ctr">
              <a:buNone/>
            </a:pPr>
            <a:endParaRPr lang="nl-NL" dirty="0"/>
          </a:p>
          <a:p>
            <a:pPr marL="109728" indent="0" algn="ctr">
              <a:buNone/>
            </a:pPr>
            <a:endParaRPr lang="nl-NL" dirty="0" smtClean="0"/>
          </a:p>
          <a:p>
            <a:pPr marL="109728" indent="0" algn="ctr">
              <a:buNone/>
            </a:pPr>
            <a:endParaRPr lang="nl-NL" dirty="0" smtClean="0"/>
          </a:p>
          <a:p>
            <a:pPr marL="109728" indent="0" algn="ctr">
              <a:buNone/>
            </a:pPr>
            <a:endParaRPr lang="nl-NL" dirty="0"/>
          </a:p>
          <a:p>
            <a:pPr marL="624078" indent="-514350">
              <a:buAutoNum type="arabicPeriod"/>
            </a:pPr>
            <a:r>
              <a:rPr lang="nl-NL" dirty="0" smtClean="0"/>
              <a:t>Niet evenveel water en bloem</a:t>
            </a:r>
          </a:p>
          <a:p>
            <a:pPr marL="109728" indent="0" algn="r">
              <a:buNone/>
            </a:pPr>
            <a:endParaRPr lang="nl-NL" dirty="0" smtClean="0"/>
          </a:p>
          <a:p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48000"/>
            <a:ext cx="4182615" cy="212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Verklaren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nl-NL" dirty="0" smtClean="0"/>
              <a:t>Verklaringen van de kinderen:</a:t>
            </a:r>
          </a:p>
          <a:p>
            <a:pPr marL="109728" indent="0" algn="ctr">
              <a:buNone/>
            </a:pPr>
            <a:endParaRPr lang="nl-NL" dirty="0"/>
          </a:p>
          <a:p>
            <a:pPr marL="109728" indent="0" algn="ctr">
              <a:buNone/>
            </a:pPr>
            <a:endParaRPr lang="nl-NL" dirty="0" smtClean="0"/>
          </a:p>
          <a:p>
            <a:pPr marL="109728" indent="0" algn="ctr">
              <a:buNone/>
            </a:pPr>
            <a:endParaRPr lang="nl-NL" dirty="0"/>
          </a:p>
          <a:p>
            <a:pPr marL="109728" indent="0" algn="ctr">
              <a:buNone/>
            </a:pPr>
            <a:endParaRPr lang="nl-NL" dirty="0" smtClean="0"/>
          </a:p>
          <a:p>
            <a:pPr marL="109728" indent="0" algn="ctr">
              <a:buNone/>
            </a:pPr>
            <a:endParaRPr lang="nl-NL" dirty="0" smtClean="0"/>
          </a:p>
          <a:p>
            <a:pPr marL="109728" indent="0" algn="ctr">
              <a:buNone/>
            </a:pPr>
            <a:endParaRPr lang="nl-NL" dirty="0"/>
          </a:p>
          <a:p>
            <a:pPr marL="624078" indent="-514350">
              <a:buAutoNum type="arabicPeriod"/>
            </a:pPr>
            <a:r>
              <a:rPr lang="nl-NL" dirty="0" smtClean="0"/>
              <a:t>Niet evenveel water en bloem</a:t>
            </a:r>
          </a:p>
          <a:p>
            <a:pPr marL="624078" indent="-514350">
              <a:buAutoNum type="arabicPeriod"/>
            </a:pPr>
            <a:r>
              <a:rPr lang="nl-NL" dirty="0" smtClean="0"/>
              <a:t>We hebben niet hetzelfde gedaan</a:t>
            </a:r>
          </a:p>
          <a:p>
            <a:pPr marL="109728" indent="0" algn="r">
              <a:buNone/>
            </a:pPr>
            <a:endParaRPr lang="nl-NL" dirty="0" smtClean="0"/>
          </a:p>
          <a:p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48000"/>
            <a:ext cx="4182615" cy="212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0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Oplossingen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</p:txBody>
      </p:sp>
      <p:pic>
        <p:nvPicPr>
          <p:cNvPr id="5" name="Picture 2" descr="http://assessmenttrainer.nl/wp-content/upload_folders/assessmenttrainer.nl/2015/08/figuurreeksen-oplos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7298"/>
            <a:ext cx="5430358" cy="406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9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Oplossingen</a:t>
            </a:r>
            <a:endParaRPr lang="en-US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752600" y="2209800"/>
            <a:ext cx="7239000" cy="43647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rgbClr val="1F88A7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rgbClr val="279B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rgbClr val="27A73D"/>
              </a:buClr>
              <a:buFont typeface="Wingdings 2"/>
              <a:buChar char=""/>
              <a:defRPr kumimoji="0" sz="24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rgbClr val="27A73D"/>
              </a:buClr>
              <a:buFont typeface="Wingdings 2"/>
              <a:buChar char=""/>
              <a:defRPr kumimoji="0" sz="22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rgbClr val="27A73D"/>
              </a:buClr>
              <a:buFont typeface="Georgia"/>
              <a:buChar char="▫"/>
              <a:defRPr kumimoji="0" sz="20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nl-NL" dirty="0" smtClean="0"/>
              <a:t>Vooraf: </a:t>
            </a:r>
          </a:p>
          <a:p>
            <a:pPr marL="109728" indent="0">
              <a:buFont typeface="Georgia"/>
              <a:buNone/>
            </a:pPr>
            <a:endParaRPr lang="nl-NL" dirty="0" smtClean="0"/>
          </a:p>
          <a:p>
            <a:endParaRPr lang="nl-NL" dirty="0" smtClean="0"/>
          </a:p>
          <a:p>
            <a:pPr marL="109728" indent="0">
              <a:buFont typeface="Georgia"/>
              <a:buNone/>
            </a:pPr>
            <a:endParaRPr lang="nl-NL" dirty="0" smtClean="0"/>
          </a:p>
          <a:p>
            <a:pPr marL="109728" indent="0">
              <a:buFont typeface="Georgia"/>
              <a:buNone/>
            </a:pPr>
            <a:r>
              <a:rPr lang="nl-NL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9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scheikunde?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99" y="2212579"/>
            <a:ext cx="3905295" cy="2598636"/>
          </a:xfrm>
          <a:prstGeom prst="rect">
            <a:avLst/>
          </a:prstGeom>
        </p:spPr>
      </p:pic>
      <p:pic>
        <p:nvPicPr>
          <p:cNvPr id="5" name="Picture 2" descr="http://fransmuthert.files.wordpress.com/2010/04/becel-pro-acti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2307192"/>
            <a:ext cx="3789894" cy="262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gezondheid-schoonheid.eu/wp-content/uploads/2012/05/Gezondheid-schoonheid-header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9873" y="3490824"/>
            <a:ext cx="3070897" cy="307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nieuwsregio.nl/web/images/uploads/Koken_bij_De_Zudd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147" y="3618496"/>
            <a:ext cx="42672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tatic.karwei.nl/medias/sys_master/hdb/h0f/87962260275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138" y="2212579"/>
            <a:ext cx="2524125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pomona.nl/uploads/wysiwyg/body-product_24934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759" y="2751190"/>
            <a:ext cx="3423126" cy="228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stopdebankiers.eu/wp-content/uploads/2014/06/Supermarkt57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37" y="4587934"/>
            <a:ext cx="2876902" cy="191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6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oorpositiviteit.nl/wp-content/uploads/2012/10/creatief-denk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" y="2770355"/>
            <a:ext cx="1995795" cy="149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Oplossingen</a:t>
            </a:r>
            <a:endParaRPr lang="en-US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752600" y="2209800"/>
            <a:ext cx="7239000" cy="43647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rgbClr val="1F88A7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rgbClr val="279B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rgbClr val="27A73D"/>
              </a:buClr>
              <a:buFont typeface="Wingdings 2"/>
              <a:buChar char=""/>
              <a:defRPr kumimoji="0" sz="24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rgbClr val="27A73D"/>
              </a:buClr>
              <a:buFont typeface="Wingdings 2"/>
              <a:buChar char=""/>
              <a:defRPr kumimoji="0" sz="22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rgbClr val="27A73D"/>
              </a:buClr>
              <a:buFont typeface="Georgia"/>
              <a:buChar char="▫"/>
              <a:defRPr kumimoji="0" sz="20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Vooraf: </a:t>
            </a:r>
          </a:p>
          <a:p>
            <a:pPr marL="109728" indent="0">
              <a:buFont typeface="Georgia"/>
              <a:buNone/>
            </a:pPr>
            <a:endParaRPr lang="nl-NL" dirty="0" smtClean="0"/>
          </a:p>
          <a:p>
            <a:pPr marL="109728" indent="0">
              <a:buFont typeface="Georgia"/>
              <a:buNone/>
            </a:pPr>
            <a:r>
              <a:rPr lang="nl-NL" dirty="0" smtClean="0"/>
              <a:t>1. Ruimte voor het creatieve denken (ideeën verzinnen)</a:t>
            </a:r>
          </a:p>
          <a:p>
            <a:endParaRPr lang="nl-NL" dirty="0" smtClean="0"/>
          </a:p>
          <a:p>
            <a:pPr marL="109728" indent="0">
              <a:buFont typeface="Georgia"/>
              <a:buNone/>
            </a:pPr>
            <a:endParaRPr lang="nl-NL" dirty="0" smtClean="0"/>
          </a:p>
          <a:p>
            <a:pPr marL="109728" indent="0">
              <a:buFont typeface="Georgia"/>
              <a:buNone/>
            </a:pPr>
            <a:r>
              <a:rPr lang="nl-NL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oorpositiviteit.nl/wp-content/uploads/2012/10/creatief-denk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" y="2770355"/>
            <a:ext cx="1995795" cy="149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Oplossingen</a:t>
            </a:r>
            <a:endParaRPr lang="en-US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752600" y="2209800"/>
            <a:ext cx="7239000" cy="43647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rgbClr val="1F88A7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rgbClr val="279B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rgbClr val="27A73D"/>
              </a:buClr>
              <a:buFont typeface="Wingdings 2"/>
              <a:buChar char=""/>
              <a:defRPr kumimoji="0" sz="24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rgbClr val="27A73D"/>
              </a:buClr>
              <a:buFont typeface="Wingdings 2"/>
              <a:buChar char=""/>
              <a:defRPr kumimoji="0" sz="22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rgbClr val="27A73D"/>
              </a:buClr>
              <a:buFont typeface="Georgia"/>
              <a:buChar char="▫"/>
              <a:defRPr kumimoji="0" sz="2000" kern="1200">
                <a:solidFill>
                  <a:srgbClr val="27A7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Vooraf: </a:t>
            </a:r>
          </a:p>
          <a:p>
            <a:pPr marL="109728" indent="0">
              <a:buFont typeface="Georgia"/>
              <a:buNone/>
            </a:pPr>
            <a:endParaRPr lang="nl-NL" dirty="0" smtClean="0"/>
          </a:p>
          <a:p>
            <a:pPr marL="109728" indent="0">
              <a:buFont typeface="Georgia"/>
              <a:buNone/>
            </a:pP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1. Ruimte voor het creatieve denken (ideeën verzinnen)</a:t>
            </a:r>
          </a:p>
          <a:p>
            <a:endParaRPr lang="nl-NL" dirty="0" smtClean="0"/>
          </a:p>
          <a:p>
            <a:pPr marL="109728" indent="0">
              <a:buFont typeface="Georgia"/>
              <a:buNone/>
            </a:pPr>
            <a:endParaRPr lang="nl-NL" dirty="0" smtClean="0"/>
          </a:p>
          <a:p>
            <a:pPr marL="109728" indent="0">
              <a:buFont typeface="Georgia"/>
              <a:buNone/>
            </a:pPr>
            <a:r>
              <a:rPr lang="nl-NL" dirty="0" smtClean="0"/>
              <a:t>2. Analytisch en evaluerend denken (beoordelen)</a:t>
            </a:r>
            <a:endParaRPr lang="en-US" dirty="0" smtClean="0"/>
          </a:p>
          <a:p>
            <a:pPr marL="109728" indent="0">
              <a:buFont typeface="Georgia"/>
              <a:buNone/>
            </a:pPr>
            <a:r>
              <a:rPr lang="nl-NL" dirty="0" smtClean="0"/>
              <a:t>  </a:t>
            </a:r>
            <a:endParaRPr lang="en-US" dirty="0"/>
          </a:p>
        </p:txBody>
      </p:sp>
      <p:pic>
        <p:nvPicPr>
          <p:cNvPr id="1028" name="Picture 4" descr="http://www.medicijnbalans.nl/content/articles/50400/img/web/foto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61" y="4267201"/>
            <a:ext cx="1453262" cy="169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94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oorpositiviteit.nl/wp-content/uploads/2012/10/creatief-denk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" y="2209800"/>
            <a:ext cx="3621394" cy="271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Oplossingen</a:t>
            </a:r>
            <a:endParaRPr lang="en-US" dirty="0"/>
          </a:p>
        </p:txBody>
      </p:sp>
      <p:pic>
        <p:nvPicPr>
          <p:cNvPr id="2050" name="Picture 2" descr="http://www.womentips.co/wp-content/uploads/2015/02/peckham-post-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126" y="2514600"/>
            <a:ext cx="4689428" cy="329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32508" y="5202884"/>
            <a:ext cx="3637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Ideeën opschrijven</a:t>
            </a:r>
          </a:p>
        </p:txBody>
      </p:sp>
    </p:spTree>
    <p:extLst>
      <p:ext uri="{BB962C8B-B14F-4D97-AF65-F5344CB8AC3E}">
        <p14:creationId xmlns:p14="http://schemas.microsoft.com/office/powerpoint/2010/main" val="40844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oorpositiviteit.nl/wp-content/uploads/2012/10/creatief-denk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" y="2209800"/>
            <a:ext cx="3621394" cy="271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Oplossingen</a:t>
            </a:r>
            <a:endParaRPr lang="en-US" dirty="0"/>
          </a:p>
        </p:txBody>
      </p:sp>
      <p:pic>
        <p:nvPicPr>
          <p:cNvPr id="2050" name="Picture 2" descr="http://www.womentips.co/wp-content/uploads/2015/02/peckham-post-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126" y="2514600"/>
            <a:ext cx="4689428" cy="329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32508" y="5202884"/>
            <a:ext cx="3637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Ideeën opschrijven</a:t>
            </a:r>
          </a:p>
          <a:p>
            <a:pPr marL="342900" indent="-342900">
              <a:buAutoNum type="arabicPeriod"/>
            </a:pP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Ordenen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19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Kleuter oplossingen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5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Kleuter oplossingen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188550"/>
          </a:xfrm>
        </p:spPr>
        <p:txBody>
          <a:bodyPr/>
          <a:lstStyle/>
          <a:p>
            <a:r>
              <a:rPr lang="nl-NL" sz="2400" dirty="0" smtClean="0"/>
              <a:t>Als alle bekers even vol zitten, heb je evenveel</a:t>
            </a:r>
          </a:p>
        </p:txBody>
      </p:sp>
      <p:pic>
        <p:nvPicPr>
          <p:cNvPr id="7180" name="Picture 12" descr="https://www.sabe-verpakkingen.nl/media/catalog/category/plastic_beker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19435"/>
            <a:ext cx="1612519" cy="16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0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Kleuter oplossingen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188550"/>
          </a:xfrm>
        </p:spPr>
        <p:txBody>
          <a:bodyPr/>
          <a:lstStyle/>
          <a:p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</a:rPr>
              <a:t>Als alle bekers even vol zitten, heb je evenveel</a:t>
            </a:r>
          </a:p>
          <a:p>
            <a:r>
              <a:rPr lang="nl-NL" sz="2400" dirty="0" smtClean="0"/>
              <a:t>Kraan even lang aan laten</a:t>
            </a:r>
          </a:p>
        </p:txBody>
      </p:sp>
      <p:pic>
        <p:nvPicPr>
          <p:cNvPr id="7172" name="Picture 4" descr="http://images.clipartpanda.com/water-faucet-clipart-black-and-white-canstock14912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036" y="4767163"/>
            <a:ext cx="1319095" cy="153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users.skynet.be/ictgv/hotpot/klok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31" y="5525695"/>
            <a:ext cx="419389" cy="44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www.sabe-verpakkingen.nl/media/catalog/category/plastic_bekers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19435"/>
            <a:ext cx="1612519" cy="16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0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llinverhuur.nl/media/catalog/product/cache/1/image/9df78eab33525d08d6e5fb8d27136e95/m/a/maatbeker_all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902" y="4719435"/>
            <a:ext cx="1579418" cy="157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Kleuter oplossingen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188550"/>
          </a:xfrm>
        </p:spPr>
        <p:txBody>
          <a:bodyPr/>
          <a:lstStyle/>
          <a:p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</a:rPr>
              <a:t>Als alle bekers even vol zitten, heb je evenveel</a:t>
            </a:r>
          </a:p>
          <a:p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</a:rPr>
              <a:t>Kraan even lang aan laten</a:t>
            </a:r>
          </a:p>
          <a:p>
            <a:r>
              <a:rPr lang="nl-NL" sz="2400" dirty="0" smtClean="0"/>
              <a:t>Maatbeker maken door cijfer 10 op te schrijven</a:t>
            </a:r>
          </a:p>
        </p:txBody>
      </p:sp>
      <p:pic>
        <p:nvPicPr>
          <p:cNvPr id="7172" name="Picture 4" descr="http://images.clipartpanda.com/water-faucet-clipart-black-and-white-canstock149128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036" y="4767163"/>
            <a:ext cx="1319095" cy="153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users.skynet.be/ictgv/hotpot/klok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31" y="5525695"/>
            <a:ext cx="419389" cy="44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www.sabe-verpakkingen.nl/media/catalog/category/plastic_bekers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19435"/>
            <a:ext cx="1612519" cy="16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962400" y="518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endParaRPr lang="en-U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0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llinverhuur.nl/media/catalog/product/cache/1/image/9df78eab33525d08d6e5fb8d27136e95/m/a/maatbeker_all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902" y="4719435"/>
            <a:ext cx="1579418" cy="157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Kleuter oplossingen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188550"/>
          </a:xfrm>
        </p:spPr>
        <p:txBody>
          <a:bodyPr/>
          <a:lstStyle/>
          <a:p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</a:rPr>
              <a:t>Als alle bekers even vol zitten, heb je evenveel</a:t>
            </a:r>
          </a:p>
          <a:p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</a:rPr>
              <a:t>Kraan even lang aan laten</a:t>
            </a:r>
          </a:p>
          <a:p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</a:rPr>
              <a:t>Maatbeker maken door cijfer 10 op te schrijven</a:t>
            </a:r>
          </a:p>
          <a:p>
            <a:r>
              <a:rPr lang="nl-NL" sz="2400" dirty="0" smtClean="0"/>
              <a:t>Even veel schepjes</a:t>
            </a:r>
          </a:p>
        </p:txBody>
      </p:sp>
      <p:pic>
        <p:nvPicPr>
          <p:cNvPr id="7172" name="Picture 4" descr="http://images.clipartpanda.com/water-faucet-clipart-black-and-white-canstock149128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036" y="4767163"/>
            <a:ext cx="1319095" cy="153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users.skynet.be/ictgv/hotpot/klok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31" y="5525695"/>
            <a:ext cx="419389" cy="44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thumbs.dreamstime.com/t/lepel-van-bloem-1799437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418" y="4858743"/>
            <a:ext cx="1798078" cy="135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www.sabe-verpakkingen.nl/media/catalog/category/plastic_bekers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19435"/>
            <a:ext cx="1612519" cy="16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3962400" y="518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endParaRPr lang="en-U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0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llinverhuur.nl/media/catalog/product/cache/1/image/9df78eab33525d08d6e5fb8d27136e95/m/a/maatbeker_all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902" y="4719435"/>
            <a:ext cx="1579418" cy="157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Kleuter oplossingen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188550"/>
          </a:xfrm>
        </p:spPr>
        <p:txBody>
          <a:bodyPr/>
          <a:lstStyle/>
          <a:p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</a:rPr>
              <a:t>Als alle bekers even vol zitten, heb je evenveel</a:t>
            </a:r>
          </a:p>
          <a:p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</a:rPr>
              <a:t>Kraan even lang aan laten</a:t>
            </a:r>
          </a:p>
          <a:p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</a:rPr>
              <a:t>Maatbeker maken door cijfer 10 op te schrijven</a:t>
            </a:r>
          </a:p>
          <a:p>
            <a:r>
              <a:rPr lang="nl-NL" sz="2400" dirty="0" smtClean="0">
                <a:solidFill>
                  <a:schemeClr val="bg1">
                    <a:lumMod val="85000"/>
                  </a:schemeClr>
                </a:solidFill>
              </a:rPr>
              <a:t>Even veel schepjes</a:t>
            </a:r>
          </a:p>
          <a:p>
            <a:r>
              <a:rPr lang="nl-NL" sz="2400" dirty="0" smtClean="0"/>
              <a:t>Wegen </a:t>
            </a:r>
            <a:r>
              <a:rPr lang="nl-NL" sz="2400" dirty="0"/>
              <a:t>met een </a:t>
            </a:r>
            <a:r>
              <a:rPr lang="nl-NL" sz="2400" dirty="0" smtClean="0"/>
              <a:t>balans</a:t>
            </a:r>
            <a:endParaRPr lang="nl-NL" sz="2400" dirty="0"/>
          </a:p>
        </p:txBody>
      </p:sp>
      <p:pic>
        <p:nvPicPr>
          <p:cNvPr id="7172" name="Picture 4" descr="http://images.clipartpanda.com/water-faucet-clipart-black-and-white-canstock149128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036" y="4767163"/>
            <a:ext cx="1319095" cy="153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users.skynet.be/ictgv/hotpot/klok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31" y="5525695"/>
            <a:ext cx="419389" cy="44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thumbs.dreamstime.com/t/lepel-van-bloem-1799437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418" y="4858743"/>
            <a:ext cx="1798078" cy="135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jufanke.nl/afbeeldingen/rekenenwege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58742"/>
            <a:ext cx="1706747" cy="127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www.sabe-verpakkingen.nl/media/catalog/category/plastic_bekers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19435"/>
            <a:ext cx="1612519" cy="16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3962400" y="518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endParaRPr lang="en-U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2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Competenties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 descr="http://image.spreadshirtmedia.net/image-server/v1/compositions/124127137/views/1,width=235,height=235,appearanceId=370/S-C-He-I-K-U-Nd-I-Ge-%28scheikundige%29---Full-T-Shir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43200"/>
            <a:ext cx="3228975" cy="322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llinverhuur.nl/media/catalog/product/cache/1/image/9df78eab33525d08d6e5fb8d27136e95/m/a/maatbeker_all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902" y="4719435"/>
            <a:ext cx="1579418" cy="157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Kleuter oplossingen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188550"/>
          </a:xfrm>
        </p:spPr>
        <p:txBody>
          <a:bodyPr/>
          <a:lstStyle/>
          <a:p>
            <a:pPr marL="109728" indent="0">
              <a:buNone/>
            </a:pPr>
            <a:r>
              <a:rPr lang="nl-NL" sz="2400" dirty="0" smtClean="0"/>
              <a:t>Hoe kan je de kinderen zelf laten ontdekken wat wel en niet werkt?</a:t>
            </a:r>
          </a:p>
          <a:p>
            <a:pPr marL="109728" indent="0">
              <a:buNone/>
            </a:pPr>
            <a:endParaRPr lang="nl-NL" sz="2400" dirty="0"/>
          </a:p>
          <a:p>
            <a:pPr marL="109728" indent="0">
              <a:buNone/>
            </a:pPr>
            <a:r>
              <a:rPr lang="nl-NL" sz="2400" dirty="0" smtClean="0"/>
              <a:t>Bedenk een activiteit</a:t>
            </a:r>
            <a:br>
              <a:rPr lang="nl-NL" sz="2400" dirty="0" smtClean="0"/>
            </a:br>
            <a:r>
              <a:rPr lang="nl-NL" sz="2400" dirty="0" smtClean="0"/>
              <a:t>+ wat biedt je aan / wat laat je ze proberen</a:t>
            </a:r>
            <a:endParaRPr lang="nl-NL" sz="2400" dirty="0"/>
          </a:p>
        </p:txBody>
      </p:sp>
      <p:pic>
        <p:nvPicPr>
          <p:cNvPr id="7172" name="Picture 4" descr="http://images.clipartpanda.com/water-faucet-clipart-black-and-white-canstock149128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036" y="4767163"/>
            <a:ext cx="1319095" cy="153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users.skynet.be/ictgv/hotpot/klok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31" y="5525695"/>
            <a:ext cx="419389" cy="44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thumbs.dreamstime.com/t/lepel-van-bloem-1799437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418" y="4858743"/>
            <a:ext cx="1798078" cy="135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jufanke.nl/afbeeldingen/rekenenwege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58742"/>
            <a:ext cx="1706747" cy="127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www.sabe-verpakkingen.nl/media/catalog/category/plastic_bekers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19435"/>
            <a:ext cx="1612519" cy="16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3962400" y="518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endParaRPr lang="en-U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68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 Tips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33800" y="2209800"/>
            <a:ext cx="5257800" cy="436473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2" descr="http://www.webklik.nl/user_files/2012_05/395226/scheikun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473036"/>
            <a:ext cx="3270737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3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 Tips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33800" y="2209800"/>
            <a:ext cx="5257800" cy="4364736"/>
          </a:xfrm>
        </p:spPr>
        <p:txBody>
          <a:bodyPr>
            <a:normAutofit/>
          </a:bodyPr>
          <a:lstStyle/>
          <a:p>
            <a:r>
              <a:rPr lang="nl-NL" dirty="0"/>
              <a:t>Vertel het belang van meetinstrumenten niet, laat </a:t>
            </a:r>
            <a:r>
              <a:rPr lang="nl-NL" dirty="0" smtClean="0"/>
              <a:t>ze het ontdekken</a:t>
            </a:r>
            <a:endParaRPr lang="en-US" dirty="0"/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2" descr="http://www.webklik.nl/user_files/2012_05/395226/scheikun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473036"/>
            <a:ext cx="3270737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3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 Tips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33800" y="2209800"/>
            <a:ext cx="5257800" cy="436473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Vertel het belang van meetinstrumenten niet, laat 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ze het ontdekken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109728" indent="0">
              <a:buNone/>
            </a:pPr>
            <a:endParaRPr lang="en-US" dirty="0"/>
          </a:p>
          <a:p>
            <a:r>
              <a:rPr lang="nl-NL" dirty="0"/>
              <a:t>Laat kinderen hun eigen </a:t>
            </a:r>
            <a:r>
              <a:rPr lang="nl-NL" dirty="0" smtClean="0"/>
              <a:t>oplossingen </a:t>
            </a:r>
            <a:r>
              <a:rPr lang="nl-NL" dirty="0"/>
              <a:t>beoordelen</a:t>
            </a:r>
            <a:endParaRPr lang="en-US" dirty="0"/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2" descr="http://www.webklik.nl/user_files/2012_05/395226/scheikun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473036"/>
            <a:ext cx="3270737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3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 Tips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33800" y="2209800"/>
            <a:ext cx="5257800" cy="4364736"/>
          </a:xfrm>
        </p:spPr>
        <p:txBody>
          <a:bodyPr>
            <a:normAutofit lnSpcReduction="10000"/>
          </a:bodyPr>
          <a:lstStyle/>
          <a:p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Vertel het belang van meetinstrumenten niet, laat ze het ontdekken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109728" indent="0">
              <a:buNone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Laat kinderen hun eigen </a:t>
            </a:r>
            <a:r>
              <a:rPr lang="nl-NL" dirty="0" smtClean="0">
                <a:solidFill>
                  <a:schemeClr val="bg1">
                    <a:lumMod val="85000"/>
                  </a:schemeClr>
                </a:solidFill>
              </a:rPr>
              <a:t>oplossingen </a:t>
            </a:r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beoordelen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109728" indent="0">
              <a:buNone/>
            </a:pPr>
            <a:endParaRPr lang="en-US" dirty="0"/>
          </a:p>
          <a:p>
            <a:r>
              <a:rPr lang="nl-NL" dirty="0"/>
              <a:t>Zoek zoveel mogelijk taal om over de resultaten te praten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http://www.webklik.nl/user_files/2012_05/395226/scheikun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473036"/>
            <a:ext cx="3270737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1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</a:t>
            </a:r>
            <a:r>
              <a:rPr lang="nl-NL" dirty="0" smtClean="0"/>
              <a:t>fronden</a:t>
            </a:r>
            <a:endParaRPr lang="en-US" dirty="0"/>
          </a:p>
        </p:txBody>
      </p:sp>
      <p:pic>
        <p:nvPicPr>
          <p:cNvPr id="6" name="Picture 2" descr="http://www.nsmbl.nl/wp-content/uploads/2014/08/lego1-610x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76600"/>
            <a:ext cx="581025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33400" y="23622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Evaluatieformulier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Neem pakketje mee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8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Competenties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19400" y="2209800"/>
            <a:ext cx="5867400" cy="4364736"/>
          </a:xfrm>
        </p:spPr>
        <p:txBody>
          <a:bodyPr/>
          <a:lstStyle/>
          <a:p>
            <a:pPr marL="109728" lvl="0" indent="0">
              <a:buNone/>
            </a:pPr>
            <a:endParaRPr lang="nl-NL" dirty="0" smtClean="0"/>
          </a:p>
        </p:txBody>
      </p:sp>
      <p:pic>
        <p:nvPicPr>
          <p:cNvPr id="5122" name="Picture 2" descr="http://www.basf.nl/ecp1/Netherlands/nl/function/conversions:/publish/content/Jobs_Career/images/working/aufgaben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7" y="2327564"/>
            <a:ext cx="19812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81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Competenties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19400" y="2209800"/>
            <a:ext cx="5867400" cy="4364736"/>
          </a:xfrm>
        </p:spPr>
        <p:txBody>
          <a:bodyPr/>
          <a:lstStyle/>
          <a:p>
            <a:pPr marL="109728" lvl="0" indent="0">
              <a:buNone/>
            </a:pPr>
            <a:endParaRPr lang="nl-NL" dirty="0" smtClean="0"/>
          </a:p>
        </p:txBody>
      </p:sp>
      <p:pic>
        <p:nvPicPr>
          <p:cNvPr id="5122" name="Picture 2" descr="http://www.basf.nl/ecp1/Netherlands/nl/function/conversions:/publish/content/Jobs_Career/images/working/aufgaben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7" y="2327564"/>
            <a:ext cx="19812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4572000"/>
            <a:ext cx="2256924" cy="17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Competenties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19400" y="2209800"/>
            <a:ext cx="5867400" cy="4364736"/>
          </a:xfrm>
        </p:spPr>
        <p:txBody>
          <a:bodyPr/>
          <a:lstStyle/>
          <a:p>
            <a:pPr lvl="0"/>
            <a:r>
              <a:rPr lang="nl-NL" dirty="0" smtClean="0"/>
              <a:t>Observeren</a:t>
            </a:r>
            <a:endParaRPr lang="nl-NL" dirty="0" smtClean="0">
              <a:sym typeface="Wingdings" panose="05000000000000000000" pitchFamily="2" charset="2"/>
            </a:endParaRPr>
          </a:p>
          <a:p>
            <a:pPr marL="109728" lvl="0" indent="0">
              <a:buNone/>
            </a:pPr>
            <a:endParaRPr lang="nl-NL" dirty="0" smtClean="0"/>
          </a:p>
        </p:txBody>
      </p:sp>
      <p:pic>
        <p:nvPicPr>
          <p:cNvPr id="5122" name="Picture 2" descr="http://www.basf.nl/ecp1/Netherlands/nl/function/conversions:/publish/content/Jobs_Career/images/working/aufgaben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7" y="2327564"/>
            <a:ext cx="19812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4572000"/>
            <a:ext cx="2256924" cy="17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Competenties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19400" y="2209800"/>
            <a:ext cx="5867400" cy="4364736"/>
          </a:xfrm>
        </p:spPr>
        <p:txBody>
          <a:bodyPr/>
          <a:lstStyle/>
          <a:p>
            <a:pPr lvl="0"/>
            <a:r>
              <a:rPr lang="nl-NL" dirty="0" smtClean="0"/>
              <a:t>Observeren</a:t>
            </a:r>
            <a:endParaRPr lang="nl-NL" dirty="0" smtClean="0">
              <a:sym typeface="Wingdings" panose="05000000000000000000" pitchFamily="2" charset="2"/>
            </a:endParaRPr>
          </a:p>
          <a:p>
            <a:pPr marL="109728" lvl="0" indent="0">
              <a:buNone/>
            </a:pPr>
            <a:r>
              <a:rPr lang="nl-NL" dirty="0" smtClean="0"/>
              <a:t>Bewust op zoek gaan naar waarnemingen om gegevens te verzamelen </a:t>
            </a:r>
          </a:p>
          <a:p>
            <a:pPr marL="109728" lvl="0" indent="0">
              <a:buNone/>
            </a:pPr>
            <a:endParaRPr lang="nl-NL" dirty="0" smtClean="0"/>
          </a:p>
        </p:txBody>
      </p:sp>
      <p:pic>
        <p:nvPicPr>
          <p:cNvPr id="5122" name="Picture 2" descr="http://www.basf.nl/ecp1/Netherlands/nl/function/conversions:/publish/content/Jobs_Career/images/working/aufgaben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7" y="2327564"/>
            <a:ext cx="19812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4572000"/>
            <a:ext cx="2256924" cy="17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1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371</TotalTime>
  <Words>567</Words>
  <Application>Microsoft Office PowerPoint</Application>
  <PresentationFormat>Diavoorstelling (4:3)</PresentationFormat>
  <Paragraphs>222</Paragraphs>
  <Slides>55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55</vt:i4>
      </vt:variant>
    </vt:vector>
  </HeadingPairs>
  <TitlesOfParts>
    <vt:vector size="56" baseType="lpstr">
      <vt:lpstr>Urban</vt:lpstr>
      <vt:lpstr>Samen Scheikunde Doen</vt:lpstr>
      <vt:lpstr>Voorstellen</vt:lpstr>
      <vt:lpstr>Workshop</vt:lpstr>
      <vt:lpstr>Wat is scheikunde?</vt:lpstr>
      <vt:lpstr>Competenties</vt:lpstr>
      <vt:lpstr>Competenties</vt:lpstr>
      <vt:lpstr>Competenties</vt:lpstr>
      <vt:lpstr>Competenties</vt:lpstr>
      <vt:lpstr>Competenties</vt:lpstr>
      <vt:lpstr>Competenties</vt:lpstr>
      <vt:lpstr>Competenties</vt:lpstr>
      <vt:lpstr>Competenties</vt:lpstr>
      <vt:lpstr>Competenties</vt:lpstr>
      <vt:lpstr>Competenties</vt:lpstr>
      <vt:lpstr>Competenties</vt:lpstr>
      <vt:lpstr>Competenties</vt:lpstr>
      <vt:lpstr>Competenties</vt:lpstr>
      <vt:lpstr>Competenties</vt:lpstr>
      <vt:lpstr>Competenties</vt:lpstr>
      <vt:lpstr>Competenties</vt:lpstr>
      <vt:lpstr>Competenties</vt:lpstr>
      <vt:lpstr>Competenties</vt:lpstr>
      <vt:lpstr>Competenties</vt:lpstr>
      <vt:lpstr>Competenties</vt:lpstr>
      <vt:lpstr>Competenties</vt:lpstr>
      <vt:lpstr>Competenties</vt:lpstr>
      <vt:lpstr>Competenties</vt:lpstr>
      <vt:lpstr>Competenties</vt:lpstr>
      <vt:lpstr>Aan de slag</vt:lpstr>
      <vt:lpstr>Aan de slag</vt:lpstr>
      <vt:lpstr>Resultaten</vt:lpstr>
      <vt:lpstr>Resultaten</vt:lpstr>
      <vt:lpstr>Verklaren</vt:lpstr>
      <vt:lpstr>Verklaren</vt:lpstr>
      <vt:lpstr>Verklaren</vt:lpstr>
      <vt:lpstr>Verklaren</vt:lpstr>
      <vt:lpstr>Verklaren</vt:lpstr>
      <vt:lpstr>Oplossingen</vt:lpstr>
      <vt:lpstr>Oplossingen</vt:lpstr>
      <vt:lpstr>Oplossingen</vt:lpstr>
      <vt:lpstr>Oplossingen</vt:lpstr>
      <vt:lpstr>Oplossingen</vt:lpstr>
      <vt:lpstr>Oplossingen</vt:lpstr>
      <vt:lpstr>Kleuter oplossingen</vt:lpstr>
      <vt:lpstr>Kleuter oplossingen</vt:lpstr>
      <vt:lpstr>Kleuter oplossingen</vt:lpstr>
      <vt:lpstr>Kleuter oplossingen</vt:lpstr>
      <vt:lpstr>Kleuter oplossingen</vt:lpstr>
      <vt:lpstr>Kleuter oplossingen</vt:lpstr>
      <vt:lpstr>Kleuter oplossingen</vt:lpstr>
      <vt:lpstr>3 Tips</vt:lpstr>
      <vt:lpstr>3 Tips</vt:lpstr>
      <vt:lpstr>3 Tips</vt:lpstr>
      <vt:lpstr>3 Tips</vt:lpstr>
      <vt:lpstr>Afronden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Laptop</cp:lastModifiedBy>
  <cp:revision>73</cp:revision>
  <dcterms:created xsi:type="dcterms:W3CDTF">2015-03-15T14:20:18Z</dcterms:created>
  <dcterms:modified xsi:type="dcterms:W3CDTF">2015-11-19T18:18:28Z</dcterms:modified>
</cp:coreProperties>
</file>