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70" r:id="rId3"/>
    <p:sldId id="257" r:id="rId4"/>
    <p:sldId id="263" r:id="rId5"/>
    <p:sldId id="262" r:id="rId6"/>
    <p:sldId id="264" r:id="rId7"/>
    <p:sldId id="267" r:id="rId8"/>
    <p:sldId id="265" r:id="rId9"/>
    <p:sldId id="268" r:id="rId10"/>
    <p:sldId id="266" r:id="rId11"/>
    <p:sldId id="269" r:id="rId12"/>
  </p:sldIdLst>
  <p:sldSz cx="9144000" cy="6858000" type="screen4x3"/>
  <p:notesSz cx="6888163" cy="1002188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00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27648" autoAdjust="0"/>
  </p:normalViewPr>
  <p:slideViewPr>
    <p:cSldViewPr snapToGrid="0">
      <p:cViewPr varScale="1">
        <p:scale>
          <a:sx n="20" d="100"/>
          <a:sy n="20" d="100"/>
        </p:scale>
        <p:origin x="182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4871" cy="502835"/>
          </a:xfrm>
          <a:prstGeom prst="rect">
            <a:avLst/>
          </a:prstGeom>
        </p:spPr>
        <p:txBody>
          <a:bodyPr vert="horz" lIns="96625" tIns="48312" rIns="96625" bIns="48312" rtlCol="0"/>
          <a:lstStyle>
            <a:lvl1pPr algn="l">
              <a:defRPr sz="1300"/>
            </a:lvl1pPr>
          </a:lstStyle>
          <a:p>
            <a:endParaRPr lang="nl-NL"/>
          </a:p>
        </p:txBody>
      </p:sp>
      <p:sp>
        <p:nvSpPr>
          <p:cNvPr id="3" name="Tijdelijke aanduiding voor datum 2"/>
          <p:cNvSpPr>
            <a:spLocks noGrp="1"/>
          </p:cNvSpPr>
          <p:nvPr>
            <p:ph type="dt" idx="1"/>
          </p:nvPr>
        </p:nvSpPr>
        <p:spPr>
          <a:xfrm>
            <a:off x="3901698" y="0"/>
            <a:ext cx="2984871" cy="502835"/>
          </a:xfrm>
          <a:prstGeom prst="rect">
            <a:avLst/>
          </a:prstGeom>
        </p:spPr>
        <p:txBody>
          <a:bodyPr vert="horz" lIns="96625" tIns="48312" rIns="96625" bIns="48312" rtlCol="0"/>
          <a:lstStyle>
            <a:lvl1pPr algn="r">
              <a:defRPr sz="1300"/>
            </a:lvl1pPr>
          </a:lstStyle>
          <a:p>
            <a:fld id="{7ADE1D74-60C3-4848-9B6F-81C77FAB3725}" type="datetimeFigureOut">
              <a:rPr lang="nl-NL" smtClean="0"/>
              <a:t>20-11-2016</a:t>
            </a:fld>
            <a:endParaRPr lang="nl-NL"/>
          </a:p>
        </p:txBody>
      </p:sp>
      <p:sp>
        <p:nvSpPr>
          <p:cNvPr id="4" name="Tijdelijke aanduiding voor dia-afbeelding 3"/>
          <p:cNvSpPr>
            <a:spLocks noGrp="1" noRot="1" noChangeAspect="1"/>
          </p:cNvSpPr>
          <p:nvPr>
            <p:ph type="sldImg" idx="2"/>
          </p:nvPr>
        </p:nvSpPr>
        <p:spPr>
          <a:xfrm>
            <a:off x="1189038" y="1252538"/>
            <a:ext cx="4510087" cy="3382962"/>
          </a:xfrm>
          <a:prstGeom prst="rect">
            <a:avLst/>
          </a:prstGeom>
          <a:noFill/>
          <a:ln w="12700">
            <a:solidFill>
              <a:prstClr val="black"/>
            </a:solidFill>
          </a:ln>
        </p:spPr>
        <p:txBody>
          <a:bodyPr vert="horz" lIns="96625" tIns="48312" rIns="96625" bIns="48312" rtlCol="0" anchor="ctr"/>
          <a:lstStyle/>
          <a:p>
            <a:endParaRPr lang="nl-NL"/>
          </a:p>
        </p:txBody>
      </p:sp>
      <p:sp>
        <p:nvSpPr>
          <p:cNvPr id="5" name="Tijdelijke aanduiding voor notities 4"/>
          <p:cNvSpPr>
            <a:spLocks noGrp="1"/>
          </p:cNvSpPr>
          <p:nvPr>
            <p:ph type="body" sz="quarter" idx="3"/>
          </p:nvPr>
        </p:nvSpPr>
        <p:spPr>
          <a:xfrm>
            <a:off x="688817" y="4823034"/>
            <a:ext cx="5510530" cy="3946118"/>
          </a:xfrm>
          <a:prstGeom prst="rect">
            <a:avLst/>
          </a:prstGeom>
        </p:spPr>
        <p:txBody>
          <a:bodyPr vert="horz" lIns="96625" tIns="48312" rIns="96625" bIns="48312"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519055"/>
            <a:ext cx="2984871" cy="502834"/>
          </a:xfrm>
          <a:prstGeom prst="rect">
            <a:avLst/>
          </a:prstGeom>
        </p:spPr>
        <p:txBody>
          <a:bodyPr vert="horz" lIns="96625" tIns="48312" rIns="96625" bIns="48312"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3901698" y="9519055"/>
            <a:ext cx="2984871" cy="502834"/>
          </a:xfrm>
          <a:prstGeom prst="rect">
            <a:avLst/>
          </a:prstGeom>
        </p:spPr>
        <p:txBody>
          <a:bodyPr vert="horz" lIns="96625" tIns="48312" rIns="96625" bIns="48312" rtlCol="0" anchor="b"/>
          <a:lstStyle>
            <a:lvl1pPr algn="r">
              <a:defRPr sz="1300"/>
            </a:lvl1pPr>
          </a:lstStyle>
          <a:p>
            <a:fld id="{39545360-7301-4D21-B400-06E91338345F}" type="slidenum">
              <a:rPr lang="nl-NL" smtClean="0"/>
              <a:t>‹nr.›</a:t>
            </a:fld>
            <a:endParaRPr lang="nl-NL"/>
          </a:p>
        </p:txBody>
      </p:sp>
    </p:spTree>
    <p:extLst>
      <p:ext uri="{BB962C8B-B14F-4D97-AF65-F5344CB8AC3E}">
        <p14:creationId xmlns:p14="http://schemas.microsoft.com/office/powerpoint/2010/main" val="119156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9545360-7301-4D21-B400-06E91338345F}" type="slidenum">
              <a:rPr lang="nl-NL" smtClean="0"/>
              <a:t>1</a:t>
            </a:fld>
            <a:endParaRPr lang="nl-NL"/>
          </a:p>
        </p:txBody>
      </p:sp>
    </p:spTree>
    <p:extLst>
      <p:ext uri="{BB962C8B-B14F-4D97-AF65-F5344CB8AC3E}">
        <p14:creationId xmlns:p14="http://schemas.microsoft.com/office/powerpoint/2010/main" val="334565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9545360-7301-4D21-B400-06E91338345F}" type="slidenum">
              <a:rPr lang="nl-NL" smtClean="0"/>
              <a:t>10</a:t>
            </a:fld>
            <a:endParaRPr lang="nl-NL"/>
          </a:p>
        </p:txBody>
      </p:sp>
    </p:spTree>
    <p:extLst>
      <p:ext uri="{BB962C8B-B14F-4D97-AF65-F5344CB8AC3E}">
        <p14:creationId xmlns:p14="http://schemas.microsoft.com/office/powerpoint/2010/main" val="393224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9545360-7301-4D21-B400-06E91338345F}" type="slidenum">
              <a:rPr lang="nl-NL" smtClean="0"/>
              <a:t>11</a:t>
            </a:fld>
            <a:endParaRPr lang="nl-NL"/>
          </a:p>
        </p:txBody>
      </p:sp>
    </p:spTree>
    <p:extLst>
      <p:ext uri="{BB962C8B-B14F-4D97-AF65-F5344CB8AC3E}">
        <p14:creationId xmlns:p14="http://schemas.microsoft.com/office/powerpoint/2010/main" val="2661118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missie van Astrid</a:t>
            </a:r>
          </a:p>
          <a:p>
            <a:endParaRPr lang="nl-NL" dirty="0" smtClean="0"/>
          </a:p>
          <a:p>
            <a:r>
              <a:rPr lang="nl-NL" dirty="0" smtClean="0"/>
              <a:t>Astrid Poot, creatief directeur Fonk en ontwerper van educatief materiaal, bruist van de energie, creativiteit en positiviteit. Ze maakt met haar team allerlei digitale producten voor kinderen en ouders. Fonk werkt onder meer voor het Klokhuis en Nemo. Allemaal heel inhoudelijk en positief voor kinderen. Daarnaast is ze actief als ouder in de technieklessen op school en is ze de bedenker van de Klooikoffers. Kinderen leren nu op school heel goed werken met de iPad of laptop en pen en papier. Met de Klooikoffers leren ze ook het andere gereedschap kennen. Want niet ieder kind heeft thuis een zaag of soldeerbout. Het is de bedoeling dat de kinderen thuis met hun ouders aan 'het klooien' gaan, lekker samen iets nieuws leren. "Ouders zetten hun kinderen best gemakkelijk voor de tv of iPad. Ze weten niet zo goed meer hoe ze met hun kinderen moeten spelen of zijn te gestrest om dat te doen. En dat, terwijl kinderen het liefst met hun ouders spelen... Die kloof moet dicht! Dat is mijn missie."</a:t>
            </a:r>
          </a:p>
          <a:p>
            <a:endParaRPr lang="nl-NL" dirty="0" smtClean="0"/>
          </a:p>
          <a:p>
            <a:r>
              <a:rPr lang="nl-NL" dirty="0" smtClean="0"/>
              <a:t>De Klooikoffers zijn voor kinderen én hun ouders. Met gewoon, echt gereedschap en materiaal. Er zijn er nu vijf, om lekker samen te klooien, samen iets te maken, bezig te zijn, dingen te ontdekken en leren. Het klooien kan tot een werkstuk leiden, maar dat hoeft natuurlijk niet. Klooikoffers lenen kinderen gratis via school.</a:t>
            </a:r>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39545360-7301-4D21-B400-06E91338345F}" type="slidenum">
              <a:rPr lang="nl-NL" smtClean="0"/>
              <a:t>2</a:t>
            </a:fld>
            <a:endParaRPr lang="nl-NL"/>
          </a:p>
        </p:txBody>
      </p:sp>
    </p:spTree>
    <p:extLst>
      <p:ext uri="{BB962C8B-B14F-4D97-AF65-F5344CB8AC3E}">
        <p14:creationId xmlns:p14="http://schemas.microsoft.com/office/powerpoint/2010/main" val="3081064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smtClean="0"/>
              <a:t>Reden 1: Maken is de brug</a:t>
            </a:r>
          </a:p>
          <a:p>
            <a:r>
              <a:rPr lang="nl-NL" dirty="0" smtClean="0"/>
              <a:t>Veel initiatieven die gericht zijn op maken en techniek zijn modern en sexy. Ze gaan over robotica en programmeren. En het komt allemaal uit een VR bril, via een 3D printer. Te gek! Tenminste... als je al van techniek houdt en er wat ervaring mee hebt. </a:t>
            </a:r>
            <a:r>
              <a:rPr lang="nl-NL" dirty="0" smtClean="0"/>
              <a:t>Ben </a:t>
            </a:r>
            <a:r>
              <a:rPr lang="nl-NL" dirty="0" smtClean="0"/>
              <a:t>je nog niet zo ver, dan wordt dat programmeren misschien nooit wat. Dan is maken een mooie brug. </a:t>
            </a:r>
          </a:p>
          <a:p>
            <a:r>
              <a:rPr lang="nl-NL" b="1" dirty="0" smtClean="0"/>
              <a:t>Reden </a:t>
            </a:r>
            <a:r>
              <a:rPr lang="nl-NL" b="1" dirty="0" smtClean="0"/>
              <a:t>2: De maker-mindset is een </a:t>
            </a:r>
            <a:r>
              <a:rPr lang="nl-NL" b="1" dirty="0" err="1" smtClean="0"/>
              <a:t>growth</a:t>
            </a:r>
            <a:r>
              <a:rPr lang="nl-NL" b="1" dirty="0" smtClean="0"/>
              <a:t> mindset</a:t>
            </a:r>
          </a:p>
          <a:p>
            <a:r>
              <a:rPr lang="nl-NL" dirty="0" smtClean="0"/>
              <a:t>Veel makers spelen met techniek: ze nemen een bestaand product en maken er zelf andere dingen van. Ze zien alles om hen heen als materiaal zijn niet bang al makend uitvindingen te doen. Rolf Hut is een goed voorbeeld: hij verveelde zich tijdens het wachten op Schiphol… en is dol op bitterballen. </a:t>
            </a:r>
          </a:p>
          <a:p>
            <a:r>
              <a:rPr lang="nl-NL" b="1" dirty="0" smtClean="0"/>
              <a:t>Reden </a:t>
            </a:r>
            <a:r>
              <a:rPr lang="nl-NL" b="1" dirty="0" smtClean="0"/>
              <a:t>3: </a:t>
            </a:r>
            <a:r>
              <a:rPr lang="nl-NL" b="1" dirty="0" err="1" smtClean="0"/>
              <a:t>To</a:t>
            </a:r>
            <a:r>
              <a:rPr lang="nl-NL" b="1" dirty="0" smtClean="0"/>
              <a:t> </a:t>
            </a:r>
            <a:r>
              <a:rPr lang="nl-NL" b="1" dirty="0" err="1" smtClean="0"/>
              <a:t>understand</a:t>
            </a:r>
            <a:r>
              <a:rPr lang="nl-NL" b="1" dirty="0" smtClean="0"/>
              <a:t> is </a:t>
            </a:r>
            <a:r>
              <a:rPr lang="nl-NL" b="1" dirty="0" err="1" smtClean="0"/>
              <a:t>to</a:t>
            </a:r>
            <a:r>
              <a:rPr lang="nl-NL" b="1" dirty="0" smtClean="0"/>
              <a:t> </a:t>
            </a:r>
            <a:r>
              <a:rPr lang="nl-NL" b="1" dirty="0" err="1" smtClean="0"/>
              <a:t>invent</a:t>
            </a:r>
            <a:endParaRPr lang="nl-NL" b="1" dirty="0" smtClean="0"/>
          </a:p>
          <a:p>
            <a:r>
              <a:rPr lang="nl-NL" dirty="0" smtClean="0"/>
              <a:t>Je kunt opzoeken hoe iets zit, maar dan blijft kennis vaak puur theoretisch. Je leert het beter door er echt mee bezig te gaan. Pas als je het echt snapt wordt kennis je gereedschap. En dan maak je alles wat je wilt. </a:t>
            </a:r>
          </a:p>
          <a:p>
            <a:r>
              <a:rPr lang="nl-NL" b="1" dirty="0" smtClean="0"/>
              <a:t>Reden </a:t>
            </a:r>
            <a:r>
              <a:rPr lang="nl-NL" b="1" dirty="0" smtClean="0"/>
              <a:t>4: Doen is de motor van denken</a:t>
            </a:r>
          </a:p>
          <a:p>
            <a:r>
              <a:rPr lang="nl-NL" dirty="0" smtClean="0"/>
              <a:t>Het besef dat dingen uit je hoofd leren maar één van de manieren is om te leren, is stevig doorgedrongen. Maar dat maken een geweldige motor is voor denken, is misschien nog nieuw.  </a:t>
            </a:r>
          </a:p>
          <a:p>
            <a:r>
              <a:rPr lang="nl-NL" dirty="0" smtClean="0"/>
              <a:t>Door te maken train je  je hersenen in denken. Met je handen maken leidt tot nieuwe dingen in je hoofd. Het product is dus niet altijd het doel, het doen zelf is ook belangrijk. </a:t>
            </a:r>
          </a:p>
          <a:p>
            <a:r>
              <a:rPr lang="nl-NL" b="1" dirty="0" smtClean="0"/>
              <a:t>Reden</a:t>
            </a:r>
            <a:r>
              <a:rPr lang="nl-NL" b="1" baseline="0" dirty="0" smtClean="0"/>
              <a:t> </a:t>
            </a:r>
            <a:r>
              <a:rPr lang="nl-NL" b="1" baseline="0" dirty="0" smtClean="0"/>
              <a:t>5: A</a:t>
            </a:r>
            <a:r>
              <a:rPr lang="nl-NL" b="1" dirty="0" smtClean="0"/>
              <a:t>ls je het niet kent, kun je er niet mee werken. Of in denken.</a:t>
            </a:r>
          </a:p>
          <a:p>
            <a:r>
              <a:rPr lang="nl-NL" dirty="0" smtClean="0"/>
              <a:t>Meer ervaring zorgt voor een grotere mentale en fysieke toolbox. </a:t>
            </a:r>
          </a:p>
          <a:p>
            <a:endParaRPr lang="nl-NL" dirty="0" smtClean="0"/>
          </a:p>
          <a:p>
            <a:r>
              <a:rPr lang="nl-NL" u="sng" dirty="0" smtClean="0"/>
              <a:t>Maken leer je op school?</a:t>
            </a:r>
          </a:p>
          <a:p>
            <a:r>
              <a:rPr lang="nl-NL" dirty="0" smtClean="0"/>
              <a:t>Niet per se. In bijna alle basisscholen is de vakleerkracht handvaardigheid wegbezuinigd. En leerkrachten hebben het echt heel druk. Bovendien zijn Nederlandse kinderen nog geen 20% van hun wakkere tijd op school!</a:t>
            </a:r>
          </a:p>
          <a:p>
            <a:r>
              <a:rPr lang="nl-NL" u="sng" dirty="0" smtClean="0"/>
              <a:t>Maken </a:t>
            </a:r>
            <a:r>
              <a:rPr lang="nl-NL" u="sng" dirty="0" smtClean="0"/>
              <a:t>leer je thuis!</a:t>
            </a:r>
          </a:p>
          <a:p>
            <a:r>
              <a:rPr lang="nl-NL" dirty="0" smtClean="0"/>
              <a:t>Je hebt als ouder echt veel invloed. Als je kinderen vraagt wat ze willen, geeft 70 % aan liever met hun ouders te spelen dan schermen te gebruiken. Een reusachtige kans om je man- of </a:t>
            </a:r>
            <a:r>
              <a:rPr lang="nl-NL" dirty="0" err="1" smtClean="0"/>
              <a:t>woman</a:t>
            </a:r>
            <a:r>
              <a:rPr lang="nl-NL" dirty="0" smtClean="0"/>
              <a:t> </a:t>
            </a:r>
            <a:r>
              <a:rPr lang="nl-NL" dirty="0" err="1" smtClean="0"/>
              <a:t>cave</a:t>
            </a:r>
            <a:r>
              <a:rPr lang="nl-NL" dirty="0" smtClean="0"/>
              <a:t> eens flink in te richten met allerlei fantastische tools en samen aan het werk te gaan. En het beste nieuws: maken verbindt. Door samen aan de slag te gaan deel je mooie ervaringen. Samen maak je herinneringen.</a:t>
            </a:r>
          </a:p>
          <a:p>
            <a:r>
              <a:rPr lang="nl-NL" u="sng" dirty="0" smtClean="0"/>
              <a:t>En </a:t>
            </a:r>
            <a:r>
              <a:rPr lang="nl-NL" u="sng" dirty="0" smtClean="0"/>
              <a:t>welke tools pak je dan? </a:t>
            </a:r>
          </a:p>
          <a:p>
            <a:r>
              <a:rPr lang="nl-NL" dirty="0" smtClean="0"/>
              <a:t>We </a:t>
            </a:r>
            <a:r>
              <a:rPr lang="nl-NL" dirty="0" smtClean="0"/>
              <a:t>hebben een poster gemaakt waar de 50 tools op staan die je wat ons betreft moet kennen voor je twaalfde jaar. Subjectief, overlegd met maar een paar families en met ook rare en gevaarlijke tools ertussen. Maar wel gaaf! </a:t>
            </a:r>
          </a:p>
          <a:p>
            <a:r>
              <a:rPr lang="nl-NL" dirty="0" smtClean="0"/>
              <a:t>Regel </a:t>
            </a:r>
            <a:r>
              <a:rPr lang="nl-NL" dirty="0" smtClean="0"/>
              <a:t>de poster, koop een stuk gereedschap en geef cadeau met Sinterklaas.</a:t>
            </a:r>
          </a:p>
          <a:p>
            <a:r>
              <a:rPr lang="nl-NL" dirty="0" smtClean="0"/>
              <a:t>Voor </a:t>
            </a:r>
            <a:r>
              <a:rPr lang="nl-NL" dirty="0" smtClean="0"/>
              <a:t>je het weet heb je een maker in huis. En ben je er zelf ook één!</a:t>
            </a:r>
          </a:p>
          <a:p>
            <a:endParaRPr lang="nl-NL" dirty="0" smtClean="0"/>
          </a:p>
          <a:p>
            <a:endParaRPr lang="nl-NL" dirty="0" smtClean="0"/>
          </a:p>
          <a:p>
            <a:endParaRPr lang="nl-NL" dirty="0" smtClean="0"/>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39545360-7301-4D21-B400-06E91338345F}" type="slidenum">
              <a:rPr lang="nl-NL" smtClean="0"/>
              <a:t>3</a:t>
            </a:fld>
            <a:endParaRPr lang="nl-NL"/>
          </a:p>
        </p:txBody>
      </p:sp>
    </p:spTree>
    <p:extLst>
      <p:ext uri="{BB962C8B-B14F-4D97-AF65-F5344CB8AC3E}">
        <p14:creationId xmlns:p14="http://schemas.microsoft.com/office/powerpoint/2010/main" val="660552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9545360-7301-4D21-B400-06E91338345F}" type="slidenum">
              <a:rPr lang="nl-NL" smtClean="0"/>
              <a:t>4</a:t>
            </a:fld>
            <a:endParaRPr lang="nl-NL"/>
          </a:p>
        </p:txBody>
      </p:sp>
    </p:spTree>
    <p:extLst>
      <p:ext uri="{BB962C8B-B14F-4D97-AF65-F5344CB8AC3E}">
        <p14:creationId xmlns:p14="http://schemas.microsoft.com/office/powerpoint/2010/main" val="2681301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9545360-7301-4D21-B400-06E91338345F}" type="slidenum">
              <a:rPr lang="nl-NL" smtClean="0"/>
              <a:t>5</a:t>
            </a:fld>
            <a:endParaRPr lang="nl-NL"/>
          </a:p>
        </p:txBody>
      </p:sp>
    </p:spTree>
    <p:extLst>
      <p:ext uri="{BB962C8B-B14F-4D97-AF65-F5344CB8AC3E}">
        <p14:creationId xmlns:p14="http://schemas.microsoft.com/office/powerpoint/2010/main" val="3291058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9545360-7301-4D21-B400-06E91338345F}" type="slidenum">
              <a:rPr lang="nl-NL" smtClean="0"/>
              <a:t>6</a:t>
            </a:fld>
            <a:endParaRPr lang="nl-NL"/>
          </a:p>
        </p:txBody>
      </p:sp>
    </p:spTree>
    <p:extLst>
      <p:ext uri="{BB962C8B-B14F-4D97-AF65-F5344CB8AC3E}">
        <p14:creationId xmlns:p14="http://schemas.microsoft.com/office/powerpoint/2010/main" val="1520327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9545360-7301-4D21-B400-06E91338345F}" type="slidenum">
              <a:rPr lang="nl-NL" smtClean="0"/>
              <a:t>7</a:t>
            </a:fld>
            <a:endParaRPr lang="nl-NL"/>
          </a:p>
        </p:txBody>
      </p:sp>
    </p:spTree>
    <p:extLst>
      <p:ext uri="{BB962C8B-B14F-4D97-AF65-F5344CB8AC3E}">
        <p14:creationId xmlns:p14="http://schemas.microsoft.com/office/powerpoint/2010/main" val="4152150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9545360-7301-4D21-B400-06E91338345F}" type="slidenum">
              <a:rPr lang="nl-NL" smtClean="0"/>
              <a:t>8</a:t>
            </a:fld>
            <a:endParaRPr lang="nl-NL"/>
          </a:p>
        </p:txBody>
      </p:sp>
    </p:spTree>
    <p:extLst>
      <p:ext uri="{BB962C8B-B14F-4D97-AF65-F5344CB8AC3E}">
        <p14:creationId xmlns:p14="http://schemas.microsoft.com/office/powerpoint/2010/main" val="2249653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9545360-7301-4D21-B400-06E91338345F}" type="slidenum">
              <a:rPr lang="nl-NL" smtClean="0"/>
              <a:t>9</a:t>
            </a:fld>
            <a:endParaRPr lang="nl-NL"/>
          </a:p>
        </p:txBody>
      </p:sp>
    </p:spTree>
    <p:extLst>
      <p:ext uri="{BB962C8B-B14F-4D97-AF65-F5344CB8AC3E}">
        <p14:creationId xmlns:p14="http://schemas.microsoft.com/office/powerpoint/2010/main" val="2484556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smtClean="0"/>
              <a:t>Klik om de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707ACA1D-0982-4FC2-A13B-151599B26DB4}" type="datetimeFigureOut">
              <a:rPr lang="nl-NL" smtClean="0"/>
              <a:t>20-11-2016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4DC2D65-1DFF-48DA-B327-97C2BCCA79B2}" type="slidenum">
              <a:rPr lang="nl-NL" smtClean="0"/>
              <a:t>‹nr.›</a:t>
            </a:fld>
            <a:endParaRPr lang="nl-NL"/>
          </a:p>
        </p:txBody>
      </p:sp>
    </p:spTree>
    <p:extLst>
      <p:ext uri="{BB962C8B-B14F-4D97-AF65-F5344CB8AC3E}">
        <p14:creationId xmlns:p14="http://schemas.microsoft.com/office/powerpoint/2010/main" val="1471428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707ACA1D-0982-4FC2-A13B-151599B26DB4}" type="datetimeFigureOut">
              <a:rPr lang="nl-NL" smtClean="0"/>
              <a:t>20-11-2016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4DC2D65-1DFF-48DA-B327-97C2BCCA79B2}" type="slidenum">
              <a:rPr lang="nl-NL" smtClean="0"/>
              <a:t>‹nr.›</a:t>
            </a:fld>
            <a:endParaRPr lang="nl-NL"/>
          </a:p>
        </p:txBody>
      </p:sp>
    </p:spTree>
    <p:extLst>
      <p:ext uri="{BB962C8B-B14F-4D97-AF65-F5344CB8AC3E}">
        <p14:creationId xmlns:p14="http://schemas.microsoft.com/office/powerpoint/2010/main" val="1539303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707ACA1D-0982-4FC2-A13B-151599B26DB4}" type="datetimeFigureOut">
              <a:rPr lang="nl-NL" smtClean="0"/>
              <a:t>20-11-2016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4DC2D65-1DFF-48DA-B327-97C2BCCA79B2}" type="slidenum">
              <a:rPr lang="nl-NL" smtClean="0"/>
              <a:t>‹nr.›</a:t>
            </a:fld>
            <a:endParaRPr lang="nl-NL"/>
          </a:p>
        </p:txBody>
      </p:sp>
    </p:spTree>
    <p:extLst>
      <p:ext uri="{BB962C8B-B14F-4D97-AF65-F5344CB8AC3E}">
        <p14:creationId xmlns:p14="http://schemas.microsoft.com/office/powerpoint/2010/main" val="810585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707ACA1D-0982-4FC2-A13B-151599B26DB4}" type="datetimeFigureOut">
              <a:rPr lang="nl-NL" smtClean="0"/>
              <a:t>20-11-2016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4DC2D65-1DFF-48DA-B327-97C2BCCA79B2}" type="slidenum">
              <a:rPr lang="nl-NL" smtClean="0"/>
              <a:t>‹nr.›</a:t>
            </a:fld>
            <a:endParaRPr lang="nl-NL"/>
          </a:p>
        </p:txBody>
      </p:sp>
    </p:spTree>
    <p:extLst>
      <p:ext uri="{BB962C8B-B14F-4D97-AF65-F5344CB8AC3E}">
        <p14:creationId xmlns:p14="http://schemas.microsoft.com/office/powerpoint/2010/main" val="531765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smtClean="0"/>
              <a:t>Klik om de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707ACA1D-0982-4FC2-A13B-151599B26DB4}" type="datetimeFigureOut">
              <a:rPr lang="nl-NL" smtClean="0"/>
              <a:t>20-11-2016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4DC2D65-1DFF-48DA-B327-97C2BCCA79B2}" type="slidenum">
              <a:rPr lang="nl-NL" smtClean="0"/>
              <a:t>‹nr.›</a:t>
            </a:fld>
            <a:endParaRPr lang="nl-NL"/>
          </a:p>
        </p:txBody>
      </p:sp>
    </p:spTree>
    <p:extLst>
      <p:ext uri="{BB962C8B-B14F-4D97-AF65-F5344CB8AC3E}">
        <p14:creationId xmlns:p14="http://schemas.microsoft.com/office/powerpoint/2010/main" val="313523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707ACA1D-0982-4FC2-A13B-151599B26DB4}" type="datetimeFigureOut">
              <a:rPr lang="nl-NL" smtClean="0"/>
              <a:t>20-11-2016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4DC2D65-1DFF-48DA-B327-97C2BCCA79B2}" type="slidenum">
              <a:rPr lang="nl-NL" smtClean="0"/>
              <a:t>‹nr.›</a:t>
            </a:fld>
            <a:endParaRPr lang="nl-NL"/>
          </a:p>
        </p:txBody>
      </p:sp>
    </p:spTree>
    <p:extLst>
      <p:ext uri="{BB962C8B-B14F-4D97-AF65-F5344CB8AC3E}">
        <p14:creationId xmlns:p14="http://schemas.microsoft.com/office/powerpoint/2010/main" val="3880425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629842" y="2505075"/>
            <a:ext cx="3868340"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707ACA1D-0982-4FC2-A13B-151599B26DB4}" type="datetimeFigureOut">
              <a:rPr lang="nl-NL" smtClean="0"/>
              <a:t>20-11-2016</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D4DC2D65-1DFF-48DA-B327-97C2BCCA79B2}" type="slidenum">
              <a:rPr lang="nl-NL" smtClean="0"/>
              <a:t>‹nr.›</a:t>
            </a:fld>
            <a:endParaRPr lang="nl-NL"/>
          </a:p>
        </p:txBody>
      </p:sp>
    </p:spTree>
    <p:extLst>
      <p:ext uri="{BB962C8B-B14F-4D97-AF65-F5344CB8AC3E}">
        <p14:creationId xmlns:p14="http://schemas.microsoft.com/office/powerpoint/2010/main" val="2534427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707ACA1D-0982-4FC2-A13B-151599B26DB4}" type="datetimeFigureOut">
              <a:rPr lang="nl-NL" smtClean="0"/>
              <a:t>20-11-2016</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D4DC2D65-1DFF-48DA-B327-97C2BCCA79B2}" type="slidenum">
              <a:rPr lang="nl-NL" smtClean="0"/>
              <a:t>‹nr.›</a:t>
            </a:fld>
            <a:endParaRPr lang="nl-NL"/>
          </a:p>
        </p:txBody>
      </p:sp>
    </p:spTree>
    <p:extLst>
      <p:ext uri="{BB962C8B-B14F-4D97-AF65-F5344CB8AC3E}">
        <p14:creationId xmlns:p14="http://schemas.microsoft.com/office/powerpoint/2010/main" val="2580572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ACA1D-0982-4FC2-A13B-151599B26DB4}" type="datetimeFigureOut">
              <a:rPr lang="nl-NL" smtClean="0"/>
              <a:t>20-11-2016</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D4DC2D65-1DFF-48DA-B327-97C2BCCA79B2}" type="slidenum">
              <a:rPr lang="nl-NL" smtClean="0"/>
              <a:t>‹nr.›</a:t>
            </a:fld>
            <a:endParaRPr lang="nl-NL"/>
          </a:p>
        </p:txBody>
      </p:sp>
    </p:spTree>
    <p:extLst>
      <p:ext uri="{BB962C8B-B14F-4D97-AF65-F5344CB8AC3E}">
        <p14:creationId xmlns:p14="http://schemas.microsoft.com/office/powerpoint/2010/main" val="754151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smtClean="0"/>
              <a:t>Klik om de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707ACA1D-0982-4FC2-A13B-151599B26DB4}" type="datetimeFigureOut">
              <a:rPr lang="nl-NL" smtClean="0"/>
              <a:t>20-11-2016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4DC2D65-1DFF-48DA-B327-97C2BCCA79B2}" type="slidenum">
              <a:rPr lang="nl-NL" smtClean="0"/>
              <a:t>‹nr.›</a:t>
            </a:fld>
            <a:endParaRPr lang="nl-NL"/>
          </a:p>
        </p:txBody>
      </p:sp>
    </p:spTree>
    <p:extLst>
      <p:ext uri="{BB962C8B-B14F-4D97-AF65-F5344CB8AC3E}">
        <p14:creationId xmlns:p14="http://schemas.microsoft.com/office/powerpoint/2010/main" val="1094159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707ACA1D-0982-4FC2-A13B-151599B26DB4}" type="datetimeFigureOut">
              <a:rPr lang="nl-NL" smtClean="0"/>
              <a:t>20-11-2016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4DC2D65-1DFF-48DA-B327-97C2BCCA79B2}" type="slidenum">
              <a:rPr lang="nl-NL" smtClean="0"/>
              <a:t>‹nr.›</a:t>
            </a:fld>
            <a:endParaRPr lang="nl-NL"/>
          </a:p>
        </p:txBody>
      </p:sp>
    </p:spTree>
    <p:extLst>
      <p:ext uri="{BB962C8B-B14F-4D97-AF65-F5344CB8AC3E}">
        <p14:creationId xmlns:p14="http://schemas.microsoft.com/office/powerpoint/2010/main" val="1274592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7ACA1D-0982-4FC2-A13B-151599B26DB4}" type="datetimeFigureOut">
              <a:rPr lang="nl-NL" smtClean="0"/>
              <a:t>20-11-2016</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DC2D65-1DFF-48DA-B327-97C2BCCA79B2}" type="slidenum">
              <a:rPr lang="nl-NL" smtClean="0"/>
              <a:t>‹nr.›</a:t>
            </a:fld>
            <a:endParaRPr lang="nl-NL"/>
          </a:p>
        </p:txBody>
      </p:sp>
    </p:spTree>
    <p:extLst>
      <p:ext uri="{BB962C8B-B14F-4D97-AF65-F5344CB8AC3E}">
        <p14:creationId xmlns:p14="http://schemas.microsoft.com/office/powerpoint/2010/main" val="1090119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youtube.com/watch?v=LVBt5kgz4sI" TargetMode="External"/><Relationship Id="rId4" Type="http://schemas.openxmlformats.org/officeDocument/2006/relationships/hyperlink" Target="https://www.youtube.com/watch?v=9_wenVStra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900E6"/>
        </a:solidFill>
        <a:effectLst/>
      </p:bgPr>
    </p:bg>
    <p:spTree>
      <p:nvGrpSpPr>
        <p:cNvPr id="1" name=""/>
        <p:cNvGrpSpPr/>
        <p:nvPr/>
      </p:nvGrpSpPr>
      <p:grpSpPr>
        <a:xfrm>
          <a:off x="0" y="0"/>
          <a:ext cx="0" cy="0"/>
          <a:chOff x="0" y="0"/>
          <a:chExt cx="0" cy="0"/>
        </a:xfrm>
      </p:grpSpPr>
      <p:sp>
        <p:nvSpPr>
          <p:cNvPr id="11" name="Titel 10"/>
          <p:cNvSpPr>
            <a:spLocks noGrp="1"/>
          </p:cNvSpPr>
          <p:nvPr>
            <p:ph type="title"/>
          </p:nvPr>
        </p:nvSpPr>
        <p:spPr>
          <a:xfrm>
            <a:off x="1003715" y="3236914"/>
            <a:ext cx="7886700" cy="2852737"/>
          </a:xfrm>
        </p:spPr>
        <p:txBody>
          <a:bodyPr>
            <a:normAutofit fontScale="90000"/>
          </a:bodyPr>
          <a:lstStyle/>
          <a:p>
            <a:r>
              <a:rPr lang="nl-NL" dirty="0" smtClean="0">
                <a:solidFill>
                  <a:schemeClr val="bg1"/>
                </a:solidFill>
                <a:latin typeface="Love and laughter" panose="02000603000000000000" pitchFamily="2" charset="0"/>
                <a:ea typeface="Love and laughter" panose="02000603000000000000" pitchFamily="2" charset="0"/>
              </a:rPr>
              <a:t/>
            </a:r>
            <a:br>
              <a:rPr lang="nl-NL" dirty="0" smtClean="0">
                <a:solidFill>
                  <a:schemeClr val="bg1"/>
                </a:solidFill>
                <a:latin typeface="Love and laughter" panose="02000603000000000000" pitchFamily="2" charset="0"/>
                <a:ea typeface="Love and laughter" panose="02000603000000000000" pitchFamily="2" charset="0"/>
              </a:rPr>
            </a:br>
            <a:r>
              <a:rPr lang="nl-NL" sz="2700" dirty="0">
                <a:solidFill>
                  <a:schemeClr val="bg1"/>
                </a:solidFill>
                <a:latin typeface="+mn-lt"/>
                <a:ea typeface="Love and laughter" panose="02000603000000000000" pitchFamily="2" charset="0"/>
              </a:rPr>
              <a:t>L</a:t>
            </a:r>
            <a:r>
              <a:rPr lang="nl-NL" sz="2700" dirty="0" smtClean="0">
                <a:solidFill>
                  <a:schemeClr val="bg1"/>
                </a:solidFill>
                <a:latin typeface="+mn-lt"/>
                <a:ea typeface="Love and laughter" panose="02000603000000000000" pitchFamily="2" charset="0"/>
              </a:rPr>
              <a:t>eiden, 21 november 2016</a:t>
            </a:r>
            <a:r>
              <a:rPr lang="nl-NL" sz="2700" dirty="0">
                <a:solidFill>
                  <a:schemeClr val="bg1"/>
                </a:solidFill>
                <a:latin typeface="+mn-lt"/>
                <a:ea typeface="Love and laughter" panose="02000603000000000000" pitchFamily="2" charset="0"/>
              </a:rPr>
              <a:t/>
            </a:r>
            <a:br>
              <a:rPr lang="nl-NL" sz="2700" dirty="0">
                <a:solidFill>
                  <a:schemeClr val="bg1"/>
                </a:solidFill>
                <a:latin typeface="+mn-lt"/>
                <a:ea typeface="Love and laughter" panose="02000603000000000000" pitchFamily="2" charset="0"/>
              </a:rPr>
            </a:br>
            <a:r>
              <a:rPr lang="nl-NL" dirty="0" smtClean="0">
                <a:solidFill>
                  <a:schemeClr val="bg1"/>
                </a:solidFill>
                <a:latin typeface="+mn-lt"/>
                <a:ea typeface="Love and laughter" panose="02000603000000000000" pitchFamily="2" charset="0"/>
              </a:rPr>
              <a:t>De missie van Astrid Poot</a:t>
            </a:r>
            <a:endParaRPr lang="nl-NL" dirty="0">
              <a:solidFill>
                <a:schemeClr val="bg1"/>
              </a:solidFill>
              <a:latin typeface="+mn-lt"/>
              <a:ea typeface="Love and laughter" panose="02000603000000000000" pitchFamily="2" charset="0"/>
            </a:endParaRPr>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931034"/>
            <a:ext cx="3598763" cy="3598763"/>
          </a:xfrm>
          <a:prstGeom prst="rect">
            <a:avLst/>
          </a:prstGeom>
        </p:spPr>
      </p:pic>
    </p:spTree>
    <p:extLst>
      <p:ext uri="{BB962C8B-B14F-4D97-AF65-F5344CB8AC3E}">
        <p14:creationId xmlns:p14="http://schemas.microsoft.com/office/powerpoint/2010/main" val="18396592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Meer informatie …</a:t>
            </a:r>
            <a:endParaRPr lang="nl-NL" dirty="0"/>
          </a:p>
        </p:txBody>
      </p:sp>
      <p:sp>
        <p:nvSpPr>
          <p:cNvPr id="3" name="Tijdelijke aanduiding voor inhoud 2"/>
          <p:cNvSpPr>
            <a:spLocks noGrp="1"/>
          </p:cNvSpPr>
          <p:nvPr>
            <p:ph idx="1"/>
          </p:nvPr>
        </p:nvSpPr>
        <p:spPr>
          <a:xfrm>
            <a:off x="628650" y="2228126"/>
            <a:ext cx="7886700" cy="3183164"/>
          </a:xfrm>
        </p:spPr>
        <p:txBody>
          <a:bodyPr>
            <a:normAutofit/>
          </a:bodyPr>
          <a:lstStyle/>
          <a:p>
            <a:r>
              <a:rPr lang="nl-NL" sz="2400" dirty="0"/>
              <a:t>https://www.nationaltrust.org.uk/50-things-to-do</a:t>
            </a:r>
          </a:p>
          <a:p>
            <a:r>
              <a:rPr lang="nl-NL" sz="2400" dirty="0"/>
              <a:t>http://lekkersamenklooien.nl/</a:t>
            </a:r>
          </a:p>
          <a:p>
            <a:r>
              <a:rPr lang="nl-NL" sz="2400" dirty="0"/>
              <a:t>http://klooikoffers.nl/</a:t>
            </a:r>
          </a:p>
          <a:p>
            <a:r>
              <a:rPr lang="nl-NL" sz="2400" dirty="0"/>
              <a:t>http://klooikoffers.nl/scholen/vaardigheden-en-leerdoelen/</a:t>
            </a:r>
          </a:p>
          <a:p>
            <a:r>
              <a:rPr lang="nl-NL" sz="2400" dirty="0"/>
              <a:t>https://www.make.do/</a:t>
            </a:r>
          </a:p>
        </p:txBody>
      </p:sp>
      <p:pic>
        <p:nvPicPr>
          <p:cNvPr id="5" name="Afbeelding 4"/>
          <p:cNvPicPr>
            <a:picLocks noChangeAspect="1"/>
          </p:cNvPicPr>
          <p:nvPr/>
        </p:nvPicPr>
        <p:blipFill rotWithShape="1">
          <a:blip r:embed="rId3" cstate="print">
            <a:extLst>
              <a:ext uri="{28A0092B-C50C-407E-A947-70E740481C1C}">
                <a14:useLocalDpi xmlns:a14="http://schemas.microsoft.com/office/drawing/2010/main" val="0"/>
              </a:ext>
            </a:extLst>
          </a:blip>
          <a:srcRect t="14118"/>
          <a:stretch/>
        </p:blipFill>
        <p:spPr>
          <a:xfrm>
            <a:off x="7736206" y="5648960"/>
            <a:ext cx="1407794" cy="1209040"/>
          </a:xfrm>
          <a:prstGeom prst="rect">
            <a:avLst/>
          </a:prstGeom>
        </p:spPr>
      </p:pic>
    </p:spTree>
    <p:extLst>
      <p:ext uri="{BB962C8B-B14F-4D97-AF65-F5344CB8AC3E}">
        <p14:creationId xmlns:p14="http://schemas.microsoft.com/office/powerpoint/2010/main" val="3608439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5017" y="2436224"/>
            <a:ext cx="3755572" cy="3755572"/>
          </a:xfrm>
          <a:prstGeom prst="rect">
            <a:avLst/>
          </a:prstGeom>
        </p:spPr>
      </p:pic>
      <p:sp>
        <p:nvSpPr>
          <p:cNvPr id="5" name="Titel 4"/>
          <p:cNvSpPr>
            <a:spLocks noGrp="1"/>
          </p:cNvSpPr>
          <p:nvPr>
            <p:ph type="title"/>
          </p:nvPr>
        </p:nvSpPr>
        <p:spPr>
          <a:xfrm>
            <a:off x="623889" y="-808398"/>
            <a:ext cx="7886700" cy="2852737"/>
          </a:xfrm>
        </p:spPr>
        <p:txBody>
          <a:bodyPr/>
          <a:lstStyle/>
          <a:p>
            <a:r>
              <a:rPr lang="nl-NL" dirty="0" smtClean="0"/>
              <a:t>Leuk dat je mee deed!</a:t>
            </a:r>
            <a:endParaRPr lang="nl-NL" dirty="0"/>
          </a:p>
        </p:txBody>
      </p:sp>
    </p:spTree>
    <p:extLst>
      <p:ext uri="{BB962C8B-B14F-4D97-AF65-F5344CB8AC3E}">
        <p14:creationId xmlns:p14="http://schemas.microsoft.com/office/powerpoint/2010/main" val="2378724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3" cstate="print">
            <a:extLst>
              <a:ext uri="{28A0092B-C50C-407E-A947-70E740481C1C}">
                <a14:useLocalDpi xmlns:a14="http://schemas.microsoft.com/office/drawing/2010/main" val="0"/>
              </a:ext>
            </a:extLst>
          </a:blip>
          <a:srcRect l="7721" t="4571"/>
          <a:stretch/>
        </p:blipFill>
        <p:spPr>
          <a:xfrm>
            <a:off x="1139487" y="1690689"/>
            <a:ext cx="2872687" cy="3960000"/>
          </a:xfrm>
          <a:prstGeom prst="rect">
            <a:avLst/>
          </a:prstGeom>
        </p:spPr>
      </p:pic>
      <p:sp>
        <p:nvSpPr>
          <p:cNvPr id="5" name="Titel 4"/>
          <p:cNvSpPr>
            <a:spLocks noGrp="1"/>
          </p:cNvSpPr>
          <p:nvPr>
            <p:ph type="title"/>
          </p:nvPr>
        </p:nvSpPr>
        <p:spPr/>
        <p:txBody>
          <a:bodyPr/>
          <a:lstStyle/>
          <a:p>
            <a:r>
              <a:rPr lang="nl-NL" dirty="0" smtClean="0"/>
              <a:t>Over de workshopleider …</a:t>
            </a:r>
            <a:endParaRPr lang="nl-NL" dirty="0"/>
          </a:p>
        </p:txBody>
      </p:sp>
      <p:sp>
        <p:nvSpPr>
          <p:cNvPr id="6" name="Tekstvak 5"/>
          <p:cNvSpPr txBox="1"/>
          <p:nvPr/>
        </p:nvSpPr>
        <p:spPr>
          <a:xfrm>
            <a:off x="4768948" y="2433710"/>
            <a:ext cx="4049763" cy="1107996"/>
          </a:xfrm>
          <a:prstGeom prst="rect">
            <a:avLst/>
          </a:prstGeom>
          <a:noFill/>
        </p:spPr>
        <p:txBody>
          <a:bodyPr wrap="none" rtlCol="0">
            <a:spAutoFit/>
          </a:bodyPr>
          <a:lstStyle/>
          <a:p>
            <a:r>
              <a:rPr lang="nl-NL" sz="2400" dirty="0" smtClean="0"/>
              <a:t>Zichtbaar verschil</a:t>
            </a:r>
          </a:p>
          <a:p>
            <a:r>
              <a:rPr lang="nl-NL" sz="2400" dirty="0" smtClean="0"/>
              <a:t>Overeenkomstig enthousiasme</a:t>
            </a:r>
          </a:p>
          <a:p>
            <a:endParaRPr lang="nl-NL" dirty="0"/>
          </a:p>
        </p:txBody>
      </p:sp>
    </p:spTree>
    <p:extLst>
      <p:ext uri="{BB962C8B-B14F-4D97-AF65-F5344CB8AC3E}">
        <p14:creationId xmlns:p14="http://schemas.microsoft.com/office/powerpoint/2010/main" val="726181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Waarom ‘aan het maken’?</a:t>
            </a:r>
            <a:endParaRPr lang="nl-NL" dirty="0"/>
          </a:p>
        </p:txBody>
      </p:sp>
      <p:sp>
        <p:nvSpPr>
          <p:cNvPr id="3" name="Tijdelijke aanduiding voor inhoud 2"/>
          <p:cNvSpPr>
            <a:spLocks noGrp="1"/>
          </p:cNvSpPr>
          <p:nvPr>
            <p:ph idx="1"/>
          </p:nvPr>
        </p:nvSpPr>
        <p:spPr>
          <a:xfrm>
            <a:off x="628650" y="1961269"/>
            <a:ext cx="7886700" cy="617082"/>
          </a:xfrm>
        </p:spPr>
        <p:txBody>
          <a:bodyPr>
            <a:normAutofit/>
          </a:bodyPr>
          <a:lstStyle/>
          <a:p>
            <a:pPr marL="0" indent="0">
              <a:buNone/>
            </a:pPr>
            <a:r>
              <a:rPr lang="nl-NL" dirty="0" smtClean="0"/>
              <a:t>Reden 1: Maken is de brug</a:t>
            </a:r>
            <a:endParaRPr lang="nl-NL" dirty="0"/>
          </a:p>
        </p:txBody>
      </p:sp>
      <p:pic>
        <p:nvPicPr>
          <p:cNvPr id="4" name="Afbeelding 3"/>
          <p:cNvPicPr>
            <a:picLocks noChangeAspect="1"/>
          </p:cNvPicPr>
          <p:nvPr/>
        </p:nvPicPr>
        <p:blipFill rotWithShape="1">
          <a:blip r:embed="rId3" cstate="print">
            <a:extLst>
              <a:ext uri="{28A0092B-C50C-407E-A947-70E740481C1C}">
                <a14:useLocalDpi xmlns:a14="http://schemas.microsoft.com/office/drawing/2010/main" val="0"/>
              </a:ext>
            </a:extLst>
          </a:blip>
          <a:srcRect t="14118"/>
          <a:stretch/>
        </p:blipFill>
        <p:spPr>
          <a:xfrm>
            <a:off x="7736206" y="5648960"/>
            <a:ext cx="1407794" cy="1209040"/>
          </a:xfrm>
          <a:prstGeom prst="rect">
            <a:avLst/>
          </a:prstGeom>
        </p:spPr>
      </p:pic>
      <p:sp>
        <p:nvSpPr>
          <p:cNvPr id="5" name="Tijdelijke aanduiding voor inhoud 2"/>
          <p:cNvSpPr txBox="1">
            <a:spLocks/>
          </p:cNvSpPr>
          <p:nvPr/>
        </p:nvSpPr>
        <p:spPr>
          <a:xfrm>
            <a:off x="628650" y="2726784"/>
            <a:ext cx="7886700" cy="6170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smtClean="0"/>
              <a:t>Reden </a:t>
            </a:r>
            <a:r>
              <a:rPr lang="nl-NL" dirty="0"/>
              <a:t>2: </a:t>
            </a:r>
            <a:r>
              <a:rPr lang="nl-NL" dirty="0">
                <a:hlinkClick r:id="rId4"/>
              </a:rPr>
              <a:t>De maker-mindset </a:t>
            </a:r>
            <a:r>
              <a:rPr lang="nl-NL" dirty="0"/>
              <a:t>is een </a:t>
            </a:r>
            <a:r>
              <a:rPr lang="nl-NL" dirty="0" err="1"/>
              <a:t>growth</a:t>
            </a:r>
            <a:r>
              <a:rPr lang="nl-NL" dirty="0"/>
              <a:t> mindset</a:t>
            </a:r>
          </a:p>
          <a:p>
            <a:pPr marL="0" indent="0">
              <a:buFont typeface="Arial" panose="020B0604020202020204" pitchFamily="34" charset="0"/>
              <a:buNone/>
            </a:pPr>
            <a:endParaRPr lang="nl-NL" dirty="0"/>
          </a:p>
        </p:txBody>
      </p:sp>
      <p:sp>
        <p:nvSpPr>
          <p:cNvPr id="6" name="Tijdelijke aanduiding voor inhoud 2"/>
          <p:cNvSpPr txBox="1">
            <a:spLocks/>
          </p:cNvSpPr>
          <p:nvPr/>
        </p:nvSpPr>
        <p:spPr>
          <a:xfrm>
            <a:off x="628650" y="3520166"/>
            <a:ext cx="7886700" cy="6170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smtClean="0"/>
              <a:t>Reden </a:t>
            </a:r>
            <a:r>
              <a:rPr lang="en-US" dirty="0"/>
              <a:t>3: To understand is to invent</a:t>
            </a:r>
            <a:endParaRPr lang="nl-NL" dirty="0"/>
          </a:p>
        </p:txBody>
      </p:sp>
      <p:sp>
        <p:nvSpPr>
          <p:cNvPr id="7" name="Tijdelijke aanduiding voor inhoud 2"/>
          <p:cNvSpPr txBox="1">
            <a:spLocks/>
          </p:cNvSpPr>
          <p:nvPr/>
        </p:nvSpPr>
        <p:spPr>
          <a:xfrm>
            <a:off x="628650" y="4276022"/>
            <a:ext cx="7886700" cy="6170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smtClean="0"/>
              <a:t>Reden 4</a:t>
            </a:r>
            <a:r>
              <a:rPr lang="en-US" dirty="0" smtClean="0"/>
              <a:t>: </a:t>
            </a:r>
            <a:r>
              <a:rPr lang="en-US" dirty="0" smtClean="0">
                <a:hlinkClick r:id="rId5"/>
              </a:rPr>
              <a:t>Doen </a:t>
            </a:r>
            <a:r>
              <a:rPr lang="nl-NL" dirty="0" smtClean="0">
                <a:hlinkClick r:id="rId5"/>
              </a:rPr>
              <a:t>is </a:t>
            </a:r>
            <a:r>
              <a:rPr lang="nl-NL" dirty="0">
                <a:hlinkClick r:id="rId5"/>
              </a:rPr>
              <a:t>de motor van denken</a:t>
            </a:r>
            <a:endParaRPr lang="nl-NL" dirty="0"/>
          </a:p>
        </p:txBody>
      </p:sp>
      <p:sp>
        <p:nvSpPr>
          <p:cNvPr id="8" name="Tijdelijke aanduiding voor inhoud 2"/>
          <p:cNvSpPr txBox="1">
            <a:spLocks/>
          </p:cNvSpPr>
          <p:nvPr/>
        </p:nvSpPr>
        <p:spPr>
          <a:xfrm>
            <a:off x="628650" y="5031878"/>
            <a:ext cx="7886700" cy="6170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smtClean="0"/>
              <a:t>Reden 5</a:t>
            </a:r>
            <a:r>
              <a:rPr lang="en-US" dirty="0"/>
              <a:t>: If you can’t see it, you can’t be it</a:t>
            </a:r>
          </a:p>
          <a:p>
            <a:pPr marL="0" indent="0">
              <a:buNone/>
            </a:pPr>
            <a:endParaRPr lang="nl-NL" dirty="0"/>
          </a:p>
        </p:txBody>
      </p:sp>
    </p:spTree>
    <p:extLst>
      <p:ext uri="{BB962C8B-B14F-4D97-AF65-F5344CB8AC3E}">
        <p14:creationId xmlns:p14="http://schemas.microsoft.com/office/powerpoint/2010/main" val="370163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1000"/>
                                        <p:tgtEl>
                                          <p:spTgt spid="7">
                                            <p:txEl>
                                              <p:pRg st="0" end="0"/>
                                            </p:txEl>
                                          </p:spTgt>
                                        </p:tgtEl>
                                      </p:cBhvr>
                                    </p:animEffect>
                                    <p:anim calcmode="lin" valueType="num">
                                      <p:cBhvr>
                                        <p:cTn id="2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fade">
                                      <p:cBhvr>
                                        <p:cTn id="35" dur="1000"/>
                                        <p:tgtEl>
                                          <p:spTgt spid="8">
                                            <p:txEl>
                                              <p:pRg st="0" end="0"/>
                                            </p:txEl>
                                          </p:spTgt>
                                        </p:tgtEl>
                                      </p:cBhvr>
                                    </p:animEffect>
                                    <p:anim calcmode="lin" valueType="num">
                                      <p:cBhvr>
                                        <p:cTn id="3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P spid="7" grpId="0" build="p"/>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5" name="Afbeelding 4"/>
          <p:cNvPicPr>
            <a:picLocks noChangeAspect="1"/>
          </p:cNvPicPr>
          <p:nvPr/>
        </p:nvPicPr>
        <p:blipFill>
          <a:blip r:embed="rId3"/>
          <a:stretch>
            <a:fillRect/>
          </a:stretch>
        </p:blipFill>
        <p:spPr>
          <a:xfrm>
            <a:off x="171023" y="0"/>
            <a:ext cx="8851057" cy="6858000"/>
          </a:xfrm>
          <a:prstGeom prst="rect">
            <a:avLst/>
          </a:prstGeom>
        </p:spPr>
      </p:pic>
    </p:spTree>
    <p:extLst>
      <p:ext uri="{BB962C8B-B14F-4D97-AF65-F5344CB8AC3E}">
        <p14:creationId xmlns:p14="http://schemas.microsoft.com/office/powerpoint/2010/main" val="3284490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2100"/>
            <a:ext cx="9144000" cy="6493799"/>
          </a:xfrm>
          <a:prstGeom prst="rect">
            <a:avLst/>
          </a:prstGeom>
        </p:spPr>
      </p:pic>
    </p:spTree>
    <p:extLst>
      <p:ext uri="{BB962C8B-B14F-4D97-AF65-F5344CB8AC3E}">
        <p14:creationId xmlns:p14="http://schemas.microsoft.com/office/powerpoint/2010/main" val="1934238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629" y="1719571"/>
            <a:ext cx="7271656" cy="5138429"/>
          </a:xfrm>
          <a:prstGeom prst="rect">
            <a:avLst/>
          </a:prstGeom>
        </p:spPr>
      </p:pic>
      <p:sp>
        <p:nvSpPr>
          <p:cNvPr id="3" name="Titel 2"/>
          <p:cNvSpPr>
            <a:spLocks noGrp="1"/>
          </p:cNvSpPr>
          <p:nvPr>
            <p:ph type="title"/>
          </p:nvPr>
        </p:nvSpPr>
        <p:spPr/>
        <p:txBody>
          <a:bodyPr/>
          <a:lstStyle/>
          <a:p>
            <a:r>
              <a:rPr lang="nl-NL" dirty="0" smtClean="0"/>
              <a:t>Geheugensteuntje </a:t>
            </a:r>
            <a:r>
              <a:rPr lang="nl-NL" dirty="0" smtClean="0">
                <a:sym typeface="Wingdings" panose="05000000000000000000" pitchFamily="2" charset="2"/>
              </a:rPr>
              <a:t></a:t>
            </a:r>
            <a:endParaRPr lang="nl-NL" dirty="0"/>
          </a:p>
        </p:txBody>
      </p:sp>
      <p:pic>
        <p:nvPicPr>
          <p:cNvPr id="4" name="Afbeelding 3"/>
          <p:cNvPicPr>
            <a:picLocks noChangeAspect="1"/>
          </p:cNvPicPr>
          <p:nvPr/>
        </p:nvPicPr>
        <p:blipFill rotWithShape="1">
          <a:blip r:embed="rId4" cstate="print">
            <a:extLst>
              <a:ext uri="{28A0092B-C50C-407E-A947-70E740481C1C}">
                <a14:useLocalDpi xmlns:a14="http://schemas.microsoft.com/office/drawing/2010/main" val="0"/>
              </a:ext>
            </a:extLst>
          </a:blip>
          <a:srcRect t="14118"/>
          <a:stretch/>
        </p:blipFill>
        <p:spPr>
          <a:xfrm>
            <a:off x="7736206" y="5648960"/>
            <a:ext cx="1407794" cy="1209040"/>
          </a:xfrm>
          <a:prstGeom prst="rect">
            <a:avLst/>
          </a:prstGeom>
        </p:spPr>
      </p:pic>
    </p:spTree>
    <p:extLst>
      <p:ext uri="{BB962C8B-B14F-4D97-AF65-F5344CB8AC3E}">
        <p14:creationId xmlns:p14="http://schemas.microsoft.com/office/powerpoint/2010/main" val="3116898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klooikoffers:</a:t>
            </a:r>
            <a:endParaRPr lang="nl-NL" dirty="0"/>
          </a:p>
        </p:txBody>
      </p:sp>
      <p:sp>
        <p:nvSpPr>
          <p:cNvPr id="3" name="Tijdelijke aanduiding voor inhoud 2"/>
          <p:cNvSpPr>
            <a:spLocks noGrp="1"/>
          </p:cNvSpPr>
          <p:nvPr>
            <p:ph idx="1"/>
          </p:nvPr>
        </p:nvSpPr>
        <p:spPr>
          <a:xfrm>
            <a:off x="1458644" y="1902142"/>
            <a:ext cx="7886700" cy="4351338"/>
          </a:xfrm>
        </p:spPr>
        <p:txBody>
          <a:bodyPr/>
          <a:lstStyle/>
          <a:p>
            <a:pPr marL="0" indent="0">
              <a:buNone/>
            </a:pPr>
            <a:r>
              <a:rPr lang="nl-NL" dirty="0" smtClean="0"/>
              <a:t># 1: de striptang</a:t>
            </a:r>
          </a:p>
          <a:p>
            <a:pPr marL="0" indent="0">
              <a:buNone/>
            </a:pPr>
            <a:r>
              <a:rPr lang="nl-NL" dirty="0" smtClean="0"/>
              <a:t># 2: het lijmpistool</a:t>
            </a:r>
          </a:p>
          <a:p>
            <a:pPr marL="0" indent="0">
              <a:buNone/>
            </a:pPr>
            <a:r>
              <a:rPr lang="nl-NL" dirty="0" smtClean="0"/>
              <a:t># 3: de soldeerbout</a:t>
            </a:r>
          </a:p>
          <a:p>
            <a:pPr marL="0" indent="0">
              <a:buNone/>
            </a:pPr>
            <a:r>
              <a:rPr lang="nl-NL" dirty="0" smtClean="0"/>
              <a:t># 4: scherpe messen</a:t>
            </a:r>
          </a:p>
          <a:p>
            <a:pPr marL="0" indent="0">
              <a:buNone/>
            </a:pPr>
            <a:r>
              <a:rPr lang="nl-NL" dirty="0" smtClean="0"/>
              <a:t># 5: make.do</a:t>
            </a:r>
          </a:p>
          <a:p>
            <a:pPr marL="0" indent="0">
              <a:buNone/>
            </a:pPr>
            <a:r>
              <a:rPr lang="nl-NL" dirty="0" smtClean="0"/>
              <a:t># 6: meten is keten</a:t>
            </a:r>
          </a:p>
        </p:txBody>
      </p:sp>
      <p:pic>
        <p:nvPicPr>
          <p:cNvPr id="4" name="Afbeelding 3"/>
          <p:cNvPicPr>
            <a:picLocks noChangeAspect="1"/>
          </p:cNvPicPr>
          <p:nvPr/>
        </p:nvPicPr>
        <p:blipFill rotWithShape="1">
          <a:blip r:embed="rId3" cstate="print">
            <a:extLst>
              <a:ext uri="{28A0092B-C50C-407E-A947-70E740481C1C}">
                <a14:useLocalDpi xmlns:a14="http://schemas.microsoft.com/office/drawing/2010/main" val="0"/>
              </a:ext>
            </a:extLst>
          </a:blip>
          <a:srcRect t="14118"/>
          <a:stretch/>
        </p:blipFill>
        <p:spPr>
          <a:xfrm>
            <a:off x="7736206" y="5648960"/>
            <a:ext cx="1407794" cy="1209040"/>
          </a:xfrm>
          <a:prstGeom prst="rect">
            <a:avLst/>
          </a:prstGeom>
        </p:spPr>
      </p:pic>
    </p:spTree>
    <p:extLst>
      <p:ext uri="{BB962C8B-B14F-4D97-AF65-F5344CB8AC3E}">
        <p14:creationId xmlns:p14="http://schemas.microsoft.com/office/powerpoint/2010/main" val="2525429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70" y="334010"/>
            <a:ext cx="4725649" cy="3079750"/>
          </a:xfrm>
          <a:prstGeom prst="rect">
            <a:avLst/>
          </a:prstGeom>
        </p:spPr>
      </p:pic>
      <p:pic>
        <p:nvPicPr>
          <p:cNvPr id="4" name="Afbeelding 3"/>
          <p:cNvPicPr>
            <a:picLocks noChangeAspect="1"/>
          </p:cNvPicPr>
          <p:nvPr/>
        </p:nvPicPr>
        <p:blipFill>
          <a:blip r:embed="rId4"/>
          <a:stretch>
            <a:fillRect/>
          </a:stretch>
        </p:blipFill>
        <p:spPr>
          <a:xfrm rot="20660768">
            <a:off x="797120" y="2601459"/>
            <a:ext cx="3569944" cy="3569944"/>
          </a:xfrm>
          <a:prstGeom prst="rect">
            <a:avLst/>
          </a:prstGeom>
        </p:spPr>
      </p:pic>
      <p:pic>
        <p:nvPicPr>
          <p:cNvPr id="6" name="Afbeelding 5"/>
          <p:cNvPicPr>
            <a:picLocks noChangeAspect="1"/>
          </p:cNvPicPr>
          <p:nvPr/>
        </p:nvPicPr>
        <p:blipFill rotWithShape="1">
          <a:blip r:embed="rId5"/>
          <a:srcRect l="39908" t="41838" r="37632" b="49120"/>
          <a:stretch/>
        </p:blipFill>
        <p:spPr>
          <a:xfrm>
            <a:off x="4766954" y="4023360"/>
            <a:ext cx="2926080" cy="1178560"/>
          </a:xfrm>
          <a:prstGeom prst="rect">
            <a:avLst/>
          </a:prstGeom>
        </p:spPr>
      </p:pic>
      <p:sp>
        <p:nvSpPr>
          <p:cNvPr id="2" name="Titel 1"/>
          <p:cNvSpPr>
            <a:spLocks noGrp="1"/>
          </p:cNvSpPr>
          <p:nvPr>
            <p:ph type="title"/>
          </p:nvPr>
        </p:nvSpPr>
        <p:spPr/>
        <p:txBody>
          <a:bodyPr/>
          <a:lstStyle/>
          <a:p>
            <a:r>
              <a:rPr lang="nl-NL" dirty="0" smtClean="0"/>
              <a:t># 5</a:t>
            </a:r>
            <a:endParaRPr lang="nl-NL" dirty="0"/>
          </a:p>
        </p:txBody>
      </p:sp>
      <p:pic>
        <p:nvPicPr>
          <p:cNvPr id="7" name="Afbeelding 6"/>
          <p:cNvPicPr>
            <a:picLocks noChangeAspect="1"/>
          </p:cNvPicPr>
          <p:nvPr/>
        </p:nvPicPr>
        <p:blipFill rotWithShape="1">
          <a:blip r:embed="rId6" cstate="print">
            <a:extLst>
              <a:ext uri="{28A0092B-C50C-407E-A947-70E740481C1C}">
                <a14:useLocalDpi xmlns:a14="http://schemas.microsoft.com/office/drawing/2010/main" val="0"/>
              </a:ext>
            </a:extLst>
          </a:blip>
          <a:srcRect t="14118"/>
          <a:stretch/>
        </p:blipFill>
        <p:spPr>
          <a:xfrm>
            <a:off x="7736206" y="5648960"/>
            <a:ext cx="1407794" cy="1209040"/>
          </a:xfrm>
          <a:prstGeom prst="rect">
            <a:avLst/>
          </a:prstGeom>
        </p:spPr>
      </p:pic>
    </p:spTree>
    <p:extLst>
      <p:ext uri="{BB962C8B-B14F-4D97-AF65-F5344CB8AC3E}">
        <p14:creationId xmlns:p14="http://schemas.microsoft.com/office/powerpoint/2010/main" val="2270374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En nu …</a:t>
            </a:r>
            <a:endParaRPr lang="nl-NL" dirty="0"/>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0429" y="1690689"/>
            <a:ext cx="4463143" cy="4463143"/>
          </a:xfrm>
          <a:prstGeom prst="rect">
            <a:avLst/>
          </a:prstGeom>
        </p:spPr>
      </p:pic>
      <p:pic>
        <p:nvPicPr>
          <p:cNvPr id="4" name="Afbeelding 3"/>
          <p:cNvPicPr>
            <a:picLocks noChangeAspect="1"/>
          </p:cNvPicPr>
          <p:nvPr/>
        </p:nvPicPr>
        <p:blipFill rotWithShape="1">
          <a:blip r:embed="rId4" cstate="print">
            <a:extLst>
              <a:ext uri="{28A0092B-C50C-407E-A947-70E740481C1C}">
                <a14:useLocalDpi xmlns:a14="http://schemas.microsoft.com/office/drawing/2010/main" val="0"/>
              </a:ext>
            </a:extLst>
          </a:blip>
          <a:srcRect t="14118"/>
          <a:stretch/>
        </p:blipFill>
        <p:spPr>
          <a:xfrm>
            <a:off x="7736206" y="5648960"/>
            <a:ext cx="1407794" cy="1209040"/>
          </a:xfrm>
          <a:prstGeom prst="rect">
            <a:avLst/>
          </a:prstGeom>
        </p:spPr>
      </p:pic>
    </p:spTree>
    <p:extLst>
      <p:ext uri="{BB962C8B-B14F-4D97-AF65-F5344CB8AC3E}">
        <p14:creationId xmlns:p14="http://schemas.microsoft.com/office/powerpoint/2010/main" val="155532514"/>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164</TotalTime>
  <Words>460</Words>
  <Application>Microsoft Office PowerPoint</Application>
  <PresentationFormat>Diavoorstelling (4:3)</PresentationFormat>
  <Paragraphs>66</Paragraphs>
  <Slides>11</Slides>
  <Notes>11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11</vt:i4>
      </vt:variant>
    </vt:vector>
  </HeadingPairs>
  <TitlesOfParts>
    <vt:vector size="17" baseType="lpstr">
      <vt:lpstr>Arial</vt:lpstr>
      <vt:lpstr>Calibri</vt:lpstr>
      <vt:lpstr>Calibri Light</vt:lpstr>
      <vt:lpstr>Love and laughter</vt:lpstr>
      <vt:lpstr>Wingdings</vt:lpstr>
      <vt:lpstr>Kantoorthema</vt:lpstr>
      <vt:lpstr> Leiden, 21 november 2016 De missie van Astrid Poot</vt:lpstr>
      <vt:lpstr>Over de workshopleider …</vt:lpstr>
      <vt:lpstr>Waarom ‘aan het maken’?</vt:lpstr>
      <vt:lpstr>PowerPoint-presentatie</vt:lpstr>
      <vt:lpstr>PowerPoint-presentatie</vt:lpstr>
      <vt:lpstr>Geheugensteuntje </vt:lpstr>
      <vt:lpstr>De klooikoffers:</vt:lpstr>
      <vt:lpstr># 5</vt:lpstr>
      <vt:lpstr>En nu …</vt:lpstr>
      <vt:lpstr>Meer informatie …</vt:lpstr>
      <vt:lpstr>Leuk dat je mee deed!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Janneke Breedijk</dc:creator>
  <cp:lastModifiedBy>Janneke Breedijk</cp:lastModifiedBy>
  <cp:revision>17</cp:revision>
  <cp:lastPrinted>2016-11-20T12:36:07Z</cp:lastPrinted>
  <dcterms:created xsi:type="dcterms:W3CDTF">2016-11-13T14:35:40Z</dcterms:created>
  <dcterms:modified xsi:type="dcterms:W3CDTF">2016-11-20T12:38:50Z</dcterms:modified>
</cp:coreProperties>
</file>