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0" r:id="rId2"/>
    <p:sldId id="271" r:id="rId3"/>
    <p:sldId id="272" r:id="rId4"/>
    <p:sldId id="298" r:id="rId5"/>
    <p:sldId id="273" r:id="rId6"/>
    <p:sldId id="274" r:id="rId7"/>
    <p:sldId id="275" r:id="rId8"/>
    <p:sldId id="276" r:id="rId9"/>
    <p:sldId id="277" r:id="rId10"/>
    <p:sldId id="278" r:id="rId11"/>
    <p:sldId id="279" r:id="rId12"/>
    <p:sldId id="280" r:id="rId13"/>
    <p:sldId id="281" r:id="rId14"/>
    <p:sldId id="283" r:id="rId15"/>
    <p:sldId id="299" r:id="rId16"/>
    <p:sldId id="284" r:id="rId17"/>
    <p:sldId id="285" r:id="rId18"/>
    <p:sldId id="286" r:id="rId19"/>
    <p:sldId id="287" r:id="rId20"/>
    <p:sldId id="288" r:id="rId21"/>
    <p:sldId id="289" r:id="rId22"/>
    <p:sldId id="290" r:id="rId23"/>
    <p:sldId id="291" r:id="rId24"/>
    <p:sldId id="300" r:id="rId25"/>
    <p:sldId id="292" r:id="rId26"/>
    <p:sldId id="293" r:id="rId27"/>
    <p:sldId id="294" r:id="rId28"/>
    <p:sldId id="301" r:id="rId29"/>
    <p:sldId id="295" r:id="rId30"/>
    <p:sldId id="297" r:id="rId3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a Roos"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281A"/>
    <a:srgbClr val="949295"/>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0"/>
  </p:normalViewPr>
  <p:slideViewPr>
    <p:cSldViewPr>
      <p:cViewPr varScale="1">
        <p:scale>
          <a:sx n="114" d="100"/>
          <a:sy n="114"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iteQ\Dropbox\Onderwijs\Studenten\Lotte\Lotte_VM.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82024005879688"/>
          <c:y val="4.8060573307297308E-2"/>
          <c:w val="0.73235225466401166"/>
          <c:h val="0.89108201725232039"/>
        </c:manualLayout>
      </c:layout>
      <c:scatterChart>
        <c:scatterStyle val="smoothMarker"/>
        <c:varyColors val="0"/>
        <c:ser>
          <c:idx val="0"/>
          <c:order val="0"/>
          <c:tx>
            <c:v>Jongens</c:v>
          </c:tx>
          <c:marker>
            <c:symbol val="none"/>
          </c:marker>
          <c:xVal>
            <c:numRef>
              <c:f>Blad1!$A$1:$A$11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Blad1!$B$1:$B$11</c:f>
              <c:numCache>
                <c:formatCode>General</c:formatCode>
                <c:ptCount val="11"/>
                <c:pt idx="0">
                  <c:v>8.7641502467842702E-3</c:v>
                </c:pt>
                <c:pt idx="1">
                  <c:v>2.6995483256594E-2</c:v>
                </c:pt>
                <c:pt idx="2">
                  <c:v>6.47587978329459E-2</c:v>
                </c:pt>
                <c:pt idx="3">
                  <c:v>0.120985362259572</c:v>
                </c:pt>
                <c:pt idx="4">
                  <c:v>0.17603266338215001</c:v>
                </c:pt>
                <c:pt idx="5">
                  <c:v>0.19947114020071599</c:v>
                </c:pt>
                <c:pt idx="6">
                  <c:v>0.17603266338215001</c:v>
                </c:pt>
                <c:pt idx="7">
                  <c:v>0.120985362259572</c:v>
                </c:pt>
                <c:pt idx="8">
                  <c:v>6.47587978329459E-2</c:v>
                </c:pt>
                <c:pt idx="9">
                  <c:v>2.6995483256594E-2</c:v>
                </c:pt>
                <c:pt idx="10">
                  <c:v>8.7641502467842702E-3</c:v>
                </c:pt>
              </c:numCache>
            </c:numRef>
          </c:yVal>
          <c:smooth val="1"/>
          <c:extLst>
            <c:ext xmlns:c16="http://schemas.microsoft.com/office/drawing/2014/chart" uri="{C3380CC4-5D6E-409C-BE32-E72D297353CC}">
              <c16:uniqueId val="{00000000-AA0B-4344-87AF-79C45F5AC431}"/>
            </c:ext>
          </c:extLst>
        </c:ser>
        <c:ser>
          <c:idx val="1"/>
          <c:order val="1"/>
          <c:tx>
            <c:v>Meisjes</c:v>
          </c:tx>
          <c:marker>
            <c:symbol val="none"/>
          </c:marker>
          <c:xVal>
            <c:numRef>
              <c:f>Blad1!$A$1:$A$11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Blad1!$C$1:$C$11</c:f>
              <c:numCache>
                <c:formatCode>General</c:formatCode>
                <c:ptCount val="11"/>
                <c:pt idx="0">
                  <c:v>1.5869825917833699E-2</c:v>
                </c:pt>
                <c:pt idx="1">
                  <c:v>4.31386594132558E-2</c:v>
                </c:pt>
                <c:pt idx="2">
                  <c:v>9.1324542694510999E-2</c:v>
                </c:pt>
                <c:pt idx="3">
                  <c:v>0.15056871607740199</c:v>
                </c:pt>
                <c:pt idx="4">
                  <c:v>0.19333405840142501</c:v>
                </c:pt>
                <c:pt idx="5">
                  <c:v>0.19333405840142501</c:v>
                </c:pt>
                <c:pt idx="6">
                  <c:v>0.15056871607740199</c:v>
                </c:pt>
                <c:pt idx="7">
                  <c:v>9.1324542694510999E-2</c:v>
                </c:pt>
                <c:pt idx="8">
                  <c:v>4.31386594132558E-2</c:v>
                </c:pt>
                <c:pt idx="9">
                  <c:v>1.5869825917833699E-2</c:v>
                </c:pt>
                <c:pt idx="10">
                  <c:v>4.5467812507955299E-3</c:v>
                </c:pt>
              </c:numCache>
            </c:numRef>
          </c:yVal>
          <c:smooth val="1"/>
          <c:extLst>
            <c:ext xmlns:c16="http://schemas.microsoft.com/office/drawing/2014/chart" uri="{C3380CC4-5D6E-409C-BE32-E72D297353CC}">
              <c16:uniqueId val="{00000001-AA0B-4344-87AF-79C45F5AC431}"/>
            </c:ext>
          </c:extLst>
        </c:ser>
        <c:dLbls>
          <c:showLegendKey val="0"/>
          <c:showVal val="0"/>
          <c:showCatName val="0"/>
          <c:showSerName val="0"/>
          <c:showPercent val="0"/>
          <c:showBubbleSize val="0"/>
        </c:dLbls>
        <c:axId val="45030016"/>
        <c:axId val="45035904"/>
      </c:scatterChart>
      <c:valAx>
        <c:axId val="45030016"/>
        <c:scaling>
          <c:orientation val="minMax"/>
        </c:scaling>
        <c:delete val="0"/>
        <c:axPos val="b"/>
        <c:numFmt formatCode="General" sourceLinked="1"/>
        <c:majorTickMark val="out"/>
        <c:minorTickMark val="none"/>
        <c:tickLblPos val="nextTo"/>
        <c:crossAx val="45035904"/>
        <c:crosses val="autoZero"/>
        <c:crossBetween val="midCat"/>
      </c:valAx>
      <c:valAx>
        <c:axId val="45035904"/>
        <c:scaling>
          <c:orientation val="minMax"/>
        </c:scaling>
        <c:delete val="0"/>
        <c:axPos val="l"/>
        <c:majorGridlines/>
        <c:numFmt formatCode="0%" sourceLinked="0"/>
        <c:majorTickMark val="out"/>
        <c:minorTickMark val="none"/>
        <c:tickLblPos val="nextTo"/>
        <c:crossAx val="45030016"/>
        <c:crosses val="autoZero"/>
        <c:crossBetween val="midCat"/>
      </c:valAx>
    </c:plotArea>
    <c:legend>
      <c:legendPos val="r"/>
      <c:legendEntry>
        <c:idx val="0"/>
        <c:txPr>
          <a:bodyPr/>
          <a:lstStyle/>
          <a:p>
            <a:pPr>
              <a:defRPr sz="1600" baseline="0"/>
            </a:pPr>
            <a:endParaRPr lang="nl-NL"/>
          </a:p>
        </c:txPr>
      </c:legendEntry>
      <c:legendEntry>
        <c:idx val="1"/>
        <c:txPr>
          <a:bodyPr/>
          <a:lstStyle/>
          <a:p>
            <a:pPr>
              <a:defRPr sz="1600" baseline="0"/>
            </a:pPr>
            <a:endParaRPr lang="nl-NL"/>
          </a:p>
        </c:txPr>
      </c:legendEntry>
      <c:layout>
        <c:manualLayout>
          <c:xMode val="edge"/>
          <c:yMode val="edge"/>
          <c:x val="0.78689465725737096"/>
          <c:y val="8.1661251148031896E-2"/>
          <c:w val="0.21310534274262899"/>
          <c:h val="0.17332180585964199"/>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l-NL" sz="1000" b="1" i="0" noProof="0" dirty="0">
                <a:solidFill>
                  <a:srgbClr val="002060"/>
                </a:solidFill>
                <a:latin typeface="Arial" panose="020B0604020202020204" pitchFamily="34" charset="0"/>
                <a:cs typeface="Arial" panose="020B0604020202020204" pitchFamily="34" charset="0"/>
              </a:rPr>
              <a:t>Positieve feedback op een reactie</a:t>
            </a:r>
          </a:p>
        </c:rich>
      </c:tx>
      <c:layout>
        <c:manualLayout>
          <c:xMode val="edge"/>
          <c:yMode val="edge"/>
          <c:x val="0.28026992364590791"/>
          <c:y val="4.166666666666666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Sheet1!$V$23</c:f>
              <c:strCache>
                <c:ptCount val="1"/>
                <c:pt idx="0">
                  <c:v>Jongen</c:v>
                </c:pt>
              </c:strCache>
            </c:strRef>
          </c:tx>
          <c:invertIfNegative val="0"/>
          <c:cat>
            <c:numRef>
              <c:f>Sheet1!$U$24:$U$28</c:f>
              <c:numCache>
                <c:formatCode>General</c:formatCode>
                <c:ptCount val="5"/>
                <c:pt idx="0">
                  <c:v>1</c:v>
                </c:pt>
                <c:pt idx="1">
                  <c:v>2</c:v>
                </c:pt>
                <c:pt idx="2">
                  <c:v>3</c:v>
                </c:pt>
                <c:pt idx="3">
                  <c:v>4</c:v>
                </c:pt>
                <c:pt idx="4">
                  <c:v>5</c:v>
                </c:pt>
              </c:numCache>
            </c:numRef>
          </c:cat>
          <c:val>
            <c:numRef>
              <c:f>Sheet1!$V$24:$V$28</c:f>
              <c:numCache>
                <c:formatCode>General</c:formatCode>
                <c:ptCount val="5"/>
                <c:pt idx="0">
                  <c:v>0.94117647058823539</c:v>
                </c:pt>
                <c:pt idx="1">
                  <c:v>0.81818181818181834</c:v>
                </c:pt>
                <c:pt idx="2">
                  <c:v>0.45874953755086934</c:v>
                </c:pt>
                <c:pt idx="3">
                  <c:v>0.84000000000000019</c:v>
                </c:pt>
                <c:pt idx="4">
                  <c:v>0.78802429035446975</c:v>
                </c:pt>
              </c:numCache>
            </c:numRef>
          </c:val>
          <c:extLst>
            <c:ext xmlns:c16="http://schemas.microsoft.com/office/drawing/2014/chart" uri="{C3380CC4-5D6E-409C-BE32-E72D297353CC}">
              <c16:uniqueId val="{00000000-06EB-44F9-8F28-3113DC26E853}"/>
            </c:ext>
          </c:extLst>
        </c:ser>
        <c:ser>
          <c:idx val="1"/>
          <c:order val="1"/>
          <c:tx>
            <c:strRef>
              <c:f>Sheet1!$W$23</c:f>
              <c:strCache>
                <c:ptCount val="1"/>
                <c:pt idx="0">
                  <c:v>Meisje</c:v>
                </c:pt>
              </c:strCache>
            </c:strRef>
          </c:tx>
          <c:spPr>
            <a:solidFill>
              <a:srgbClr val="FF00FF"/>
            </a:solidFill>
          </c:spPr>
          <c:invertIfNegative val="0"/>
          <c:cat>
            <c:numRef>
              <c:f>Sheet1!$U$24:$U$28</c:f>
              <c:numCache>
                <c:formatCode>General</c:formatCode>
                <c:ptCount val="5"/>
                <c:pt idx="0">
                  <c:v>1</c:v>
                </c:pt>
                <c:pt idx="1">
                  <c:v>2</c:v>
                </c:pt>
                <c:pt idx="2">
                  <c:v>3</c:v>
                </c:pt>
                <c:pt idx="3">
                  <c:v>4</c:v>
                </c:pt>
                <c:pt idx="4">
                  <c:v>5</c:v>
                </c:pt>
              </c:numCache>
            </c:numRef>
          </c:cat>
          <c:val>
            <c:numRef>
              <c:f>Sheet1!$W$24:$W$28</c:f>
              <c:numCache>
                <c:formatCode>General</c:formatCode>
                <c:ptCount val="5"/>
                <c:pt idx="0">
                  <c:v>5.8823529411764712E-2</c:v>
                </c:pt>
                <c:pt idx="1">
                  <c:v>0.18181818181818188</c:v>
                </c:pt>
                <c:pt idx="2">
                  <c:v>0.37846836847946741</c:v>
                </c:pt>
                <c:pt idx="3">
                  <c:v>0.16000000000000003</c:v>
                </c:pt>
                <c:pt idx="4">
                  <c:v>8.3180341759638482E-2</c:v>
                </c:pt>
              </c:numCache>
            </c:numRef>
          </c:val>
          <c:extLst>
            <c:ext xmlns:c16="http://schemas.microsoft.com/office/drawing/2014/chart" uri="{C3380CC4-5D6E-409C-BE32-E72D297353CC}">
              <c16:uniqueId val="{00000001-06EB-44F9-8F28-3113DC26E853}"/>
            </c:ext>
          </c:extLst>
        </c:ser>
        <c:ser>
          <c:idx val="2"/>
          <c:order val="2"/>
          <c:tx>
            <c:strRef>
              <c:f>Sheet1!$X$23</c:f>
              <c:strCache>
                <c:ptCount val="1"/>
                <c:pt idx="0">
                  <c:v>Niet Gericht</c:v>
                </c:pt>
              </c:strCache>
            </c:strRef>
          </c:tx>
          <c:spPr>
            <a:solidFill>
              <a:schemeClr val="tx1"/>
            </a:solidFill>
          </c:spPr>
          <c:invertIfNegative val="0"/>
          <c:cat>
            <c:numRef>
              <c:f>Sheet1!$U$24:$U$28</c:f>
              <c:numCache>
                <c:formatCode>General</c:formatCode>
                <c:ptCount val="5"/>
                <c:pt idx="0">
                  <c:v>1</c:v>
                </c:pt>
                <c:pt idx="1">
                  <c:v>2</c:v>
                </c:pt>
                <c:pt idx="2">
                  <c:v>3</c:v>
                </c:pt>
                <c:pt idx="3">
                  <c:v>4</c:v>
                </c:pt>
                <c:pt idx="4">
                  <c:v>5</c:v>
                </c:pt>
              </c:numCache>
            </c:numRef>
          </c:cat>
          <c:val>
            <c:numRef>
              <c:f>Sheet1!$X$24:$X$28</c:f>
              <c:numCache>
                <c:formatCode>General</c:formatCode>
                <c:ptCount val="5"/>
                <c:pt idx="0">
                  <c:v>0</c:v>
                </c:pt>
                <c:pt idx="1">
                  <c:v>0</c:v>
                </c:pt>
                <c:pt idx="2">
                  <c:v>0.16278209396966337</c:v>
                </c:pt>
                <c:pt idx="3">
                  <c:v>0</c:v>
                </c:pt>
                <c:pt idx="4">
                  <c:v>0.12879536788589188</c:v>
                </c:pt>
              </c:numCache>
            </c:numRef>
          </c:val>
          <c:extLst>
            <c:ext xmlns:c16="http://schemas.microsoft.com/office/drawing/2014/chart" uri="{C3380CC4-5D6E-409C-BE32-E72D297353CC}">
              <c16:uniqueId val="{00000002-06EB-44F9-8F28-3113DC26E853}"/>
            </c:ext>
          </c:extLst>
        </c:ser>
        <c:dLbls>
          <c:showLegendKey val="0"/>
          <c:showVal val="0"/>
          <c:showCatName val="0"/>
          <c:showSerName val="0"/>
          <c:showPercent val="0"/>
          <c:showBubbleSize val="0"/>
        </c:dLbls>
        <c:gapWidth val="150"/>
        <c:shape val="box"/>
        <c:axId val="104089856"/>
        <c:axId val="46059520"/>
        <c:axId val="0"/>
      </c:bar3DChart>
      <c:catAx>
        <c:axId val="104089856"/>
        <c:scaling>
          <c:orientation val="minMax"/>
        </c:scaling>
        <c:delete val="0"/>
        <c:axPos val="b"/>
        <c:numFmt formatCode="General" sourceLinked="1"/>
        <c:majorTickMark val="out"/>
        <c:minorTickMark val="none"/>
        <c:tickLblPos val="nextTo"/>
        <c:crossAx val="46059520"/>
        <c:crosses val="autoZero"/>
        <c:auto val="1"/>
        <c:lblAlgn val="ctr"/>
        <c:lblOffset val="100"/>
        <c:noMultiLvlLbl val="0"/>
      </c:catAx>
      <c:valAx>
        <c:axId val="46059520"/>
        <c:scaling>
          <c:orientation val="minMax"/>
        </c:scaling>
        <c:delete val="0"/>
        <c:axPos val="l"/>
        <c:majorGridlines/>
        <c:numFmt formatCode="General" sourceLinked="1"/>
        <c:majorTickMark val="out"/>
        <c:minorTickMark val="none"/>
        <c:tickLblPos val="nextTo"/>
        <c:crossAx val="104089856"/>
        <c:crosses val="autoZero"/>
        <c:crossBetween val="between"/>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570BF-6E91-41A0-BEAC-D34448FDED29}" type="datetimeFigureOut">
              <a:rPr lang="nl-NL" smtClean="0"/>
              <a:t>24-11-2016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490AB-A031-460A-B3F7-8E7C3278E101}" type="slidenum">
              <a:rPr lang="nl-NL" smtClean="0"/>
              <a:t>‹nr.›</a:t>
            </a:fld>
            <a:endParaRPr lang="nl-NL"/>
          </a:p>
        </p:txBody>
      </p:sp>
    </p:spTree>
    <p:extLst>
      <p:ext uri="{BB962C8B-B14F-4D97-AF65-F5344CB8AC3E}">
        <p14:creationId xmlns:p14="http://schemas.microsoft.com/office/powerpoint/2010/main" val="344138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1</a:t>
            </a:fld>
            <a:endParaRPr lang="nl-NL" dirty="0"/>
          </a:p>
        </p:txBody>
      </p:sp>
    </p:spTree>
    <p:extLst>
      <p:ext uri="{BB962C8B-B14F-4D97-AF65-F5344CB8AC3E}">
        <p14:creationId xmlns:p14="http://schemas.microsoft.com/office/powerpoint/2010/main" val="116656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10</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11</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12</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13</a:t>
            </a:fld>
            <a:endParaRPr lang="nl-NL" dirty="0"/>
          </a:p>
        </p:txBody>
      </p:sp>
    </p:spTree>
    <p:extLst>
      <p:ext uri="{BB962C8B-B14F-4D97-AF65-F5344CB8AC3E}">
        <p14:creationId xmlns:p14="http://schemas.microsoft.com/office/powerpoint/2010/main" val="114057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15</a:t>
            </a:fld>
            <a:endParaRPr lang="nl-NL"/>
          </a:p>
        </p:txBody>
      </p:sp>
    </p:spTree>
    <p:extLst>
      <p:ext uri="{BB962C8B-B14F-4D97-AF65-F5344CB8AC3E}">
        <p14:creationId xmlns:p14="http://schemas.microsoft.com/office/powerpoint/2010/main" val="142624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400" dirty="0"/>
              <a:t>Jongens: </a:t>
            </a:r>
          </a:p>
          <a:p>
            <a:pPr lvl="1">
              <a:defRPr/>
            </a:pPr>
            <a:r>
              <a:rPr lang="nl-NL" sz="1400" dirty="0"/>
              <a:t>Zien meer het belang van W&amp;T</a:t>
            </a:r>
          </a:p>
          <a:p>
            <a:pPr lvl="1">
              <a:defRPr/>
            </a:pPr>
            <a:r>
              <a:rPr lang="nl-NL" sz="1400" dirty="0"/>
              <a:t>Zien meer een toekomst in W&amp;T voor zichzelf</a:t>
            </a:r>
          </a:p>
          <a:p>
            <a:pPr lvl="1">
              <a:defRPr/>
            </a:pPr>
            <a:r>
              <a:rPr lang="nl-NL" sz="1400" dirty="0"/>
              <a:t>Vinden zichzelf meer geschikt voor W&amp;T</a:t>
            </a:r>
          </a:p>
          <a:p>
            <a:pPr lvl="1">
              <a:defRPr/>
            </a:pPr>
            <a:r>
              <a:rPr lang="nl-NL" sz="1400" dirty="0"/>
              <a:t>Hebben meer plezier in W&amp;T</a:t>
            </a:r>
          </a:p>
          <a:p>
            <a:pPr lvl="1">
              <a:defRPr/>
            </a:pPr>
            <a:r>
              <a:rPr lang="nl-NL" sz="1400" dirty="0"/>
              <a:t>Hebben meer genderstereotiepe beelden over W&amp;T</a:t>
            </a:r>
          </a:p>
          <a:p>
            <a:pPr lvl="1">
              <a:defRPr/>
            </a:pPr>
            <a:r>
              <a:rPr lang="nl-NL" sz="1400" dirty="0"/>
              <a:t>Vinden W&amp;T moeilijker ‘in het algemeen’</a:t>
            </a:r>
          </a:p>
          <a:p>
            <a:pPr>
              <a:defRPr/>
            </a:pPr>
            <a:endParaRPr lang="nl-NL" sz="1400" dirty="0"/>
          </a:p>
          <a:p>
            <a:pPr>
              <a:defRPr/>
            </a:pPr>
            <a:r>
              <a:rPr lang="nl-NL" sz="1400" dirty="0"/>
              <a:t>Meisjes:</a:t>
            </a:r>
          </a:p>
          <a:p>
            <a:pPr lvl="1">
              <a:defRPr/>
            </a:pPr>
            <a:r>
              <a:rPr lang="nl-NL" sz="1400" dirty="0"/>
              <a:t>Vinden W&amp;T moeilijk ‘voor zichzelf’</a:t>
            </a:r>
          </a:p>
          <a:p>
            <a:endParaRPr lang="nl-NL" dirty="0"/>
          </a:p>
          <a:p>
            <a:pPr marL="0" indent="0">
              <a:buFont typeface="Wingdings" pitchFamily="2" charset="2"/>
              <a:buNone/>
              <a:defRPr/>
            </a:pPr>
            <a:r>
              <a:rPr lang="nl-NL" sz="1200" i="1" dirty="0"/>
              <a:t>- Attitude: nature of </a:t>
            </a:r>
            <a:r>
              <a:rPr lang="nl-NL" sz="1200" i="1" dirty="0" err="1"/>
              <a:t>nurture</a:t>
            </a:r>
            <a:r>
              <a:rPr lang="nl-NL" sz="1200" i="1" dirty="0"/>
              <a:t>?</a:t>
            </a:r>
          </a:p>
          <a:p>
            <a:pPr marL="0" indent="0">
              <a:buFont typeface="Wingdings" pitchFamily="2" charset="2"/>
              <a:buNone/>
              <a:defRPr/>
            </a:pPr>
            <a:r>
              <a:rPr lang="nl-NL" sz="1200" i="1" dirty="0"/>
              <a:t>- Hoe kunnen we dit meer gelijktrekken?</a:t>
            </a:r>
          </a:p>
          <a:p>
            <a:pPr marL="0" indent="0">
              <a:buFont typeface="Wingdings" pitchFamily="2" charset="2"/>
              <a:buNone/>
              <a:defRPr/>
            </a:pPr>
            <a:r>
              <a:rPr lang="nl-NL" sz="1200" i="1" dirty="0"/>
              <a:t>- Hoe kunnen we meisjes meer empoweren voor W&amp;T?</a:t>
            </a:r>
          </a:p>
          <a:p>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17</a:t>
            </a:fld>
            <a:endParaRPr lang="nl-NL"/>
          </a:p>
        </p:txBody>
      </p:sp>
    </p:spTree>
    <p:extLst>
      <p:ext uri="{BB962C8B-B14F-4D97-AF65-F5344CB8AC3E}">
        <p14:creationId xmlns:p14="http://schemas.microsoft.com/office/powerpoint/2010/main" val="15850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en-US" dirty="0"/>
              <a:t>Sekseverschillen in het brein bestaan</a:t>
            </a:r>
          </a:p>
          <a:p>
            <a:r>
              <a:rPr lang="nl-NL" altLang="en-US" dirty="0"/>
              <a:t>Sekseverschillen in het brein zijn klein</a:t>
            </a:r>
          </a:p>
          <a:p>
            <a:r>
              <a:rPr lang="nl-NL" altLang="en-US" dirty="0"/>
              <a:t>Sekseverschillen in het brein liggen niet vast: er zit rek in onze hersens</a:t>
            </a:r>
          </a:p>
          <a:p>
            <a:r>
              <a:rPr lang="nl-NL" altLang="en-US" dirty="0"/>
              <a:t>Context (omgeving) </a:t>
            </a:r>
            <a:r>
              <a:rPr lang="nl-NL" altLang="en-US" dirty="0" err="1"/>
              <a:t>shapes</a:t>
            </a:r>
            <a:r>
              <a:rPr lang="nl-NL" altLang="en-US" dirty="0"/>
              <a:t> </a:t>
            </a:r>
            <a:r>
              <a:rPr lang="nl-NL" altLang="en-US" dirty="0" err="1"/>
              <a:t>the</a:t>
            </a:r>
            <a:r>
              <a:rPr lang="nl-NL" altLang="en-US" dirty="0"/>
              <a:t> </a:t>
            </a:r>
            <a:r>
              <a:rPr lang="nl-NL" altLang="en-US" dirty="0" err="1"/>
              <a:t>brain</a:t>
            </a:r>
            <a:r>
              <a:rPr lang="nl-NL" altLang="en-US" dirty="0"/>
              <a:t>!</a:t>
            </a:r>
          </a:p>
          <a:p>
            <a:endParaRPr lang="nl-NL" dirty="0"/>
          </a:p>
          <a:p>
            <a:r>
              <a:rPr lang="en-US" altLang="en-US" b="1" dirty="0"/>
              <a:t>Fixed mindset </a:t>
            </a:r>
          </a:p>
          <a:p>
            <a:pPr lvl="1"/>
            <a:r>
              <a:rPr lang="nl-NL" altLang="en-US" dirty="0"/>
              <a:t>intelligentie/talent is vast gegeven </a:t>
            </a:r>
          </a:p>
          <a:p>
            <a:r>
              <a:rPr lang="nl-NL" altLang="en-US" b="1" dirty="0"/>
              <a:t>Growth mindset</a:t>
            </a:r>
          </a:p>
          <a:p>
            <a:pPr lvl="1"/>
            <a:r>
              <a:rPr lang="nl-NL" altLang="en-US" dirty="0"/>
              <a:t>intelligentie/talent is veranderlijk en smeedbaar</a:t>
            </a:r>
          </a:p>
          <a:p>
            <a:pPr lvl="1"/>
            <a:r>
              <a:rPr lang="nl-NL" altLang="en-US" dirty="0"/>
              <a:t>Ontwikkelen door oefening en inspanning</a:t>
            </a:r>
          </a:p>
          <a:p>
            <a:endParaRPr lang="nl-NL" altLang="en-US" dirty="0"/>
          </a:p>
          <a:p>
            <a:r>
              <a:rPr lang="nl-NL" altLang="en-US" dirty="0"/>
              <a:t>Circa 50%/50% </a:t>
            </a:r>
            <a:r>
              <a:rPr lang="nl-NL" altLang="en-US" dirty="0" err="1"/>
              <a:t>fixed</a:t>
            </a:r>
            <a:r>
              <a:rPr lang="nl-NL" altLang="en-US" dirty="0"/>
              <a:t>/</a:t>
            </a:r>
            <a:r>
              <a:rPr lang="nl-NL" altLang="en-US" dirty="0" err="1"/>
              <a:t>growth</a:t>
            </a:r>
            <a:endParaRPr lang="nl-NL" altLang="en-US" dirty="0"/>
          </a:p>
          <a:p>
            <a:pPr lvl="1"/>
            <a:r>
              <a:rPr lang="nl-NL" altLang="en-US" dirty="0"/>
              <a:t>Meisjes </a:t>
            </a:r>
            <a:r>
              <a:rPr lang="nl-NL" altLang="en-US" dirty="0" err="1"/>
              <a:t>fixed</a:t>
            </a:r>
            <a:r>
              <a:rPr lang="nl-NL" altLang="en-US" dirty="0"/>
              <a:t> oververtegenwoordigd</a:t>
            </a:r>
          </a:p>
          <a:p>
            <a:r>
              <a:rPr lang="nl-NL" altLang="en-US" dirty="0"/>
              <a:t>Mindset is </a:t>
            </a:r>
            <a:r>
              <a:rPr lang="nl-NL" altLang="en-US" dirty="0" err="1"/>
              <a:t>trainbaar</a:t>
            </a:r>
            <a:endParaRPr lang="en-GB" altLang="en-US" dirty="0"/>
          </a:p>
          <a:p>
            <a:r>
              <a:rPr lang="nl-NL" dirty="0"/>
              <a:t>(</a:t>
            </a:r>
            <a:r>
              <a:rPr lang="en-US" altLang="nl-NL" sz="1200" b="0" dirty="0" err="1">
                <a:solidFill>
                  <a:schemeClr val="tx1"/>
                </a:solidFill>
              </a:rPr>
              <a:t>Dweck</a:t>
            </a:r>
            <a:r>
              <a:rPr lang="en-US" altLang="nl-NL" sz="1200" b="0" dirty="0">
                <a:solidFill>
                  <a:schemeClr val="tx1"/>
                </a:solidFill>
              </a:rPr>
              <a:t>, 2006; Hill et all., 2010)</a:t>
            </a:r>
          </a:p>
          <a:p>
            <a:endParaRPr lang="en-US" sz="1200" b="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19</a:t>
            </a:fld>
            <a:endParaRPr lang="nl-NL"/>
          </a:p>
        </p:txBody>
      </p:sp>
    </p:spTree>
    <p:extLst>
      <p:ext uri="{BB962C8B-B14F-4D97-AF65-F5344CB8AC3E}">
        <p14:creationId xmlns:p14="http://schemas.microsoft.com/office/powerpoint/2010/main" val="360974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20</a:t>
            </a:fld>
            <a:endParaRPr lang="nl-NL"/>
          </a:p>
        </p:txBody>
      </p:sp>
    </p:spTree>
    <p:extLst>
      <p:ext uri="{BB962C8B-B14F-4D97-AF65-F5344CB8AC3E}">
        <p14:creationId xmlns:p14="http://schemas.microsoft.com/office/powerpoint/2010/main" val="360974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Impliciete associaties noemen, en het effect ervan op ons gedrag.</a:t>
            </a:r>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21</a:t>
            </a:fld>
            <a:endParaRPr lang="nl-NL"/>
          </a:p>
        </p:txBody>
      </p:sp>
    </p:spTree>
    <p:extLst>
      <p:ext uri="{BB962C8B-B14F-4D97-AF65-F5344CB8AC3E}">
        <p14:creationId xmlns:p14="http://schemas.microsoft.com/office/powerpoint/2010/main" val="161476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noProof="0" dirty="0">
                <a:solidFill>
                  <a:schemeClr val="tx1"/>
                </a:solidFill>
              </a:rPr>
              <a:t>Bewustwording belangrijk, want: </a:t>
            </a:r>
          </a:p>
          <a:p>
            <a:pPr>
              <a:lnSpc>
                <a:spcPct val="134000"/>
              </a:lnSpc>
              <a:spcBef>
                <a:spcPts val="600"/>
              </a:spcBef>
              <a:defRPr/>
            </a:pPr>
            <a:r>
              <a:rPr lang="nl-NL" altLang="nl-NL" noProof="0" dirty="0"/>
              <a:t>Attitude van leerkracht t.a.v. W&amp;T heeft effect op attitude leerlingen t.a.v. W&amp;T</a:t>
            </a:r>
          </a:p>
          <a:p>
            <a:pPr>
              <a:lnSpc>
                <a:spcPct val="134000"/>
              </a:lnSpc>
              <a:spcBef>
                <a:spcPts val="600"/>
              </a:spcBef>
              <a:defRPr/>
            </a:pPr>
            <a:r>
              <a:rPr lang="nl-NL" altLang="nl-NL" noProof="0" dirty="0"/>
              <a:t>Verwachtingen leerkracht van leerlingen, hebben effect op prestaties leerlingen</a:t>
            </a:r>
          </a:p>
          <a:p>
            <a:pPr>
              <a:lnSpc>
                <a:spcPct val="134000"/>
              </a:lnSpc>
              <a:spcBef>
                <a:spcPts val="600"/>
              </a:spcBef>
              <a:defRPr/>
            </a:pPr>
            <a:r>
              <a:rPr lang="nl-NL" altLang="nl-NL" noProof="0" dirty="0"/>
              <a:t>Interactie leerkracht-leerling in W&amp;T-les heeft effect op attitude van leerlingen t.a.v. W&amp;T </a:t>
            </a:r>
          </a:p>
          <a:p>
            <a:endParaRPr lang="nl-NL" noProof="0"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22</a:t>
            </a:fld>
            <a:endParaRPr lang="nl-NL"/>
          </a:p>
        </p:txBody>
      </p:sp>
    </p:spTree>
    <p:extLst>
      <p:ext uri="{BB962C8B-B14F-4D97-AF65-F5344CB8AC3E}">
        <p14:creationId xmlns:p14="http://schemas.microsoft.com/office/powerpoint/2010/main" val="22533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aan deelnemers: </a:t>
            </a:r>
          </a:p>
          <a:p>
            <a:pPr lvl="1"/>
            <a:r>
              <a:rPr lang="nl-NL" dirty="0"/>
              <a:t>Wie van jullie is directeur / leerkracht / techniekcoördinator?</a:t>
            </a:r>
          </a:p>
          <a:p>
            <a:pPr lvl="1"/>
            <a:r>
              <a:rPr lang="nl-NL" dirty="0"/>
              <a:t>Wie van jullie doet al aan W&amp;T-onderwijs? </a:t>
            </a:r>
          </a:p>
          <a:p>
            <a:pPr lvl="1"/>
            <a:r>
              <a:rPr lang="nl-NL" dirty="0"/>
              <a:t>Wie van jullie houdt daarbij rekening met verschillen tussen jongens en meisjes?</a:t>
            </a:r>
          </a:p>
          <a:p>
            <a:pPr lvl="1"/>
            <a:endParaRPr lang="nl-NL" dirty="0"/>
          </a:p>
          <a:p>
            <a:pPr lvl="1"/>
            <a:r>
              <a:rPr lang="nl-NL" dirty="0"/>
              <a:t>Hier kunnen we een paar gerichte vervolgvragen stellen, </a:t>
            </a:r>
            <a:r>
              <a:rPr lang="nl-NL" dirty="0" err="1"/>
              <a:t>bijv</a:t>
            </a:r>
            <a:r>
              <a:rPr lang="nl-NL" dirty="0"/>
              <a:t>: waarom doen jullie aan W&amp;T, op welke manier? En: hoe houd je dan rekening met verschillen tussen jongens en meisjes, waarom doe je dat?</a:t>
            </a:r>
          </a:p>
          <a:p>
            <a:pPr lvl="1"/>
            <a:endParaRPr lang="nl-NL" dirty="0"/>
          </a:p>
          <a:p>
            <a:pPr lvl="1"/>
            <a:r>
              <a:rPr lang="nl-NL" dirty="0"/>
              <a:t>Doel</a:t>
            </a:r>
            <a:r>
              <a:rPr lang="nl-NL" baseline="0" dirty="0"/>
              <a:t> / na afloop van de workshop:</a:t>
            </a:r>
          </a:p>
          <a:p>
            <a:pPr lvl="1"/>
            <a:r>
              <a:rPr lang="nl-NL" baseline="0" dirty="0"/>
              <a:t>- </a:t>
            </a:r>
            <a:r>
              <a:rPr lang="nl-NL" dirty="0"/>
              <a:t>Ben je je bewust van je eigen beeld van techniek en technisch werk</a:t>
            </a:r>
          </a:p>
          <a:p>
            <a:pPr lvl="1"/>
            <a:r>
              <a:rPr lang="nl-NL" dirty="0"/>
              <a:t>- Weet je hoe je in je techniekonderwijs rekening houdt met verschillen tussen meisjes en jongen</a:t>
            </a:r>
          </a:p>
          <a:p>
            <a:pPr lvl="1"/>
            <a:r>
              <a:rPr lang="nl-NL" dirty="0"/>
              <a:t>- Heb je inspiratie voor contextrijk techniekonderwijs</a:t>
            </a:r>
          </a:p>
          <a:p>
            <a:pPr lvl="1"/>
            <a:r>
              <a:rPr lang="nl-NL" dirty="0"/>
              <a:t>- Kun je aan de slag met praktische tips om de talenten van jongens en meisjes te ontwikkelen met behulp van NWT-onderwijs</a:t>
            </a:r>
          </a:p>
          <a:p>
            <a:pPr lvl="1"/>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a:t>
            </a:fld>
            <a:endParaRPr lang="nl-NL"/>
          </a:p>
        </p:txBody>
      </p:sp>
    </p:spTree>
    <p:extLst>
      <p:ext uri="{BB962C8B-B14F-4D97-AF65-F5344CB8AC3E}">
        <p14:creationId xmlns:p14="http://schemas.microsoft.com/office/powerpoint/2010/main" val="196667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tips in de </a:t>
            </a:r>
            <a:r>
              <a:rPr lang="nl-NL" dirty="0" err="1"/>
              <a:t>handout</a:t>
            </a:r>
            <a:r>
              <a:rPr lang="nl-NL" dirty="0"/>
              <a:t> die wordt uitgedeeld aan het einde van de werksessie. </a:t>
            </a:r>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23</a:t>
            </a:fld>
            <a:endParaRPr lang="nl-NL"/>
          </a:p>
        </p:txBody>
      </p:sp>
    </p:spTree>
    <p:extLst>
      <p:ext uri="{BB962C8B-B14F-4D97-AF65-F5344CB8AC3E}">
        <p14:creationId xmlns:p14="http://schemas.microsoft.com/office/powerpoint/2010/main" val="161750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24</a:t>
            </a:fld>
            <a:endParaRPr lang="nl-NL"/>
          </a:p>
        </p:txBody>
      </p:sp>
    </p:spTree>
    <p:extLst>
      <p:ext uri="{BB962C8B-B14F-4D97-AF65-F5344CB8AC3E}">
        <p14:creationId xmlns:p14="http://schemas.microsoft.com/office/powerpoint/2010/main" val="28774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Concept-context benadering: concepten leren begrijpen</a:t>
            </a:r>
            <a:r>
              <a:rPr lang="nl-NL" baseline="0" dirty="0"/>
              <a:t> door ze in een context te plaatsen (bijvoorbeeld het concept conservering plaatsen in de context van een appelmoesfabriek).</a:t>
            </a:r>
          </a:p>
          <a:p>
            <a:r>
              <a:rPr lang="nl-NL" baseline="0" dirty="0"/>
              <a:t>Op de basisschool: onderwijs moet aansluiten bij leefwereld, taal en kennis van de leerlingen. Begin dus vanuit de directe ervaring van kinderen en niet bij het uitleggen van abstracte concepten als elektriciteit, klimaatverandering of gezondheid.</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25</a:t>
            </a:fld>
            <a:endParaRPr lang="nl-NL"/>
          </a:p>
        </p:txBody>
      </p:sp>
    </p:spTree>
    <p:extLst>
      <p:ext uri="{BB962C8B-B14F-4D97-AF65-F5344CB8AC3E}">
        <p14:creationId xmlns:p14="http://schemas.microsoft.com/office/powerpoint/2010/main" val="29493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toelichting</a:t>
            </a:r>
            <a:r>
              <a:rPr lang="nl-NL" baseline="0" dirty="0"/>
              <a:t> op 7 werelden met voorbeelden (kan ook interactief met de groep)</a:t>
            </a:r>
          </a:p>
          <a:p>
            <a:r>
              <a:rPr lang="nl-NL" baseline="0" dirty="0"/>
              <a:t>De 7 werelden helpen je om het brede spectrum van techniek te overzien. Ze tonen de verscheidenheid van de techniek en kunnen je helpen bij de onderwerpkeuze voor je (WNT-)lessen.</a:t>
            </a:r>
          </a:p>
          <a:p>
            <a:endParaRPr lang="nl-NL" baseline="0" dirty="0"/>
          </a:p>
          <a:p>
            <a:pPr marL="171450" indent="-171450">
              <a:buFontTx/>
              <a:buChar char="-"/>
            </a:pPr>
            <a:r>
              <a:rPr lang="nl-NL" baseline="0" dirty="0"/>
              <a:t>Verkeer transport en ruimte: wat is er nodig om van je huis naar school te komen</a:t>
            </a:r>
          </a:p>
          <a:p>
            <a:pPr marL="171450" indent="-171450">
              <a:buFontTx/>
              <a:buChar char="-"/>
            </a:pPr>
            <a:r>
              <a:rPr lang="nl-NL" baseline="0" dirty="0"/>
              <a:t>Creatief en ontwerpen: hoe bedenk je een computerspel</a:t>
            </a:r>
          </a:p>
          <a:p>
            <a:pPr marL="171450" indent="-171450">
              <a:buFontTx/>
              <a:buChar char="-"/>
            </a:pPr>
            <a:r>
              <a:rPr lang="nl-NL" baseline="0" dirty="0"/>
              <a:t>Geld en handel: hoe werkt een bankkluis</a:t>
            </a:r>
          </a:p>
          <a:p>
            <a:pPr marL="171450" indent="-171450">
              <a:buFontTx/>
              <a:buChar char="-"/>
            </a:pPr>
            <a:r>
              <a:rPr lang="nl-NL" baseline="0" dirty="0"/>
              <a:t>Wetenschap en ontdekken: hoe kan het dat we naar de maan kunnen reizen</a:t>
            </a:r>
          </a:p>
          <a:p>
            <a:pPr marL="171450" indent="-171450">
              <a:buFontTx/>
              <a:buChar char="-"/>
            </a:pPr>
            <a:r>
              <a:rPr lang="nl-NL" baseline="0" dirty="0"/>
              <a:t>Menselijk lichaam: wat is een prothese</a:t>
            </a:r>
          </a:p>
          <a:p>
            <a:pPr marL="171450" indent="-171450">
              <a:buFontTx/>
              <a:buChar char="-"/>
            </a:pPr>
            <a:r>
              <a:rPr lang="nl-NL" baseline="0" dirty="0"/>
              <a:t>Voeding en gezondheid: welke verschillen tussen cola light en gewone cola kun je ontdekken</a:t>
            </a:r>
          </a:p>
          <a:p>
            <a:pPr marL="171450" indent="-171450">
              <a:buFontTx/>
              <a:buChar char="-"/>
            </a:pPr>
            <a:r>
              <a:rPr lang="nl-NL" baseline="0" dirty="0"/>
              <a:t>Onze planeet: kun je slootwater drinkbaar maken</a:t>
            </a:r>
          </a:p>
          <a:p>
            <a:pPr marL="171450" indent="-171450">
              <a:buFontTx/>
              <a:buChar char="-"/>
            </a:pPr>
            <a:endParaRPr lang="nl-NL" baseline="0" dirty="0"/>
          </a:p>
          <a:p>
            <a:pPr marL="0" indent="0">
              <a:buFontTx/>
              <a:buNone/>
            </a:pPr>
            <a:r>
              <a:rPr lang="nl-NL" baseline="0" dirty="0"/>
              <a:t>De 7 werelden kunnen ook context geven bij beroepsoriëntatie: welke beroepen zijn er te bedenken hierbij?</a:t>
            </a:r>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26</a:t>
            </a:fld>
            <a:endParaRPr lang="nl-NL"/>
          </a:p>
        </p:txBody>
      </p:sp>
    </p:spTree>
    <p:extLst>
      <p:ext uri="{BB962C8B-B14F-4D97-AF65-F5344CB8AC3E}">
        <p14:creationId xmlns:p14="http://schemas.microsoft.com/office/powerpoint/2010/main" val="63240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28</a:t>
            </a:fld>
            <a:endParaRPr lang="nl-NL"/>
          </a:p>
        </p:txBody>
      </p:sp>
    </p:spTree>
    <p:extLst>
      <p:ext uri="{BB962C8B-B14F-4D97-AF65-F5344CB8AC3E}">
        <p14:creationId xmlns:p14="http://schemas.microsoft.com/office/powerpoint/2010/main" val="1219964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hiervoor delen we een </a:t>
            </a:r>
            <a:r>
              <a:rPr lang="nl-NL" sz="1200" kern="1200" dirty="0" err="1">
                <a:solidFill>
                  <a:schemeClr val="tx1"/>
                </a:solidFill>
                <a:effectLst/>
                <a:latin typeface="+mn-lt"/>
                <a:ea typeface="+mn-ea"/>
                <a:cs typeface="+mn-cs"/>
              </a:rPr>
              <a:t>invulvel</a:t>
            </a:r>
            <a:r>
              <a:rPr lang="nl-NL" sz="1200" kern="1200" dirty="0">
                <a:solidFill>
                  <a:schemeClr val="tx1"/>
                </a:solidFill>
                <a:effectLst/>
                <a:latin typeface="+mn-lt"/>
                <a:ea typeface="+mn-ea"/>
                <a:cs typeface="+mn-cs"/>
              </a:rPr>
              <a:t> uit, voor</a:t>
            </a:r>
            <a:r>
              <a:rPr lang="nl-NL" sz="1200" kern="1200" baseline="0" dirty="0">
                <a:solidFill>
                  <a:schemeClr val="tx1"/>
                </a:solidFill>
                <a:effectLst/>
                <a:latin typeface="+mn-lt"/>
                <a:ea typeface="+mn-ea"/>
                <a:cs typeface="+mn-cs"/>
              </a:rPr>
              <a:t> elk van de 7 werelden 1. Groepen mogen kiezen of krijgen een wereld ‘toegewezen’. Voor </a:t>
            </a:r>
            <a:r>
              <a:rPr lang="nl-NL" sz="1200" kern="1200" dirty="0">
                <a:solidFill>
                  <a:schemeClr val="tx1"/>
                </a:solidFill>
                <a:effectLst/>
                <a:latin typeface="+mn-lt"/>
                <a:ea typeface="+mn-ea"/>
                <a:cs typeface="+mn-cs"/>
              </a:rPr>
              <a:t>inspiratie kunnen ze kijken op de site ‘Dit doe ik’. Vervolgens denken ze na over de invulling van een W&amp;T-les:</a:t>
            </a:r>
          </a:p>
          <a:p>
            <a:r>
              <a:rPr lang="nl-NL" sz="1200" kern="1200" dirty="0">
                <a:solidFill>
                  <a:schemeClr val="tx1"/>
                </a:solidFill>
                <a:effectLst/>
                <a:latin typeface="+mn-lt"/>
                <a:ea typeface="+mn-ea"/>
                <a:cs typeface="+mn-cs"/>
              </a:rPr>
              <a:t>- Het onderwerp van de les (zorg ervoor dat je een onderwerp kiest dat de nieuwsgierigheid van jongens én meisjes opwekt)</a:t>
            </a:r>
          </a:p>
          <a:p>
            <a:r>
              <a:rPr lang="nl-NL" sz="1200" kern="1200" dirty="0">
                <a:solidFill>
                  <a:schemeClr val="tx1"/>
                </a:solidFill>
                <a:effectLst/>
                <a:latin typeface="+mn-lt"/>
                <a:ea typeface="+mn-ea"/>
                <a:cs typeface="+mn-cs"/>
              </a:rPr>
              <a:t>- De invulling van je instructie</a:t>
            </a:r>
          </a:p>
          <a:p>
            <a:r>
              <a:rPr lang="nl-NL" sz="1200" kern="1200" dirty="0">
                <a:solidFill>
                  <a:schemeClr val="tx1"/>
                </a:solidFill>
                <a:effectLst/>
                <a:latin typeface="+mn-lt"/>
                <a:ea typeface="+mn-ea"/>
                <a:cs typeface="+mn-cs"/>
              </a:rPr>
              <a:t>- Wat de leerlingen gaan doen</a:t>
            </a:r>
          </a:p>
          <a:p>
            <a:pPr marL="171450" indent="-171450">
              <a:buFontTx/>
              <a:buChar char="-"/>
            </a:pPr>
            <a:r>
              <a:rPr lang="nl-NL" sz="1200" kern="1200" dirty="0">
                <a:solidFill>
                  <a:schemeClr val="tx1"/>
                </a:solidFill>
                <a:effectLst/>
                <a:latin typeface="+mn-lt"/>
                <a:ea typeface="+mn-ea"/>
                <a:cs typeface="+mn-cs"/>
              </a:rPr>
              <a:t>De afsluiting van je les</a:t>
            </a:r>
          </a:p>
          <a:p>
            <a:pPr marL="171450" indent="-171450">
              <a:buFontTx/>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dirty="0">
                <a:solidFill>
                  <a:schemeClr val="tx1"/>
                </a:solidFill>
              </a:rPr>
              <a:t>Elke groep vertelt in een paar minuten over de les die ze hebben uitgedacht;</a:t>
            </a:r>
          </a:p>
          <a:p>
            <a:pPr marL="171450" indent="-171450">
              <a:buFont typeface="Arial" panose="020B0604020202020204" pitchFamily="34" charset="0"/>
              <a:buChar char="•"/>
            </a:pPr>
            <a:r>
              <a:rPr lang="nl-NL" sz="1200" dirty="0">
                <a:solidFill>
                  <a:schemeClr val="tx1"/>
                </a:solidFill>
              </a:rPr>
              <a:t>Bart let vooral op ‘jongens en meisjes </a:t>
            </a:r>
            <a:r>
              <a:rPr lang="nl-NL" sz="1200" dirty="0" err="1">
                <a:solidFill>
                  <a:schemeClr val="tx1"/>
                </a:solidFill>
              </a:rPr>
              <a:t>proof</a:t>
            </a:r>
            <a:r>
              <a:rPr lang="nl-NL" sz="1200" dirty="0">
                <a:solidFill>
                  <a:schemeClr val="tx1"/>
                </a:solidFill>
              </a:rPr>
              <a:t>’;</a:t>
            </a:r>
          </a:p>
          <a:p>
            <a:pPr marL="171450" indent="-171450">
              <a:buFont typeface="Arial" panose="020B0604020202020204" pitchFamily="34" charset="0"/>
              <a:buChar char="•"/>
            </a:pPr>
            <a:r>
              <a:rPr lang="nl-NL" sz="1200" dirty="0">
                <a:solidFill>
                  <a:schemeClr val="tx1"/>
                </a:solidFill>
              </a:rPr>
              <a:t>Carla let vooral op context en brede beeld van techniek;</a:t>
            </a:r>
          </a:p>
          <a:p>
            <a:pPr marL="171450" indent="-171450">
              <a:buFont typeface="Arial" panose="020B0604020202020204" pitchFamily="34" charset="0"/>
              <a:buChar char="•"/>
            </a:pPr>
            <a:r>
              <a:rPr lang="nl-NL" sz="1200" dirty="0">
                <a:solidFill>
                  <a:schemeClr val="tx1"/>
                </a:solidFill>
              </a:rPr>
              <a:t>De invulvellen nemen we in en verspreiden we na afloop naar alle deelnemers.</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29</a:t>
            </a:fld>
            <a:endParaRPr lang="nl-NL"/>
          </a:p>
        </p:txBody>
      </p:sp>
    </p:spTree>
    <p:extLst>
      <p:ext uri="{BB962C8B-B14F-4D97-AF65-F5344CB8AC3E}">
        <p14:creationId xmlns:p14="http://schemas.microsoft.com/office/powerpoint/2010/main" val="7229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chemeClr val="tx1"/>
                </a:solidFill>
              </a:rPr>
              <a:t>Uitdelen hand-out</a:t>
            </a:r>
          </a:p>
          <a:p>
            <a:r>
              <a:rPr lang="nl-NL" sz="1200" dirty="0">
                <a:solidFill>
                  <a:schemeClr val="tx1"/>
                </a:solidFill>
              </a:rPr>
              <a:t>Enquêtes invullen</a:t>
            </a:r>
          </a:p>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30</a:t>
            </a:fld>
            <a:endParaRPr lang="nl-NL"/>
          </a:p>
        </p:txBody>
      </p:sp>
    </p:spTree>
    <p:extLst>
      <p:ext uri="{BB962C8B-B14F-4D97-AF65-F5344CB8AC3E}">
        <p14:creationId xmlns:p14="http://schemas.microsoft.com/office/powerpoint/2010/main" val="19362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benoemen dat wie</a:t>
            </a:r>
            <a:r>
              <a:rPr lang="nl-NL" baseline="0" dirty="0"/>
              <a:t> het raadsel al kent dit even voor zich moet houden.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We komen er later op terug.</a:t>
            </a:r>
            <a:br>
              <a:rPr lang="nl-NL" baseline="0" dirty="0"/>
            </a:br>
            <a:r>
              <a:rPr lang="nl-NL" sz="1200" dirty="0">
                <a:solidFill>
                  <a:schemeClr val="tx1"/>
                </a:solidFill>
              </a:rPr>
              <a:t>Een vader is met zijn zoon onderweg in de auto. Midden op de snelweg komen ze in botsing met een vrachtauto. Een vreselijk ongeval waarbij de vader direct overlijdt. De zoon wordt in kritieke toestand naar het ziekenhuis gebracht en de OK binnengereden. De dienstdoende chirurg komt binnen, kijkt naar de patiënt en zegt: ‘Ik kan deze persoon niet opereren. Dat is mijn zoon.’</a:t>
            </a:r>
          </a:p>
          <a:p>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3</a:t>
            </a:fld>
            <a:endParaRPr lang="nl-NL"/>
          </a:p>
        </p:txBody>
      </p:sp>
    </p:spTree>
    <p:extLst>
      <p:ext uri="{BB962C8B-B14F-4D97-AF65-F5344CB8AC3E}">
        <p14:creationId xmlns:p14="http://schemas.microsoft.com/office/powerpoint/2010/main" val="320208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F490AB-A031-460A-B3F7-8E7C3278E101}" type="slidenum">
              <a:rPr lang="nl-NL" smtClean="0"/>
              <a:t>4</a:t>
            </a:fld>
            <a:endParaRPr lang="nl-NL"/>
          </a:p>
        </p:txBody>
      </p:sp>
    </p:spTree>
    <p:extLst>
      <p:ext uri="{BB962C8B-B14F-4D97-AF65-F5344CB8AC3E}">
        <p14:creationId xmlns:p14="http://schemas.microsoft.com/office/powerpoint/2010/main" val="32080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oefening</a:t>
            </a:r>
            <a:r>
              <a:rPr lang="nl-NL" baseline="0" dirty="0"/>
              <a:t> om deelnemers bewust te maken van hun beeld van techniek en van het feit dat anderen andere beelden kunnen hebben.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5</a:t>
            </a:fld>
            <a:endParaRPr lang="nl-NL"/>
          </a:p>
        </p:txBody>
      </p:sp>
    </p:spTree>
    <p:extLst>
      <p:ext uri="{BB962C8B-B14F-4D97-AF65-F5344CB8AC3E}">
        <p14:creationId xmlns:p14="http://schemas.microsoft.com/office/powerpoint/2010/main" val="6205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6</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t>
            </a:r>
            <a:r>
              <a:rPr lang="nl-NL" baseline="0"/>
              <a:t>afbeeldingen techniek laten zien.</a:t>
            </a:r>
            <a:endParaRPr lang="nl-NL"/>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7</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8</a:t>
            </a:fld>
            <a:endParaRPr lang="nl-NL"/>
          </a:p>
        </p:txBody>
      </p:sp>
    </p:spTree>
    <p:extLst>
      <p:ext uri="{BB962C8B-B14F-4D97-AF65-F5344CB8AC3E}">
        <p14:creationId xmlns:p14="http://schemas.microsoft.com/office/powerpoint/2010/main" val="114057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in de lucht</a:t>
            </a:r>
            <a:r>
              <a:rPr lang="nl-NL" baseline="0" dirty="0"/>
              <a:t> voor ja.</a:t>
            </a:r>
          </a:p>
          <a:p>
            <a:r>
              <a:rPr lang="nl-NL" baseline="0" dirty="0"/>
              <a:t>Uiteindelijk is mijn stelling dat alle getoonde afbeeldingen techniek laten zien.</a:t>
            </a:r>
            <a:endParaRPr lang="nl-NL" dirty="0"/>
          </a:p>
        </p:txBody>
      </p:sp>
      <p:sp>
        <p:nvSpPr>
          <p:cNvPr id="4" name="Tijdelijke aanduiding voor dianummer 3"/>
          <p:cNvSpPr>
            <a:spLocks noGrp="1"/>
          </p:cNvSpPr>
          <p:nvPr>
            <p:ph type="sldNum" sz="quarter" idx="10"/>
          </p:nvPr>
        </p:nvSpPr>
        <p:spPr/>
        <p:txBody>
          <a:bodyPr/>
          <a:lstStyle/>
          <a:p>
            <a:fld id="{1235D21E-B1DE-4D17-922E-C81C5CB1477D}" type="slidenum">
              <a:rPr lang="nl-NL" smtClean="0"/>
              <a:t>9</a:t>
            </a:fld>
            <a:endParaRPr lang="nl-NL"/>
          </a:p>
        </p:txBody>
      </p:sp>
    </p:spTree>
    <p:extLst>
      <p:ext uri="{BB962C8B-B14F-4D97-AF65-F5344CB8AC3E}">
        <p14:creationId xmlns:p14="http://schemas.microsoft.com/office/powerpoint/2010/main" val="1140572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grpSp>
        <p:nvGrpSpPr>
          <p:cNvPr id="11" name="Groeperen 10"/>
          <p:cNvGrpSpPr/>
          <p:nvPr userDrawn="1"/>
        </p:nvGrpSpPr>
        <p:grpSpPr>
          <a:xfrm>
            <a:off x="7772400" y="105267"/>
            <a:ext cx="1331640" cy="1196752"/>
            <a:chOff x="7772400" y="105267"/>
            <a:chExt cx="1331640" cy="1196752"/>
          </a:xfrm>
        </p:grpSpPr>
        <p:sp>
          <p:nvSpPr>
            <p:cNvPr id="7" name="Rechthoek 6"/>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3" name="Rechte verbindingslijn 12"/>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p:cNvSpPr>
            <a:spLocks noGrp="1"/>
          </p:cNvSpPr>
          <p:nvPr>
            <p:ph idx="1"/>
          </p:nvPr>
        </p:nvSpPr>
        <p:spPr>
          <a:xfrm>
            <a:off x="1412032" y="3025958"/>
            <a:ext cx="6624736" cy="3340968"/>
          </a:xfrm>
        </p:spPr>
        <p:txBody>
          <a:bodyPr>
            <a:normAutofit/>
          </a:bodyPr>
          <a:lstStyle>
            <a:lvl1pPr>
              <a:buNone/>
              <a:defRPr sz="1200" baseline="0"/>
            </a:lvl1pPr>
          </a:lstStyle>
          <a:p>
            <a:pPr lvl="0"/>
            <a:r>
              <a:rPr lang="nl-NL"/>
              <a:t>Klik om de tekststijl van het model te bewerken</a:t>
            </a:r>
          </a:p>
        </p:txBody>
      </p:sp>
      <p:sp>
        <p:nvSpPr>
          <p:cNvPr id="8" name="Titel 1"/>
          <p:cNvSpPr>
            <a:spLocks noGrp="1"/>
          </p:cNvSpPr>
          <p:nvPr>
            <p:ph type="title"/>
          </p:nvPr>
        </p:nvSpPr>
        <p:spPr>
          <a:xfrm>
            <a:off x="1403648" y="2297495"/>
            <a:ext cx="6696744" cy="648072"/>
          </a:xfrm>
        </p:spPr>
        <p:txBody>
          <a:bodyPr>
            <a:normAutofit/>
          </a:bodyPr>
          <a:lstStyle>
            <a:lvl1pPr>
              <a:defRPr sz="2400" b="1" baseline="0"/>
            </a:lvl1pPr>
          </a:lstStyle>
          <a:p>
            <a:r>
              <a:rPr lang="nl-NL"/>
              <a:t>Titelstijl van model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6" name="Rechthoek 5"/>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0" name="Rechte verbindingslijn 9"/>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pic>
        <p:nvPicPr>
          <p:cNvPr id="3"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6"/>
          <p:cNvSpPr>
            <a:spLocks noGrp="1"/>
          </p:cNvSpPr>
          <p:nvPr>
            <p:ph type="body" sz="quarter" idx="13"/>
          </p:nvPr>
        </p:nvSpPr>
        <p:spPr>
          <a:xfrm>
            <a:off x="467552" y="1988840"/>
            <a:ext cx="8208963" cy="3743326"/>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4" name="Groeperen 3"/>
          <p:cNvGrpSpPr/>
          <p:nvPr userDrawn="1"/>
        </p:nvGrpSpPr>
        <p:grpSpPr>
          <a:xfrm>
            <a:off x="7772400" y="105267"/>
            <a:ext cx="1331640" cy="1196752"/>
            <a:chOff x="7772400" y="105267"/>
            <a:chExt cx="1331640" cy="1196752"/>
          </a:xfrm>
        </p:grpSpPr>
        <p:sp>
          <p:nvSpPr>
            <p:cNvPr id="5" name="Rechthoek 4"/>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8" name="Rechte verbindingslijn 7"/>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685800" y="2130430"/>
            <a:ext cx="7772400" cy="1470025"/>
          </a:xfrm>
        </p:spPr>
        <p:txBody>
          <a:bodyPr/>
          <a:lstStyle>
            <a:lvl1pPr>
              <a:defRPr>
                <a:solidFill>
                  <a:srgbClr val="C4281A"/>
                </a:solidFill>
                <a:latin typeface="Arial" pitchFamily="34" charset="0"/>
                <a:cs typeface="Arial" pitchFamily="34" charset="0"/>
              </a:defRPr>
            </a:lvl1pPr>
          </a:lstStyle>
          <a:p>
            <a:r>
              <a:rPr lang="nl-NL"/>
              <a:t>Titelstijl van model bewerken</a:t>
            </a:r>
            <a:endParaRPr lang="nl-NL" dirty="0"/>
          </a:p>
        </p:txBody>
      </p:sp>
      <p:sp>
        <p:nvSpPr>
          <p:cNvPr id="7" name="Ondertitel 2"/>
          <p:cNvSpPr>
            <a:spLocks noGrp="1"/>
          </p:cNvSpPr>
          <p:nvPr>
            <p:ph type="subTitle" idx="1"/>
          </p:nvPr>
        </p:nvSpPr>
        <p:spPr>
          <a:xfrm>
            <a:off x="1371600" y="3886200"/>
            <a:ext cx="6400800" cy="1752600"/>
          </a:xfrm>
        </p:spPr>
        <p:txBody>
          <a:bodyPr>
            <a:normAutofit/>
          </a:bodyPr>
          <a:lstStyle>
            <a:lvl1pPr marL="0" indent="0" algn="ctr">
              <a:buNone/>
              <a:defRPr sz="2400">
                <a:solidFill>
                  <a:srgbClr val="A8A8A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8" name="Rechthoek 7"/>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3" name="Rechte verbindingslijn 2"/>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3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5"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1043608" y="2132856"/>
            <a:ext cx="7056784" cy="648072"/>
          </a:xfrm>
        </p:spPr>
        <p:txBody>
          <a:bodyPr>
            <a:normAutofit/>
          </a:bodyPr>
          <a:lstStyle>
            <a:lvl1pPr>
              <a:defRPr sz="2400" b="1" baseline="0"/>
            </a:lvl1pPr>
          </a:lstStyle>
          <a:p>
            <a:r>
              <a:rPr lang="nl-NL"/>
              <a:t>Titelstijl van model bewerken</a:t>
            </a:r>
            <a:endParaRPr lang="nl-NL" dirty="0"/>
          </a:p>
        </p:txBody>
      </p:sp>
      <p:sp>
        <p:nvSpPr>
          <p:cNvPr id="7" name="Tijdelijke aanduiding voor inhoud 2"/>
          <p:cNvSpPr>
            <a:spLocks noGrp="1"/>
          </p:cNvSpPr>
          <p:nvPr>
            <p:ph sz="half" idx="1"/>
          </p:nvPr>
        </p:nvSpPr>
        <p:spPr>
          <a:xfrm>
            <a:off x="1043608" y="2852937"/>
            <a:ext cx="3466728" cy="2448272"/>
          </a:xfrm>
        </p:spPr>
        <p:txBody>
          <a:bodyPr>
            <a:normAutofit/>
          </a:bodyPr>
          <a:lstStyle>
            <a:lvl1pPr>
              <a:buNone/>
              <a:defRPr sz="12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sp>
        <p:nvSpPr>
          <p:cNvPr id="8" name="Tijdelijke aanduiding voor inhoud 3"/>
          <p:cNvSpPr>
            <a:spLocks noGrp="1"/>
          </p:cNvSpPr>
          <p:nvPr>
            <p:ph sz="half" idx="2"/>
          </p:nvPr>
        </p:nvSpPr>
        <p:spPr>
          <a:xfrm>
            <a:off x="4644008" y="2852937"/>
            <a:ext cx="3456384" cy="2448272"/>
          </a:xfrm>
        </p:spPr>
        <p:txBody>
          <a:bodyPr>
            <a:normAutofit/>
          </a:bodyPr>
          <a:lstStyle>
            <a:lvl1pPr>
              <a:buNone/>
              <a:defRPr sz="1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grpSp>
        <p:nvGrpSpPr>
          <p:cNvPr id="9" name="Groeperen 8"/>
          <p:cNvGrpSpPr/>
          <p:nvPr userDrawn="1"/>
        </p:nvGrpSpPr>
        <p:grpSpPr>
          <a:xfrm>
            <a:off x="7772400" y="105267"/>
            <a:ext cx="1331640" cy="1196752"/>
            <a:chOff x="7772400" y="105267"/>
            <a:chExt cx="1331640" cy="1196752"/>
          </a:xfrm>
        </p:grpSpPr>
        <p:sp>
          <p:nvSpPr>
            <p:cNvPr id="10" name="Rechthoek 9"/>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2" name="Rechte verbindingslijn 11"/>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1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685800" y="2130430"/>
            <a:ext cx="7772400" cy="1470025"/>
          </a:xfrm>
        </p:spPr>
        <p:txBody>
          <a:bodyPr/>
          <a:lstStyle>
            <a:lvl1pPr>
              <a:defRPr>
                <a:solidFill>
                  <a:srgbClr val="C4281A"/>
                </a:solidFill>
                <a:latin typeface="Arial" pitchFamily="34" charset="0"/>
                <a:cs typeface="Arial" pitchFamily="34" charset="0"/>
              </a:defRPr>
            </a:lvl1pPr>
          </a:lstStyle>
          <a:p>
            <a:r>
              <a:rPr lang="nl-NL"/>
              <a:t>Titelstijl van model bewerken</a:t>
            </a:r>
            <a:endParaRPr lang="nl-NL" dirty="0"/>
          </a:p>
        </p:txBody>
      </p:sp>
      <p:sp>
        <p:nvSpPr>
          <p:cNvPr id="7" name="Ondertitel 2"/>
          <p:cNvSpPr>
            <a:spLocks noGrp="1"/>
          </p:cNvSpPr>
          <p:nvPr>
            <p:ph type="subTitle" idx="1"/>
          </p:nvPr>
        </p:nvSpPr>
        <p:spPr>
          <a:xfrm>
            <a:off x="1371600" y="3886200"/>
            <a:ext cx="6400800" cy="1752600"/>
          </a:xfrm>
        </p:spPr>
        <p:txBody>
          <a:bodyPr>
            <a:normAutofit/>
          </a:bodyPr>
          <a:lstStyle>
            <a:lvl1pPr marL="0" indent="0" algn="ctr">
              <a:buNone/>
              <a:defRPr sz="2400">
                <a:solidFill>
                  <a:srgbClr val="A8A8A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8" name="Rechthoek 7"/>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0" name="Rechte verbindingslijn 9"/>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p:cNvSpPr>
            <a:spLocks noGrp="1"/>
          </p:cNvSpPr>
          <p:nvPr>
            <p:ph idx="13"/>
          </p:nvPr>
        </p:nvSpPr>
        <p:spPr>
          <a:xfrm>
            <a:off x="1259632" y="2795329"/>
            <a:ext cx="6624736" cy="3340968"/>
          </a:xfrm>
        </p:spPr>
        <p:txBody>
          <a:bodyPr>
            <a:normAutofit/>
          </a:bodyPr>
          <a:lstStyle>
            <a:lvl1pPr>
              <a:buNone/>
              <a:defRPr sz="1200" baseline="0"/>
            </a:lvl1pPr>
          </a:lstStyle>
          <a:p>
            <a:pPr lvl="0"/>
            <a:r>
              <a:rPr lang="nl-NL"/>
              <a:t>Klik om de tekststijl van het model te bewerken</a:t>
            </a:r>
          </a:p>
        </p:txBody>
      </p:sp>
      <p:sp>
        <p:nvSpPr>
          <p:cNvPr id="10" name="Titel 9"/>
          <p:cNvSpPr>
            <a:spLocks noGrp="1"/>
          </p:cNvSpPr>
          <p:nvPr>
            <p:ph type="title"/>
          </p:nvPr>
        </p:nvSpPr>
        <p:spPr>
          <a:xfrm>
            <a:off x="1259632" y="2219265"/>
            <a:ext cx="6624736" cy="518458"/>
          </a:xfrm>
        </p:spPr>
        <p:txBody>
          <a:bodyPr/>
          <a:lstStyle>
            <a:lvl1pPr>
              <a:defRPr sz="2400"/>
            </a:lvl1pPr>
          </a:lstStyle>
          <a:p>
            <a:r>
              <a:rPr lang="nl-NL"/>
              <a:t>Titelstijl van model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6" name="Rechthoek 5"/>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3" name="Rechte verbindingslijn 12"/>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p:cNvSpPr>
            <a:spLocks noGrp="1"/>
          </p:cNvSpPr>
          <p:nvPr>
            <p:ph idx="1"/>
          </p:nvPr>
        </p:nvSpPr>
        <p:spPr>
          <a:xfrm>
            <a:off x="1259632" y="2680320"/>
            <a:ext cx="6624736" cy="3340968"/>
          </a:xfrm>
        </p:spPr>
        <p:txBody>
          <a:bodyPr>
            <a:normAutofit/>
          </a:bodyPr>
          <a:lstStyle>
            <a:lvl1pPr>
              <a:buNone/>
              <a:defRPr sz="1200" baseline="0"/>
            </a:lvl1pPr>
          </a:lstStyle>
          <a:p>
            <a:pPr lvl="0"/>
            <a:r>
              <a:rPr lang="nl-NL"/>
              <a:t>Klik om de tekststijl van het model te bewerken</a:t>
            </a:r>
          </a:p>
        </p:txBody>
      </p:sp>
      <p:sp>
        <p:nvSpPr>
          <p:cNvPr id="8" name="Titel 1"/>
          <p:cNvSpPr>
            <a:spLocks noGrp="1"/>
          </p:cNvSpPr>
          <p:nvPr>
            <p:ph type="title"/>
          </p:nvPr>
        </p:nvSpPr>
        <p:spPr>
          <a:xfrm>
            <a:off x="1259632" y="2017847"/>
            <a:ext cx="6624736" cy="604867"/>
          </a:xfrm>
        </p:spPr>
        <p:txBody>
          <a:bodyPr>
            <a:normAutofit/>
          </a:bodyPr>
          <a:lstStyle>
            <a:lvl1pPr>
              <a:defRPr sz="2400" b="1" baseline="0"/>
            </a:lvl1pPr>
          </a:lstStyle>
          <a:p>
            <a:r>
              <a:rPr lang="nl-NL"/>
              <a:t>Titelstijl van model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6" name="Rechthoek 5"/>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0" name="Rechte verbindingslijn 9"/>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5"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a:spLocks noGrp="1"/>
          </p:cNvSpPr>
          <p:nvPr>
            <p:ph sz="half" idx="10"/>
          </p:nvPr>
        </p:nvSpPr>
        <p:spPr>
          <a:xfrm>
            <a:off x="1043608" y="3227379"/>
            <a:ext cx="3466728" cy="2448272"/>
          </a:xfrm>
        </p:spPr>
        <p:txBody>
          <a:bodyPr>
            <a:normAutofit/>
          </a:bodyPr>
          <a:lstStyle>
            <a:lvl1pPr>
              <a:buNone/>
              <a:defRPr sz="12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sp>
        <p:nvSpPr>
          <p:cNvPr id="9" name="Tijdelijke aanduiding voor inhoud 3"/>
          <p:cNvSpPr>
            <a:spLocks noGrp="1"/>
          </p:cNvSpPr>
          <p:nvPr>
            <p:ph sz="half" idx="2"/>
          </p:nvPr>
        </p:nvSpPr>
        <p:spPr>
          <a:xfrm>
            <a:off x="4644008" y="3227379"/>
            <a:ext cx="3456384" cy="2448272"/>
          </a:xfrm>
        </p:spPr>
        <p:txBody>
          <a:bodyPr>
            <a:normAutofit/>
          </a:bodyPr>
          <a:lstStyle>
            <a:lvl1pPr>
              <a:buNone/>
              <a:defRPr sz="1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sp>
        <p:nvSpPr>
          <p:cNvPr id="10" name="Titel 1"/>
          <p:cNvSpPr>
            <a:spLocks noGrp="1"/>
          </p:cNvSpPr>
          <p:nvPr>
            <p:ph type="title"/>
          </p:nvPr>
        </p:nvSpPr>
        <p:spPr>
          <a:xfrm>
            <a:off x="1043608" y="2420887"/>
            <a:ext cx="7056784" cy="691277"/>
          </a:xfrm>
        </p:spPr>
        <p:txBody>
          <a:bodyPr>
            <a:normAutofit/>
          </a:bodyPr>
          <a:lstStyle>
            <a:lvl1pPr>
              <a:defRPr sz="2400" b="1" baseline="0"/>
            </a:lvl1pPr>
          </a:lstStyle>
          <a:p>
            <a:r>
              <a:rPr lang="nl-NL"/>
              <a:t>Titelstijl van model bewerken</a:t>
            </a:r>
            <a:endParaRPr lang="nl-NL" dirty="0"/>
          </a:p>
        </p:txBody>
      </p:sp>
      <p:grpSp>
        <p:nvGrpSpPr>
          <p:cNvPr id="6" name="Groeperen 5"/>
          <p:cNvGrpSpPr/>
          <p:nvPr userDrawn="1"/>
        </p:nvGrpSpPr>
        <p:grpSpPr>
          <a:xfrm>
            <a:off x="7772400" y="105267"/>
            <a:ext cx="1331640" cy="1196752"/>
            <a:chOff x="7772400" y="105267"/>
            <a:chExt cx="1331640" cy="1196752"/>
          </a:xfrm>
        </p:grpSpPr>
        <p:sp>
          <p:nvSpPr>
            <p:cNvPr id="7" name="Rechthoek 6"/>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2" name="Rechte verbindingslijn 11"/>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ctrTitle"/>
          </p:nvPr>
        </p:nvSpPr>
        <p:spPr>
          <a:xfrm>
            <a:off x="685800" y="2130430"/>
            <a:ext cx="7772400" cy="1470025"/>
          </a:xfrm>
        </p:spPr>
        <p:txBody>
          <a:bodyPr/>
          <a:lstStyle>
            <a:lvl1pPr>
              <a:defRPr>
                <a:solidFill>
                  <a:srgbClr val="C4281A"/>
                </a:solidFill>
                <a:latin typeface="Arial" pitchFamily="34" charset="0"/>
                <a:cs typeface="Arial" pitchFamily="34" charset="0"/>
              </a:defRPr>
            </a:lvl1pPr>
          </a:lstStyle>
          <a:p>
            <a:r>
              <a:rPr lang="nl-NL"/>
              <a:t>Titelstijl van model bewerken</a:t>
            </a:r>
            <a:endParaRPr lang="nl-NL" dirty="0"/>
          </a:p>
        </p:txBody>
      </p:sp>
      <p:sp>
        <p:nvSpPr>
          <p:cNvPr id="11" name="Ondertitel 2"/>
          <p:cNvSpPr>
            <a:spLocks noGrp="1"/>
          </p:cNvSpPr>
          <p:nvPr>
            <p:ph type="subTitle" idx="1"/>
          </p:nvPr>
        </p:nvSpPr>
        <p:spPr>
          <a:xfrm>
            <a:off x="1371600" y="3886200"/>
            <a:ext cx="6400800" cy="1752600"/>
          </a:xfrm>
        </p:spPr>
        <p:txBody>
          <a:bodyPr>
            <a:normAutofit/>
          </a:bodyPr>
          <a:lstStyle>
            <a:lvl1pPr marL="0" indent="0" algn="ctr">
              <a:buNone/>
              <a:defRPr sz="2400">
                <a:solidFill>
                  <a:srgbClr val="A8A8A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6" name="Rechthoek 5"/>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8" name="Rechte verbindingslijn 7"/>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5"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1043608" y="2132856"/>
            <a:ext cx="7056784" cy="648072"/>
          </a:xfrm>
        </p:spPr>
        <p:txBody>
          <a:bodyPr>
            <a:normAutofit/>
          </a:bodyPr>
          <a:lstStyle>
            <a:lvl1pPr>
              <a:defRPr sz="2400" b="1" baseline="0"/>
            </a:lvl1pPr>
          </a:lstStyle>
          <a:p>
            <a:r>
              <a:rPr lang="nl-NL"/>
              <a:t>Titelstijl van model bewerken</a:t>
            </a:r>
            <a:endParaRPr lang="nl-NL" dirty="0"/>
          </a:p>
        </p:txBody>
      </p:sp>
      <p:sp>
        <p:nvSpPr>
          <p:cNvPr id="7" name="Tijdelijke aanduiding voor inhoud 2"/>
          <p:cNvSpPr>
            <a:spLocks noGrp="1"/>
          </p:cNvSpPr>
          <p:nvPr>
            <p:ph sz="half" idx="1"/>
          </p:nvPr>
        </p:nvSpPr>
        <p:spPr>
          <a:xfrm>
            <a:off x="1043608" y="2852937"/>
            <a:ext cx="3466728" cy="2448272"/>
          </a:xfrm>
        </p:spPr>
        <p:txBody>
          <a:bodyPr>
            <a:normAutofit/>
          </a:bodyPr>
          <a:lstStyle>
            <a:lvl1pPr>
              <a:buNone/>
              <a:defRPr sz="12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sp>
        <p:nvSpPr>
          <p:cNvPr id="8" name="Tijdelijke aanduiding voor inhoud 3"/>
          <p:cNvSpPr>
            <a:spLocks noGrp="1"/>
          </p:cNvSpPr>
          <p:nvPr>
            <p:ph sz="half" idx="2"/>
          </p:nvPr>
        </p:nvSpPr>
        <p:spPr>
          <a:xfrm>
            <a:off x="4644008" y="2852937"/>
            <a:ext cx="3456384" cy="2448272"/>
          </a:xfrm>
        </p:spPr>
        <p:txBody>
          <a:bodyPr>
            <a:normAutofit/>
          </a:bodyPr>
          <a:lstStyle>
            <a:lvl1pPr>
              <a:buNone/>
              <a:defRPr sz="1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grpSp>
        <p:nvGrpSpPr>
          <p:cNvPr id="9" name="Groeperen 8"/>
          <p:cNvGrpSpPr/>
          <p:nvPr userDrawn="1"/>
        </p:nvGrpSpPr>
        <p:grpSpPr>
          <a:xfrm>
            <a:off x="7772400" y="105267"/>
            <a:ext cx="1331640" cy="1196752"/>
            <a:chOff x="7772400" y="105267"/>
            <a:chExt cx="1331640" cy="1196752"/>
          </a:xfrm>
        </p:grpSpPr>
        <p:sp>
          <p:nvSpPr>
            <p:cNvPr id="10" name="Rechthoek 9"/>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2" name="Rechte verbindingslijn 11"/>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8"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1043608" y="2507297"/>
            <a:ext cx="7056784" cy="648072"/>
          </a:xfrm>
        </p:spPr>
        <p:txBody>
          <a:bodyPr>
            <a:normAutofit/>
          </a:bodyPr>
          <a:lstStyle>
            <a:lvl1pPr>
              <a:defRPr sz="2400" b="1" baseline="0"/>
            </a:lvl1pPr>
          </a:lstStyle>
          <a:p>
            <a:r>
              <a:rPr lang="nl-NL"/>
              <a:t>Titelstijl van model bewerken</a:t>
            </a:r>
            <a:endParaRPr lang="nl-NL" dirty="0"/>
          </a:p>
        </p:txBody>
      </p:sp>
      <p:sp>
        <p:nvSpPr>
          <p:cNvPr id="6" name="Tijdelijke aanduiding voor inhoud 2"/>
          <p:cNvSpPr>
            <a:spLocks noGrp="1"/>
          </p:cNvSpPr>
          <p:nvPr>
            <p:ph sz="half" idx="1"/>
          </p:nvPr>
        </p:nvSpPr>
        <p:spPr>
          <a:xfrm>
            <a:off x="1043608" y="3227379"/>
            <a:ext cx="3466728" cy="2448272"/>
          </a:xfrm>
        </p:spPr>
        <p:txBody>
          <a:bodyPr>
            <a:normAutofit/>
          </a:bodyPr>
          <a:lstStyle>
            <a:lvl1pPr>
              <a:buNone/>
              <a:defRPr sz="12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sp>
        <p:nvSpPr>
          <p:cNvPr id="7" name="Tijdelijke aanduiding voor inhoud 3"/>
          <p:cNvSpPr>
            <a:spLocks noGrp="1"/>
          </p:cNvSpPr>
          <p:nvPr>
            <p:ph sz="half" idx="2"/>
          </p:nvPr>
        </p:nvSpPr>
        <p:spPr>
          <a:xfrm>
            <a:off x="4644008" y="3227379"/>
            <a:ext cx="3456384" cy="2448272"/>
          </a:xfrm>
        </p:spPr>
        <p:txBody>
          <a:bodyPr>
            <a:normAutofit/>
          </a:bodyPr>
          <a:lstStyle>
            <a:lvl1pPr>
              <a:buNone/>
              <a:defRPr sz="1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p:txBody>
      </p:sp>
      <p:grpSp>
        <p:nvGrpSpPr>
          <p:cNvPr id="9" name="Groeperen 8"/>
          <p:cNvGrpSpPr/>
          <p:nvPr userDrawn="1"/>
        </p:nvGrpSpPr>
        <p:grpSpPr>
          <a:xfrm>
            <a:off x="7772400" y="105267"/>
            <a:ext cx="1331640" cy="1196752"/>
            <a:chOff x="7772400" y="105267"/>
            <a:chExt cx="1331640" cy="1196752"/>
          </a:xfrm>
        </p:grpSpPr>
        <p:sp>
          <p:nvSpPr>
            <p:cNvPr id="10" name="Rechthoek 9"/>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2" name="Rechte verbindingslijn 11"/>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pic>
        <p:nvPicPr>
          <p:cNvPr id="3"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6"/>
          <p:cNvSpPr>
            <a:spLocks noGrp="1"/>
          </p:cNvSpPr>
          <p:nvPr>
            <p:ph type="body" sz="quarter" idx="13"/>
          </p:nvPr>
        </p:nvSpPr>
        <p:spPr>
          <a:xfrm>
            <a:off x="467552" y="1988840"/>
            <a:ext cx="8208963" cy="3743326"/>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4" name="Groeperen 3"/>
          <p:cNvGrpSpPr/>
          <p:nvPr userDrawn="1"/>
        </p:nvGrpSpPr>
        <p:grpSpPr>
          <a:xfrm>
            <a:off x="7772400" y="105267"/>
            <a:ext cx="1331640" cy="1196752"/>
            <a:chOff x="7772400" y="105267"/>
            <a:chExt cx="1331640" cy="1196752"/>
          </a:xfrm>
        </p:grpSpPr>
        <p:sp>
          <p:nvSpPr>
            <p:cNvPr id="5" name="Rechthoek 4"/>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7" name="Rechte verbindingslijn 6"/>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ctrTitle"/>
          </p:nvPr>
        </p:nvSpPr>
        <p:spPr>
          <a:xfrm>
            <a:off x="685800" y="2130430"/>
            <a:ext cx="7772400" cy="1470025"/>
          </a:xfrm>
        </p:spPr>
        <p:txBody>
          <a:bodyPr/>
          <a:lstStyle>
            <a:lvl1pPr>
              <a:defRPr>
                <a:solidFill>
                  <a:srgbClr val="C4281A"/>
                </a:solidFill>
                <a:latin typeface="Arial" pitchFamily="34" charset="0"/>
                <a:cs typeface="Arial" pitchFamily="34" charset="0"/>
              </a:defRPr>
            </a:lvl1pPr>
          </a:lstStyle>
          <a:p>
            <a:r>
              <a:rPr lang="nl-NL"/>
              <a:t>Titelstijl van model bewerken</a:t>
            </a:r>
            <a:endParaRPr lang="nl-NL" dirty="0"/>
          </a:p>
        </p:txBody>
      </p:sp>
      <p:sp>
        <p:nvSpPr>
          <p:cNvPr id="9" name="Ondertitel 2"/>
          <p:cNvSpPr>
            <a:spLocks noGrp="1"/>
          </p:cNvSpPr>
          <p:nvPr>
            <p:ph type="subTitle" idx="1"/>
          </p:nvPr>
        </p:nvSpPr>
        <p:spPr>
          <a:xfrm>
            <a:off x="1371600" y="3886200"/>
            <a:ext cx="6400800" cy="1752600"/>
          </a:xfrm>
        </p:spPr>
        <p:txBody>
          <a:bodyPr>
            <a:normAutofit/>
          </a:bodyPr>
          <a:lstStyle>
            <a:lvl1pPr marL="0" indent="0" algn="ctr">
              <a:buNone/>
              <a:defRPr sz="2400">
                <a:solidFill>
                  <a:srgbClr val="A8A8A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grpSp>
        <p:nvGrpSpPr>
          <p:cNvPr id="5" name="Groeperen 4"/>
          <p:cNvGrpSpPr/>
          <p:nvPr userDrawn="1"/>
        </p:nvGrpSpPr>
        <p:grpSpPr>
          <a:xfrm>
            <a:off x="7772400" y="105267"/>
            <a:ext cx="1331640" cy="1196752"/>
            <a:chOff x="7772400" y="105267"/>
            <a:chExt cx="1331640" cy="1196752"/>
          </a:xfrm>
        </p:grpSpPr>
        <p:sp>
          <p:nvSpPr>
            <p:cNvPr id="6" name="Rechthoek 5"/>
            <p:cNvSpPr/>
            <p:nvPr userDrawn="1"/>
          </p:nvSpPr>
          <p:spPr>
            <a:xfrm>
              <a:off x="7772400" y="105267"/>
              <a:ext cx="1331640" cy="1196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3090" y="105267"/>
              <a:ext cx="1050220" cy="1069438"/>
            </a:xfrm>
            <a:prstGeom prst="rect">
              <a:avLst/>
            </a:prstGeom>
          </p:spPr>
        </p:pic>
      </p:grpSp>
      <p:cxnSp>
        <p:nvCxnSpPr>
          <p:cNvPr id="10" name="Rechte verbindingslijn 9"/>
          <p:cNvCxnSpPr/>
          <p:nvPr userDrawn="1"/>
        </p:nvCxnSpPr>
        <p:spPr>
          <a:xfrm>
            <a:off x="7772400" y="166593"/>
            <a:ext cx="0" cy="1030159"/>
          </a:xfrm>
          <a:prstGeom prst="line">
            <a:avLst/>
          </a:prstGeom>
          <a:ln w="6350" cmpd="sng">
            <a:solidFill>
              <a:srgbClr val="949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33AC789-D0FB-4C4D-A850-6E76B56B8521}" type="datetimeFigureOut">
              <a:rPr lang="nl-NL"/>
              <a:pPr>
                <a:defRPr/>
              </a:pPr>
              <a:t>24-11-2016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B5DD70B-506A-DC4B-BFD2-6746C6AD9051}"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rtl="0" eaLnBrk="1" fontAlgn="base" hangingPunct="1">
        <a:spcBef>
          <a:spcPct val="0"/>
        </a:spcBef>
        <a:spcAft>
          <a:spcPct val="0"/>
        </a:spcAft>
        <a:defRPr sz="4400" kern="1200">
          <a:solidFill>
            <a:srgbClr val="C4281A"/>
          </a:solidFill>
          <a:latin typeface="Arial" panose="020B0604020202020204" pitchFamily="34" charset="0"/>
          <a:ea typeface="Arial" charset="0"/>
          <a:cs typeface="Arial" panose="020B0604020202020204" pitchFamily="34" charset="0"/>
        </a:defRPr>
      </a:lvl1pPr>
      <a:lvl2pPr algn="ctr" rtl="0" eaLnBrk="1" fontAlgn="base" hangingPunct="1">
        <a:spcBef>
          <a:spcPct val="0"/>
        </a:spcBef>
        <a:spcAft>
          <a:spcPct val="0"/>
        </a:spcAft>
        <a:defRPr sz="4400">
          <a:solidFill>
            <a:srgbClr val="C4281A"/>
          </a:solidFill>
          <a:latin typeface="Arial" charset="0"/>
          <a:ea typeface="Arial" charset="0"/>
          <a:cs typeface="Arial" charset="0"/>
        </a:defRPr>
      </a:lvl2pPr>
      <a:lvl3pPr algn="ctr" rtl="0" eaLnBrk="1" fontAlgn="base" hangingPunct="1">
        <a:spcBef>
          <a:spcPct val="0"/>
        </a:spcBef>
        <a:spcAft>
          <a:spcPct val="0"/>
        </a:spcAft>
        <a:defRPr sz="4400">
          <a:solidFill>
            <a:srgbClr val="C4281A"/>
          </a:solidFill>
          <a:latin typeface="Arial" charset="0"/>
          <a:ea typeface="Arial" charset="0"/>
          <a:cs typeface="Arial" charset="0"/>
        </a:defRPr>
      </a:lvl3pPr>
      <a:lvl4pPr algn="ctr" rtl="0" eaLnBrk="1" fontAlgn="base" hangingPunct="1">
        <a:spcBef>
          <a:spcPct val="0"/>
        </a:spcBef>
        <a:spcAft>
          <a:spcPct val="0"/>
        </a:spcAft>
        <a:defRPr sz="4400">
          <a:solidFill>
            <a:srgbClr val="C4281A"/>
          </a:solidFill>
          <a:latin typeface="Arial" charset="0"/>
          <a:ea typeface="Arial" charset="0"/>
          <a:cs typeface="Arial" charset="0"/>
        </a:defRPr>
      </a:lvl4pPr>
      <a:lvl5pPr algn="ctr" rtl="0" eaLnBrk="1" fontAlgn="base" hangingPunct="1">
        <a:spcBef>
          <a:spcPct val="0"/>
        </a:spcBef>
        <a:spcAft>
          <a:spcPct val="0"/>
        </a:spcAft>
        <a:defRPr sz="4400">
          <a:solidFill>
            <a:srgbClr val="C4281A"/>
          </a:solidFill>
          <a:latin typeface="Arial" charset="0"/>
          <a:ea typeface="Arial" charset="0"/>
          <a:cs typeface="Arial" charset="0"/>
        </a:defRPr>
      </a:lvl5pPr>
      <a:lvl6pPr marL="457200" algn="ctr" rtl="0" eaLnBrk="1" fontAlgn="base" hangingPunct="1">
        <a:spcBef>
          <a:spcPct val="0"/>
        </a:spcBef>
        <a:spcAft>
          <a:spcPct val="0"/>
        </a:spcAft>
        <a:defRPr sz="4400">
          <a:solidFill>
            <a:srgbClr val="C4281A"/>
          </a:solidFill>
          <a:latin typeface="Arial" charset="0"/>
          <a:ea typeface="Arial" charset="0"/>
          <a:cs typeface="Arial" charset="0"/>
        </a:defRPr>
      </a:lvl6pPr>
      <a:lvl7pPr marL="914400" algn="ctr" rtl="0" eaLnBrk="1" fontAlgn="base" hangingPunct="1">
        <a:spcBef>
          <a:spcPct val="0"/>
        </a:spcBef>
        <a:spcAft>
          <a:spcPct val="0"/>
        </a:spcAft>
        <a:defRPr sz="4400">
          <a:solidFill>
            <a:srgbClr val="C4281A"/>
          </a:solidFill>
          <a:latin typeface="Arial" charset="0"/>
          <a:ea typeface="Arial" charset="0"/>
          <a:cs typeface="Arial" charset="0"/>
        </a:defRPr>
      </a:lvl7pPr>
      <a:lvl8pPr marL="1371600" algn="ctr" rtl="0" eaLnBrk="1" fontAlgn="base" hangingPunct="1">
        <a:spcBef>
          <a:spcPct val="0"/>
        </a:spcBef>
        <a:spcAft>
          <a:spcPct val="0"/>
        </a:spcAft>
        <a:defRPr sz="4400">
          <a:solidFill>
            <a:srgbClr val="C4281A"/>
          </a:solidFill>
          <a:latin typeface="Arial" charset="0"/>
          <a:ea typeface="Arial" charset="0"/>
          <a:cs typeface="Arial" charset="0"/>
        </a:defRPr>
      </a:lvl8pPr>
      <a:lvl9pPr marL="1828800" algn="ctr" rtl="0" eaLnBrk="1" fontAlgn="base" hangingPunct="1">
        <a:spcBef>
          <a:spcPct val="0"/>
        </a:spcBef>
        <a:spcAft>
          <a:spcPct val="0"/>
        </a:spcAft>
        <a:defRPr sz="4400">
          <a:solidFill>
            <a:srgbClr val="C4281A"/>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A8A8A8"/>
          </a:solidFill>
          <a:latin typeface="Arial" panose="020B0604020202020204" pitchFamily="34" charset="0"/>
          <a:ea typeface="Arial" charset="0"/>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A8A8A8"/>
          </a:solidFill>
          <a:latin typeface="Arial" panose="020B0604020202020204" pitchFamily="34" charset="0"/>
          <a:ea typeface="Arial" charset="0"/>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A8A8A8"/>
          </a:solidFill>
          <a:latin typeface="Arial" panose="020B0604020202020204" pitchFamily="34" charset="0"/>
          <a:ea typeface="Arial" charset="0"/>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A8A8A8"/>
          </a:solidFill>
          <a:latin typeface="Arial" panose="020B0604020202020204" pitchFamily="34" charset="0"/>
          <a:ea typeface="Arial" charset="0"/>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A8A8A8"/>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Vi53WzYF6h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NWT-onderwijs voor jongens én meisjes</a:t>
            </a:r>
          </a:p>
        </p:txBody>
      </p:sp>
      <p:sp>
        <p:nvSpPr>
          <p:cNvPr id="3" name="Ondertitel 2"/>
          <p:cNvSpPr>
            <a:spLocks noGrp="1"/>
          </p:cNvSpPr>
          <p:nvPr>
            <p:ph type="subTitle" idx="1"/>
          </p:nvPr>
        </p:nvSpPr>
        <p:spPr>
          <a:xfrm>
            <a:off x="1371600" y="3886200"/>
            <a:ext cx="6400800" cy="2279104"/>
          </a:xfrm>
        </p:spPr>
        <p:txBody>
          <a:bodyPr>
            <a:normAutofit/>
          </a:bodyPr>
          <a:lstStyle/>
          <a:p>
            <a:r>
              <a:rPr lang="nl-NL" sz="2400" dirty="0">
                <a:solidFill>
                  <a:schemeClr val="tx1"/>
                </a:solidFill>
              </a:rPr>
              <a:t>Zo doe je dit op een leuke en boeiende manier!</a:t>
            </a:r>
          </a:p>
          <a:p>
            <a:pPr algn="l"/>
            <a:endParaRPr lang="nl-NL" sz="2400" dirty="0">
              <a:solidFill>
                <a:schemeClr val="tx1"/>
              </a:solidFill>
            </a:endParaRPr>
          </a:p>
          <a:p>
            <a:r>
              <a:rPr lang="nl-NL" sz="2400" dirty="0">
                <a:solidFill>
                  <a:schemeClr val="tx1"/>
                </a:solidFill>
              </a:rPr>
              <a:t>Conferentie ‘In levende lijve’ </a:t>
            </a:r>
            <a:br>
              <a:rPr lang="nl-NL" sz="2400" dirty="0">
                <a:solidFill>
                  <a:schemeClr val="tx1"/>
                </a:solidFill>
              </a:rPr>
            </a:br>
            <a:r>
              <a:rPr lang="nl-NL" sz="2400" dirty="0">
                <a:solidFill>
                  <a:schemeClr val="tx1"/>
                </a:solidFill>
              </a:rPr>
              <a:t>21 november 2016</a:t>
            </a:r>
          </a:p>
        </p:txBody>
      </p:sp>
    </p:spTree>
    <p:extLst>
      <p:ext uri="{BB962C8B-B14F-4D97-AF65-F5344CB8AC3E}">
        <p14:creationId xmlns:p14="http://schemas.microsoft.com/office/powerpoint/2010/main" val="290551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259632" y="1916832"/>
            <a:ext cx="7426528" cy="4320480"/>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4098" name="Picture 2" descr="Afbeeldingsresultaat voor volle kli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36912"/>
            <a:ext cx="5760000" cy="323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4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268760"/>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260272" y="1988841"/>
            <a:ext cx="7426528" cy="4320480"/>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4098" name="Picture 2" descr="Afbeeldingsresultaat voor volle kli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0" y="2708920"/>
            <a:ext cx="5760000" cy="323906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588224" y="5013176"/>
            <a:ext cx="2304256"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Hergebruik grondstoffen</a:t>
            </a:r>
          </a:p>
        </p:txBody>
      </p:sp>
      <p:sp>
        <p:nvSpPr>
          <p:cNvPr id="6" name="Tekstvak 5"/>
          <p:cNvSpPr txBox="1"/>
          <p:nvPr/>
        </p:nvSpPr>
        <p:spPr>
          <a:xfrm>
            <a:off x="6588224" y="2852936"/>
            <a:ext cx="2304256"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Vuilniswagen</a:t>
            </a:r>
          </a:p>
        </p:txBody>
      </p:sp>
      <p:sp>
        <p:nvSpPr>
          <p:cNvPr id="7" name="Tekstvak 6"/>
          <p:cNvSpPr txBox="1"/>
          <p:nvPr/>
        </p:nvSpPr>
        <p:spPr>
          <a:xfrm>
            <a:off x="6588224" y="3501008"/>
            <a:ext cx="2304256" cy="369332"/>
          </a:xfrm>
          <a:prstGeom prst="rect">
            <a:avLst/>
          </a:prstGeom>
          <a:solidFill>
            <a:schemeClr val="bg1"/>
          </a:solidFill>
          <a:ln>
            <a:solidFill>
              <a:schemeClr val="tx1"/>
            </a:solidFill>
          </a:ln>
        </p:spPr>
        <p:txBody>
          <a:bodyPr wrap="square" rtlCol="0">
            <a:spAutoFit/>
          </a:bodyPr>
          <a:lstStyle/>
          <a:p>
            <a:r>
              <a:rPr lang="nl-NL" dirty="0" err="1">
                <a:latin typeface="Arial" panose="020B0604020202020204" pitchFamily="34" charset="0"/>
                <a:cs typeface="Arial" panose="020B0604020202020204" pitchFamily="34" charset="0"/>
              </a:rPr>
              <a:t>Kliko</a:t>
            </a:r>
            <a:endParaRPr lang="nl-NL" dirty="0">
              <a:latin typeface="Arial" panose="020B0604020202020204" pitchFamily="34" charset="0"/>
              <a:cs typeface="Arial" panose="020B0604020202020204" pitchFamily="34" charset="0"/>
            </a:endParaRPr>
          </a:p>
        </p:txBody>
      </p:sp>
      <p:sp>
        <p:nvSpPr>
          <p:cNvPr id="8" name="Tekstvak 7"/>
          <p:cNvSpPr txBox="1"/>
          <p:nvPr/>
        </p:nvSpPr>
        <p:spPr>
          <a:xfrm>
            <a:off x="6588224" y="4149080"/>
            <a:ext cx="2304256"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Afvalverbranding: procestechniek</a:t>
            </a:r>
          </a:p>
        </p:txBody>
      </p:sp>
    </p:spTree>
    <p:extLst>
      <p:ext uri="{BB962C8B-B14F-4D97-AF65-F5344CB8AC3E}">
        <p14:creationId xmlns:p14="http://schemas.microsoft.com/office/powerpoint/2010/main" val="228075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259632" y="1844824"/>
            <a:ext cx="6994800" cy="4525963"/>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6146" name="Picture 2" descr="Afbeeldingsresultaat voor zieken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0" y="2492896"/>
            <a:ext cx="5760000" cy="32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3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412776"/>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187624" y="2150555"/>
            <a:ext cx="7776864" cy="4086757"/>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6146" name="Picture 2" descr="Afbeeldingsresultaat voor zieken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81287"/>
            <a:ext cx="5760000" cy="32400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449888" y="4963054"/>
            <a:ext cx="1656184"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Domotica</a:t>
            </a:r>
          </a:p>
        </p:txBody>
      </p:sp>
      <p:sp>
        <p:nvSpPr>
          <p:cNvPr id="6" name="Tekstvak 5"/>
          <p:cNvSpPr txBox="1"/>
          <p:nvPr/>
        </p:nvSpPr>
        <p:spPr>
          <a:xfrm>
            <a:off x="6444208" y="3119134"/>
            <a:ext cx="2160240"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Operatiekamer</a:t>
            </a:r>
          </a:p>
        </p:txBody>
      </p:sp>
      <p:sp>
        <p:nvSpPr>
          <p:cNvPr id="7" name="Tekstvak 6"/>
          <p:cNvSpPr txBox="1"/>
          <p:nvPr/>
        </p:nvSpPr>
        <p:spPr>
          <a:xfrm>
            <a:off x="6444208" y="3767206"/>
            <a:ext cx="2304256"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Röntgenafdeling</a:t>
            </a:r>
          </a:p>
        </p:txBody>
      </p:sp>
      <p:sp>
        <p:nvSpPr>
          <p:cNvPr id="8" name="Tekstvak 7"/>
          <p:cNvSpPr txBox="1"/>
          <p:nvPr/>
        </p:nvSpPr>
        <p:spPr>
          <a:xfrm>
            <a:off x="6444208" y="4415278"/>
            <a:ext cx="2304256"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Protheses</a:t>
            </a:r>
          </a:p>
        </p:txBody>
      </p:sp>
      <p:sp>
        <p:nvSpPr>
          <p:cNvPr id="9" name="Tekstvak 8"/>
          <p:cNvSpPr txBox="1"/>
          <p:nvPr/>
        </p:nvSpPr>
        <p:spPr>
          <a:xfrm>
            <a:off x="6444208" y="5446965"/>
            <a:ext cx="2304256"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Elektronisch patiëntendossier</a:t>
            </a:r>
          </a:p>
        </p:txBody>
      </p:sp>
    </p:spTree>
    <p:extLst>
      <p:ext uri="{BB962C8B-B14F-4D97-AF65-F5344CB8AC3E}">
        <p14:creationId xmlns:p14="http://schemas.microsoft.com/office/powerpoint/2010/main" val="392874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268760"/>
            <a:ext cx="6480720" cy="518458"/>
          </a:xfrm>
        </p:spPr>
        <p:txBody>
          <a:bodyPr/>
          <a:lstStyle/>
          <a:p>
            <a:r>
              <a:rPr lang="nl-NL" sz="2800" b="1" dirty="0"/>
              <a:t>Techniek is overal</a:t>
            </a:r>
          </a:p>
        </p:txBody>
      </p:sp>
      <p:pic>
        <p:nvPicPr>
          <p:cNvPr id="4" name="Afbeelding 3">
            <a:hlinkClick r:id="rId2"/>
          </p:cNvPr>
          <p:cNvPicPr>
            <a:picLocks noChangeAspect="1"/>
          </p:cNvPicPr>
          <p:nvPr/>
        </p:nvPicPr>
        <p:blipFill>
          <a:blip r:embed="rId3"/>
          <a:stretch>
            <a:fillRect/>
          </a:stretch>
        </p:blipFill>
        <p:spPr>
          <a:xfrm>
            <a:off x="1597588" y="2118658"/>
            <a:ext cx="6214772" cy="3272751"/>
          </a:xfrm>
          <a:prstGeom prst="rect">
            <a:avLst/>
          </a:prstGeom>
        </p:spPr>
      </p:pic>
      <p:sp>
        <p:nvSpPr>
          <p:cNvPr id="5" name="Tekstvak 4"/>
          <p:cNvSpPr txBox="1"/>
          <p:nvPr/>
        </p:nvSpPr>
        <p:spPr>
          <a:xfrm>
            <a:off x="1597588" y="6021288"/>
            <a:ext cx="6214772" cy="246221"/>
          </a:xfrm>
          <a:prstGeom prst="rect">
            <a:avLst/>
          </a:prstGeom>
          <a:noFill/>
        </p:spPr>
        <p:txBody>
          <a:bodyPr wrap="square" rtlCol="0">
            <a:spAutoFit/>
          </a:bodyPr>
          <a:lstStyle/>
          <a:p>
            <a:pPr algn="ctr"/>
            <a:r>
              <a:rPr lang="nl-NL" sz="1000" dirty="0">
                <a:latin typeface="Arial" panose="020B0604020202020204" pitchFamily="34" charset="0"/>
                <a:cs typeface="Arial" panose="020B0604020202020204" pitchFamily="34" charset="0"/>
                <a:hlinkClick r:id="rId2"/>
              </a:rPr>
              <a:t>Als start niet werkt door klik op afbeelding, klik dan hier!</a:t>
            </a: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03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l="347" t="-4355" r="592" b="22836"/>
          <a:stretch/>
        </p:blipFill>
        <p:spPr>
          <a:xfrm>
            <a:off x="202866" y="1799511"/>
            <a:ext cx="8671278" cy="4752527"/>
          </a:xfrm>
          <a:prstGeom prst="rect">
            <a:avLst/>
          </a:prstGeom>
        </p:spPr>
      </p:pic>
      <p:sp>
        <p:nvSpPr>
          <p:cNvPr id="6" name="Tekstvak 5"/>
          <p:cNvSpPr txBox="1"/>
          <p:nvPr/>
        </p:nvSpPr>
        <p:spPr>
          <a:xfrm>
            <a:off x="1332600" y="5229200"/>
            <a:ext cx="7559880" cy="1323439"/>
          </a:xfrm>
          <a:prstGeom prst="rect">
            <a:avLst/>
          </a:prstGeom>
          <a:noFill/>
        </p:spPr>
        <p:txBody>
          <a:bodyPr wrap="square" rtlCol="0">
            <a:spAutoFit/>
          </a:bodyPr>
          <a:lstStyle/>
          <a:p>
            <a:pPr algn="r" defTabSz="457200" fontAlgn="auto">
              <a:spcBef>
                <a:spcPts val="0"/>
              </a:spcBef>
              <a:spcAft>
                <a:spcPts val="0"/>
              </a:spcAft>
            </a:pPr>
            <a:r>
              <a:rPr lang="nl-NL" sz="40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BOEIEND W&amp;T-ONDERWIJS VOOR MEISJES EN JONGENS</a:t>
            </a:r>
          </a:p>
        </p:txBody>
      </p:sp>
    </p:spTree>
    <p:extLst>
      <p:ext uri="{BB962C8B-B14F-4D97-AF65-F5344CB8AC3E}">
        <p14:creationId xmlns:p14="http://schemas.microsoft.com/office/powerpoint/2010/main" val="297414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6537"/>
            <a:ext cx="6480720" cy="714311"/>
          </a:xfrm>
        </p:spPr>
        <p:txBody>
          <a:bodyPr>
            <a:noAutofit/>
          </a:bodyPr>
          <a:lstStyle/>
          <a:p>
            <a:r>
              <a:rPr lang="nl-NL" sz="2800" b="1" dirty="0">
                <a:solidFill>
                  <a:srgbClr val="C00000"/>
                </a:solidFill>
              </a:rPr>
              <a:t>Stereotiepe denkbeelden over techniek</a:t>
            </a:r>
          </a:p>
        </p:txBody>
      </p:sp>
      <p:pic>
        <p:nvPicPr>
          <p:cNvPr id="1026" name="Picture 2" descr="G:\Projecten\Lopende projecten\PO\(Beeldmateriaal) PRESENTATIES\Media stereotypen\boys en girls t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51313"/>
            <a:ext cx="328518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Projecten\Lopende projecten\PO\(Beeldmateriaal) PRESENTATIES\Media stereotypen\Architect tekenen leerlingen2.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23121"/>
            <a:ext cx="2534303" cy="374441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4"/>
          <p:cNvPicPr>
            <a:picLocks noChangeAspect="1"/>
          </p:cNvPicPr>
          <p:nvPr/>
        </p:nvPicPr>
        <p:blipFill>
          <a:blip r:embed="rId4" cstate="print">
            <a:extLst>
              <a:ext uri="{28A0092B-C50C-407E-A947-70E740481C1C}">
                <a14:useLocalDpi xmlns:a14="http://schemas.microsoft.com/office/drawing/2010/main" val="0"/>
              </a:ext>
            </a:extLst>
          </a:blip>
          <a:srcRect l="3151" r="3938"/>
          <a:stretch>
            <a:fillRect/>
          </a:stretch>
        </p:blipFill>
        <p:spPr bwMode="auto">
          <a:xfrm>
            <a:off x="4054337" y="2512316"/>
            <a:ext cx="2168333" cy="155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rcRect l="5823" r="5823"/>
          <a:stretch>
            <a:fillRect/>
          </a:stretch>
        </p:blipFill>
        <p:spPr bwMode="auto">
          <a:xfrm>
            <a:off x="6444208" y="2516051"/>
            <a:ext cx="2054470" cy="155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04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484783"/>
            <a:ext cx="6480720" cy="810811"/>
          </a:xfrm>
        </p:spPr>
        <p:txBody>
          <a:bodyPr>
            <a:noAutofit/>
          </a:bodyPr>
          <a:lstStyle/>
          <a:p>
            <a:pPr lvl="0"/>
            <a:r>
              <a:rPr lang="nl-NL" sz="2800" b="1" dirty="0">
                <a:solidFill>
                  <a:srgbClr val="C00000"/>
                </a:solidFill>
              </a:rPr>
              <a:t>Attitude van meisjes en jongens t.a.v. techniek</a:t>
            </a:r>
          </a:p>
        </p:txBody>
      </p:sp>
      <p:sp>
        <p:nvSpPr>
          <p:cNvPr id="3" name="Tijdelijke aanduiding voor inhoud 2"/>
          <p:cNvSpPr>
            <a:spLocks noGrp="1"/>
          </p:cNvSpPr>
          <p:nvPr>
            <p:ph idx="4294967295"/>
          </p:nvPr>
        </p:nvSpPr>
        <p:spPr>
          <a:xfrm>
            <a:off x="1326631" y="2295595"/>
            <a:ext cx="7432177" cy="4013725"/>
          </a:xfrm>
          <a:prstGeom prst="rect">
            <a:avLst/>
          </a:prstGeom>
        </p:spPr>
        <p:txBody>
          <a:bodyPr/>
          <a:lstStyle/>
          <a:p>
            <a:pPr lvl="0"/>
            <a:endParaRPr lang="nl-NL" dirty="0"/>
          </a:p>
          <a:p>
            <a:pPr lvl="0"/>
            <a:endParaRPr lang="nl-NL" dirty="0"/>
          </a:p>
          <a:p>
            <a:pPr lvl="0"/>
            <a:endParaRPr lang="nl-NL" dirty="0"/>
          </a:p>
          <a:p>
            <a:pPr lvl="0"/>
            <a:endParaRPr lang="nl-NL" dirty="0"/>
          </a:p>
          <a:p>
            <a:pPr lvl="0"/>
            <a:endParaRPr lang="nl-NL"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983158621"/>
              </p:ext>
            </p:extLst>
          </p:nvPr>
        </p:nvGraphicFramePr>
        <p:xfrm>
          <a:off x="1619672" y="2708920"/>
          <a:ext cx="7133801" cy="2817040"/>
        </p:xfrm>
        <a:graphic>
          <a:graphicData uri="http://schemas.openxmlformats.org/presentationml/2006/ole">
            <mc:AlternateContent xmlns:mc="http://schemas.openxmlformats.org/markup-compatibility/2006">
              <mc:Choice xmlns:v="urn:schemas-microsoft-com:vml" Requires="v">
                <p:oleObj spid="_x0000_s1045" name="Werkblad" r:id="rId4" imgW="7619918" imgH="3010031" progId="Excel.Sheet.8">
                  <p:embed/>
                </p:oleObj>
              </mc:Choice>
              <mc:Fallback>
                <p:oleObj name="Werkblad" r:id="rId4" imgW="7619918" imgH="3010031"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708920"/>
                        <a:ext cx="7133801" cy="2817040"/>
                      </a:xfrm>
                      <a:prstGeom prst="rect">
                        <a:avLst/>
                      </a:prstGeom>
                      <a:noFill/>
                      <a:ln>
                        <a:noFill/>
                      </a:ln>
                    </p:spPr>
                  </p:pic>
                </p:oleObj>
              </mc:Fallback>
            </mc:AlternateContent>
          </a:graphicData>
        </a:graphic>
      </p:graphicFrame>
      <p:sp>
        <p:nvSpPr>
          <p:cNvPr id="6" name="Tekstvak 5"/>
          <p:cNvSpPr txBox="1"/>
          <p:nvPr/>
        </p:nvSpPr>
        <p:spPr>
          <a:xfrm>
            <a:off x="1984721" y="5616691"/>
            <a:ext cx="4896544" cy="246221"/>
          </a:xfrm>
          <a:prstGeom prst="rect">
            <a:avLst/>
          </a:prstGeom>
          <a:noFill/>
        </p:spPr>
        <p:txBody>
          <a:bodyPr wrap="square" rtlCol="0">
            <a:spAutoFit/>
          </a:bodyPr>
          <a:lstStyle/>
          <a:p>
            <a:pPr marL="0" indent="0">
              <a:buNone/>
            </a:pPr>
            <a:r>
              <a:rPr lang="nl-NL" sz="1000" dirty="0">
                <a:latin typeface="Arial" panose="020B0604020202020204" pitchFamily="34" charset="0"/>
                <a:cs typeface="Arial" panose="020B0604020202020204" pitchFamily="34" charset="0"/>
              </a:rPr>
              <a:t>Bron:  E. Denessen e.a., Houdingen en gedragingen van leraren en leerlingen, 2010</a:t>
            </a:r>
          </a:p>
        </p:txBody>
      </p:sp>
    </p:spTree>
    <p:extLst>
      <p:ext uri="{BB962C8B-B14F-4D97-AF65-F5344CB8AC3E}">
        <p14:creationId xmlns:p14="http://schemas.microsoft.com/office/powerpoint/2010/main" val="202808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412775"/>
            <a:ext cx="6480720" cy="792089"/>
          </a:xfrm>
        </p:spPr>
        <p:txBody>
          <a:bodyPr>
            <a:noAutofit/>
          </a:bodyPr>
          <a:lstStyle/>
          <a:p>
            <a:pPr lvl="0"/>
            <a:r>
              <a:rPr lang="nl-NL" sz="2800" b="1" dirty="0">
                <a:solidFill>
                  <a:srgbClr val="C00000"/>
                </a:solidFill>
              </a:rPr>
              <a:t>Verschillen tussen meisjes en jongens</a:t>
            </a:r>
          </a:p>
        </p:txBody>
      </p:sp>
      <p:graphicFrame>
        <p:nvGraphicFramePr>
          <p:cNvPr id="5" name="Grafiek 4"/>
          <p:cNvGraphicFramePr>
            <a:graphicFrameLocks/>
          </p:cNvGraphicFramePr>
          <p:nvPr>
            <p:extLst>
              <p:ext uri="{D42A27DB-BD31-4B8C-83A1-F6EECF244321}">
                <p14:modId xmlns:p14="http://schemas.microsoft.com/office/powerpoint/2010/main" val="4127172862"/>
              </p:ext>
            </p:extLst>
          </p:nvPr>
        </p:nvGraphicFramePr>
        <p:xfrm>
          <a:off x="1475656" y="2708919"/>
          <a:ext cx="6673830"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2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984" y="1392260"/>
            <a:ext cx="6470376" cy="812952"/>
          </a:xfrm>
        </p:spPr>
        <p:txBody>
          <a:bodyPr>
            <a:noAutofit/>
          </a:bodyPr>
          <a:lstStyle/>
          <a:p>
            <a:r>
              <a:rPr lang="nl-NL" sz="2800" b="1" dirty="0">
                <a:solidFill>
                  <a:srgbClr val="C00000"/>
                </a:solidFill>
              </a:rPr>
              <a:t>Verschillen tussen meisjes en jongens</a:t>
            </a:r>
          </a:p>
        </p:txBody>
      </p:sp>
      <p:sp>
        <p:nvSpPr>
          <p:cNvPr id="3" name="Tijdelijke aanduiding voor inhoud 2"/>
          <p:cNvSpPr>
            <a:spLocks noGrp="1"/>
          </p:cNvSpPr>
          <p:nvPr>
            <p:ph idx="4294967295"/>
          </p:nvPr>
        </p:nvSpPr>
        <p:spPr>
          <a:xfrm>
            <a:off x="1413992" y="2492896"/>
            <a:ext cx="6398368" cy="2808312"/>
          </a:xfrm>
          <a:prstGeom prst="rect">
            <a:avLst/>
          </a:prstGeom>
        </p:spPr>
        <p:txBody>
          <a:bodyPr/>
          <a:lstStyle/>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pPr marL="0" indent="0">
              <a:buNone/>
            </a:pPr>
            <a:r>
              <a:rPr lang="nl-NL" sz="2400" dirty="0">
                <a:solidFill>
                  <a:schemeClr val="tx1"/>
                </a:solidFill>
              </a:rPr>
              <a:t>	Growth mindset vs Fixed mindset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rcRect l="8156" r="1764"/>
          <a:stretch>
            <a:fillRect/>
          </a:stretch>
        </p:blipFill>
        <p:spPr bwMode="auto">
          <a:xfrm>
            <a:off x="2699792" y="2492896"/>
            <a:ext cx="38909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48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268760"/>
            <a:ext cx="6480720" cy="432048"/>
          </a:xfrm>
        </p:spPr>
        <p:txBody>
          <a:bodyPr/>
          <a:lstStyle/>
          <a:p>
            <a:r>
              <a:rPr lang="nl-NL" sz="2800" b="1" dirty="0"/>
              <a:t>Welkom</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626059"/>
            <a:ext cx="3968828" cy="2646135"/>
          </a:xfrm>
          <a:prstGeom prst="rect">
            <a:avLst/>
          </a:prstGeom>
        </p:spPr>
      </p:pic>
      <p:pic>
        <p:nvPicPr>
          <p:cNvPr id="6" name="Picture 3" descr="O:\4. Communicatie\Huisstijl\Office templates TT.nu\PowerPoint vlakken_Klein ond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2623769"/>
            <a:ext cx="4104456" cy="2707634"/>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488504" y="2765615"/>
            <a:ext cx="4083496" cy="1938992"/>
          </a:xfrm>
          <a:prstGeom prst="rect">
            <a:avLst/>
          </a:prstGeom>
          <a:noFill/>
        </p:spPr>
        <p:txBody>
          <a:bodyPr wrap="square" rtlCol="0">
            <a:spAutoFit/>
          </a:bodyPr>
          <a:lstStyle/>
          <a:p>
            <a:r>
              <a:rPr lang="nl-NL" sz="2400" b="1" dirty="0">
                <a:solidFill>
                  <a:schemeClr val="bg1"/>
                </a:solidFill>
                <a:latin typeface="Arial" panose="020B0604020202020204" pitchFamily="34" charset="0"/>
                <a:ea typeface="ヒラギノ角ゴ ProN W3" charset="0"/>
                <a:cs typeface="Arial" panose="020B0604020202020204" pitchFamily="34" charset="0"/>
                <a:sym typeface="Tahoma" charset="0"/>
              </a:rPr>
              <a:t>Doel: </a:t>
            </a:r>
          </a:p>
          <a:p>
            <a:r>
              <a:rPr lang="nl-NL" sz="2400" b="1" dirty="0">
                <a:solidFill>
                  <a:schemeClr val="bg1"/>
                </a:solidFill>
                <a:latin typeface="Arial" panose="020B0604020202020204" pitchFamily="34" charset="0"/>
                <a:ea typeface="ヒラギノ角ゴ ProN W3" charset="0"/>
                <a:cs typeface="Arial" panose="020B0604020202020204" pitchFamily="34" charset="0"/>
                <a:sym typeface="Tahoma" charset="0"/>
              </a:rPr>
              <a:t>Inzicht geven hoe je</a:t>
            </a:r>
          </a:p>
          <a:p>
            <a:r>
              <a:rPr lang="nl-NL" sz="2400" b="1" dirty="0">
                <a:solidFill>
                  <a:schemeClr val="bg1"/>
                </a:solidFill>
                <a:latin typeface="Arial" panose="020B0604020202020204" pitchFamily="34" charset="0"/>
                <a:ea typeface="ヒラギノ角ゴ ProN W3" charset="0"/>
                <a:cs typeface="Arial" panose="020B0604020202020204" pitchFamily="34" charset="0"/>
                <a:sym typeface="Tahoma" charset="0"/>
              </a:rPr>
              <a:t>NWT-onderwijs boeiend maakt voor jongens en meisjes. </a:t>
            </a:r>
            <a:endParaRPr lang="nl-NL" sz="2400" dirty="0">
              <a:solidFill>
                <a:schemeClr val="bg1"/>
              </a:solidFill>
              <a:latin typeface="Arial" panose="020B0604020202020204" pitchFamily="34" charset="0"/>
              <a:cs typeface="Arial" panose="020B0604020202020204" pitchFamily="34" charset="0"/>
            </a:endParaRPr>
          </a:p>
        </p:txBody>
      </p:sp>
      <p:grpSp>
        <p:nvGrpSpPr>
          <p:cNvPr id="8" name="Groep 7"/>
          <p:cNvGrpSpPr>
            <a:grpSpLocks noChangeAspect="1"/>
          </p:cNvGrpSpPr>
          <p:nvPr/>
        </p:nvGrpSpPr>
        <p:grpSpPr>
          <a:xfrm>
            <a:off x="488503" y="5445224"/>
            <a:ext cx="4028593" cy="510875"/>
            <a:chOff x="6444208" y="4082761"/>
            <a:chExt cx="2232248" cy="505724"/>
          </a:xfrm>
          <a:solidFill>
            <a:srgbClr val="A8A8A8"/>
          </a:solidFill>
        </p:grpSpPr>
        <p:sp>
          <p:nvSpPr>
            <p:cNvPr id="9" name="Rechthoek 8"/>
            <p:cNvSpPr/>
            <p:nvPr/>
          </p:nvSpPr>
          <p:spPr>
            <a:xfrm>
              <a:off x="6444208" y="4149080"/>
              <a:ext cx="2232248" cy="439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0" name="Rechthoek 9"/>
            <p:cNvSpPr>
              <a:spLocks noChangeAspect="1"/>
            </p:cNvSpPr>
            <p:nvPr/>
          </p:nvSpPr>
          <p:spPr>
            <a:xfrm rot="2700000">
              <a:off x="6692052" y="4082761"/>
              <a:ext cx="270000" cy="27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grpSp>
      <p:sp>
        <p:nvSpPr>
          <p:cNvPr id="11" name="Tekstvak 10"/>
          <p:cNvSpPr txBox="1"/>
          <p:nvPr/>
        </p:nvSpPr>
        <p:spPr>
          <a:xfrm>
            <a:off x="395537" y="5543603"/>
            <a:ext cx="3795464" cy="369332"/>
          </a:xfrm>
          <a:prstGeom prst="rect">
            <a:avLst/>
          </a:prstGeom>
          <a:noFill/>
        </p:spPr>
        <p:txBody>
          <a:bodyPr wrap="square" rtlCol="0">
            <a:spAutoFit/>
          </a:bodyPr>
          <a:lstStyle/>
          <a:p>
            <a:pPr algn="r"/>
            <a:r>
              <a:rPr lang="nl-NL" b="1" dirty="0">
                <a:solidFill>
                  <a:schemeClr val="bg1"/>
                </a:solidFill>
                <a:latin typeface="Arial" panose="020B0604020202020204" pitchFamily="34" charset="0"/>
                <a:cs typeface="Arial" panose="020B0604020202020204" pitchFamily="34" charset="0"/>
              </a:rPr>
              <a:t>Oegstgeest, 21 november 2016</a:t>
            </a:r>
          </a:p>
        </p:txBody>
      </p:sp>
      <p:grpSp>
        <p:nvGrpSpPr>
          <p:cNvPr id="12" name="Groep 12"/>
          <p:cNvGrpSpPr>
            <a:grpSpLocks noChangeAspect="1"/>
          </p:cNvGrpSpPr>
          <p:nvPr/>
        </p:nvGrpSpPr>
        <p:grpSpPr>
          <a:xfrm>
            <a:off x="5178460" y="5472058"/>
            <a:ext cx="3281972" cy="490857"/>
            <a:chOff x="6444208" y="4102577"/>
            <a:chExt cx="2232248" cy="485908"/>
          </a:xfrm>
          <a:solidFill>
            <a:srgbClr val="A8A8A8"/>
          </a:solidFill>
        </p:grpSpPr>
        <p:sp>
          <p:nvSpPr>
            <p:cNvPr id="13" name="Rechthoek 12"/>
            <p:cNvSpPr/>
            <p:nvPr/>
          </p:nvSpPr>
          <p:spPr>
            <a:xfrm>
              <a:off x="6444208" y="4149080"/>
              <a:ext cx="2232248" cy="439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4" name="Rechthoek 13"/>
            <p:cNvSpPr>
              <a:spLocks noChangeAspect="1"/>
            </p:cNvSpPr>
            <p:nvPr/>
          </p:nvSpPr>
          <p:spPr>
            <a:xfrm rot="2700000">
              <a:off x="6692052" y="4102577"/>
              <a:ext cx="270000" cy="27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grpSp>
      <p:sp>
        <p:nvSpPr>
          <p:cNvPr id="15" name="Tekstvak 14"/>
          <p:cNvSpPr txBox="1"/>
          <p:nvPr/>
        </p:nvSpPr>
        <p:spPr>
          <a:xfrm>
            <a:off x="5220072" y="5517386"/>
            <a:ext cx="3294484" cy="646331"/>
          </a:xfrm>
          <a:prstGeom prst="rect">
            <a:avLst/>
          </a:prstGeom>
          <a:noFill/>
        </p:spPr>
        <p:txBody>
          <a:bodyPr wrap="square" rtlCol="0">
            <a:spAutoFit/>
          </a:bodyPr>
          <a:lstStyle/>
          <a:p>
            <a:r>
              <a:rPr lang="nl-NL" b="1" dirty="0">
                <a:solidFill>
                  <a:schemeClr val="bg1"/>
                </a:solidFill>
                <a:latin typeface="Arial" panose="020B0604020202020204" pitchFamily="34" charset="0"/>
                <a:cs typeface="Arial" panose="020B0604020202020204" pitchFamily="34" charset="0"/>
              </a:rPr>
              <a:t>Carla Roos &amp; Bart Postma</a:t>
            </a:r>
          </a:p>
          <a:p>
            <a:endParaRPr lang="nl-N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34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2852"/>
            <a:ext cx="6480720" cy="573980"/>
          </a:xfrm>
        </p:spPr>
        <p:txBody>
          <a:bodyPr>
            <a:noAutofit/>
          </a:bodyPr>
          <a:lstStyle/>
          <a:p>
            <a:r>
              <a:rPr lang="nl-NL" sz="2800" b="1" dirty="0">
                <a:solidFill>
                  <a:srgbClr val="C00000"/>
                </a:solidFill>
              </a:rPr>
              <a:t>Verwachtingen van de leerkracht</a:t>
            </a:r>
          </a:p>
        </p:txBody>
      </p:sp>
      <p:sp>
        <p:nvSpPr>
          <p:cNvPr id="3" name="Tijdelijke aanduiding voor inhoud 2"/>
          <p:cNvSpPr>
            <a:spLocks noGrp="1"/>
          </p:cNvSpPr>
          <p:nvPr>
            <p:ph idx="4294967295"/>
          </p:nvPr>
        </p:nvSpPr>
        <p:spPr>
          <a:xfrm>
            <a:off x="899592" y="2317403"/>
            <a:ext cx="5260504" cy="4525963"/>
          </a:xfrm>
          <a:prstGeom prst="rect">
            <a:avLst/>
          </a:prstGeom>
        </p:spPr>
        <p:txBody>
          <a:bodyPr>
            <a:normAutofit/>
          </a:bodyPr>
          <a:lstStyle/>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pPr marL="0" indent="0">
              <a:buNone/>
            </a:pPr>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p:txBody>
      </p:sp>
      <p:pic>
        <p:nvPicPr>
          <p:cNvPr id="5"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417507"/>
            <a:ext cx="6881119" cy="331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1547664" y="5588916"/>
            <a:ext cx="5400600" cy="246221"/>
          </a:xfrm>
          <a:prstGeom prst="rect">
            <a:avLst/>
          </a:prstGeom>
          <a:noFill/>
        </p:spPr>
        <p:txBody>
          <a:bodyPr wrap="square" rtlCol="0">
            <a:spAutoFit/>
          </a:bodyPr>
          <a:lstStyle/>
          <a:p>
            <a:r>
              <a:rPr lang="nl-NL" sz="1000" dirty="0">
                <a:latin typeface="Arial" panose="020B0604020202020204" pitchFamily="34" charset="0"/>
                <a:cs typeface="Arial" panose="020B0604020202020204" pitchFamily="34" charset="0"/>
              </a:rPr>
              <a:t>Bron: Attitudeonderzoek basisonderwijs, VHTO, 2016</a:t>
            </a:r>
          </a:p>
        </p:txBody>
      </p:sp>
    </p:spTree>
    <p:extLst>
      <p:ext uri="{BB962C8B-B14F-4D97-AF65-F5344CB8AC3E}">
        <p14:creationId xmlns:p14="http://schemas.microsoft.com/office/powerpoint/2010/main" val="22078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82579"/>
            <a:ext cx="6480720" cy="720080"/>
          </a:xfrm>
        </p:spPr>
        <p:txBody>
          <a:bodyPr>
            <a:noAutofit/>
          </a:bodyPr>
          <a:lstStyle/>
          <a:p>
            <a:r>
              <a:rPr lang="nl-NL" sz="2800" b="1" dirty="0">
                <a:solidFill>
                  <a:srgbClr val="C00000"/>
                </a:solidFill>
              </a:rPr>
              <a:t>Verwachtingen van de leerkracht</a:t>
            </a:r>
          </a:p>
        </p:txBody>
      </p:sp>
      <p:pic>
        <p:nvPicPr>
          <p:cNvPr id="4"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7056784" cy="361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1619672" y="5703059"/>
            <a:ext cx="5472608" cy="246221"/>
          </a:xfrm>
          <a:prstGeom prst="rect">
            <a:avLst/>
          </a:prstGeom>
          <a:noFill/>
        </p:spPr>
        <p:txBody>
          <a:bodyPr wrap="square" rtlCol="0">
            <a:spAutoFit/>
          </a:bodyPr>
          <a:lstStyle/>
          <a:p>
            <a:r>
              <a:rPr lang="nl-NL" sz="1000" dirty="0">
                <a:latin typeface="Arial" panose="020B0604020202020204" pitchFamily="34" charset="0"/>
                <a:cs typeface="Arial" panose="020B0604020202020204" pitchFamily="34" charset="0"/>
              </a:rPr>
              <a:t>Bron: Attitudeonderzoek basisonderwijs, VHTO, 2016</a:t>
            </a:r>
          </a:p>
        </p:txBody>
      </p:sp>
    </p:spTree>
    <p:extLst>
      <p:ext uri="{BB962C8B-B14F-4D97-AF65-F5344CB8AC3E}">
        <p14:creationId xmlns:p14="http://schemas.microsoft.com/office/powerpoint/2010/main" val="390194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408712" cy="936104"/>
          </a:xfrm>
        </p:spPr>
        <p:txBody>
          <a:bodyPr>
            <a:noAutofit/>
          </a:bodyPr>
          <a:lstStyle/>
          <a:p>
            <a:r>
              <a:rPr lang="nl-NL" sz="2800" b="1" dirty="0">
                <a:solidFill>
                  <a:srgbClr val="C00000"/>
                </a:solidFill>
              </a:rPr>
              <a:t>Interactie tussen leerkracht en leerlingen</a:t>
            </a:r>
          </a:p>
        </p:txBody>
      </p:sp>
      <p:sp>
        <p:nvSpPr>
          <p:cNvPr id="3" name="Tijdelijke aanduiding voor inhoud 2"/>
          <p:cNvSpPr>
            <a:spLocks noGrp="1"/>
          </p:cNvSpPr>
          <p:nvPr>
            <p:ph idx="4294967295"/>
          </p:nvPr>
        </p:nvSpPr>
        <p:spPr>
          <a:xfrm>
            <a:off x="1331640" y="2204865"/>
            <a:ext cx="7416824" cy="3672407"/>
          </a:xfrm>
          <a:prstGeom prst="rect">
            <a:avLst/>
          </a:prstGeom>
        </p:spPr>
        <p:txBody>
          <a:bodyPr>
            <a:normAutofit/>
          </a:bodyPr>
          <a:lstStyle/>
          <a:p>
            <a:endParaRPr lang="nl-NL" dirty="0"/>
          </a:p>
          <a:p>
            <a:endParaRPr lang="nl-NL" dirty="0"/>
          </a:p>
          <a:p>
            <a:endParaRPr lang="nl-NL" dirty="0"/>
          </a:p>
          <a:p>
            <a:endParaRPr lang="nl-NL" dirty="0"/>
          </a:p>
          <a:p>
            <a:endParaRPr lang="nl-NL" dirty="0"/>
          </a:p>
          <a:p>
            <a:pPr marL="0" indent="0">
              <a:buNone/>
            </a:pPr>
            <a:endParaRPr lang="nl-NL" sz="1000" dirty="0"/>
          </a:p>
        </p:txBody>
      </p:sp>
      <p:graphicFrame>
        <p:nvGraphicFramePr>
          <p:cNvPr id="4" name="Chart 2"/>
          <p:cNvGraphicFramePr>
            <a:graphicFrameLocks/>
          </p:cNvGraphicFramePr>
          <p:nvPr>
            <p:extLst>
              <p:ext uri="{D42A27DB-BD31-4B8C-83A1-F6EECF244321}">
                <p14:modId xmlns:p14="http://schemas.microsoft.com/office/powerpoint/2010/main" val="2324763727"/>
              </p:ext>
            </p:extLst>
          </p:nvPr>
        </p:nvGraphicFramePr>
        <p:xfrm>
          <a:off x="1187624" y="2636912"/>
          <a:ext cx="6984776"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p:cNvSpPr txBox="1"/>
          <p:nvPr/>
        </p:nvSpPr>
        <p:spPr>
          <a:xfrm>
            <a:off x="1331640" y="5869133"/>
            <a:ext cx="2736304" cy="246221"/>
          </a:xfrm>
          <a:prstGeom prst="rect">
            <a:avLst/>
          </a:prstGeom>
          <a:noFill/>
        </p:spPr>
        <p:txBody>
          <a:bodyPr wrap="square" rtlCol="0">
            <a:spAutoFit/>
          </a:bodyPr>
          <a:lstStyle/>
          <a:p>
            <a:r>
              <a:rPr lang="nl-NL" sz="1000" dirty="0">
                <a:latin typeface="Arial" panose="020B0604020202020204" pitchFamily="34" charset="0"/>
                <a:cs typeface="Arial" panose="020B0604020202020204" pitchFamily="34" charset="0"/>
              </a:rPr>
              <a:t>Bron: Onderzoek Talentenkracht, </a:t>
            </a:r>
            <a:r>
              <a:rPr lang="nl-NL" sz="1000" dirty="0" err="1">
                <a:latin typeface="Arial" panose="020B0604020202020204" pitchFamily="34" charset="0"/>
                <a:cs typeface="Arial" panose="020B0604020202020204" pitchFamily="34" charset="0"/>
              </a:rPr>
              <a:t>RuG</a:t>
            </a:r>
            <a:r>
              <a:rPr lang="nl-NL" sz="1000" dirty="0">
                <a:latin typeface="Arial" panose="020B0604020202020204" pitchFamily="34" charset="0"/>
                <a:cs typeface="Arial" panose="020B0604020202020204" pitchFamily="34" charset="0"/>
              </a:rPr>
              <a:t>, 2013</a:t>
            </a:r>
          </a:p>
        </p:txBody>
      </p:sp>
    </p:spTree>
    <p:extLst>
      <p:ext uri="{BB962C8B-B14F-4D97-AF65-F5344CB8AC3E}">
        <p14:creationId xmlns:p14="http://schemas.microsoft.com/office/powerpoint/2010/main" val="127217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624736" cy="720080"/>
          </a:xfrm>
        </p:spPr>
        <p:txBody>
          <a:bodyPr>
            <a:noAutofit/>
          </a:bodyPr>
          <a:lstStyle/>
          <a:p>
            <a:r>
              <a:rPr lang="nl-NL" sz="2800" b="1" dirty="0"/>
              <a:t>Tips</a:t>
            </a:r>
          </a:p>
        </p:txBody>
      </p:sp>
      <p:sp>
        <p:nvSpPr>
          <p:cNvPr id="3" name="Tijdelijke aanduiding voor inhoud 2"/>
          <p:cNvSpPr>
            <a:spLocks noGrp="1"/>
          </p:cNvSpPr>
          <p:nvPr>
            <p:ph idx="4294967295"/>
          </p:nvPr>
        </p:nvSpPr>
        <p:spPr>
          <a:xfrm>
            <a:off x="1331640" y="2132856"/>
            <a:ext cx="7200800" cy="4536503"/>
          </a:xfrm>
          <a:prstGeom prst="rect">
            <a:avLst/>
          </a:prstGeom>
        </p:spPr>
        <p:txBody>
          <a:bodyPr>
            <a:noAutofit/>
          </a:bodyPr>
          <a:lstStyle/>
          <a:p>
            <a:r>
              <a:rPr lang="nl-NL" sz="2000" dirty="0">
                <a:solidFill>
                  <a:schemeClr val="tx1"/>
                </a:solidFill>
              </a:rPr>
              <a:t>Plaats W&amp;T in een context die herkenbaar is voor de leerlingen;</a:t>
            </a:r>
          </a:p>
          <a:p>
            <a:r>
              <a:rPr lang="nl-NL" sz="2000" dirty="0">
                <a:solidFill>
                  <a:schemeClr val="tx1"/>
                </a:solidFill>
              </a:rPr>
              <a:t>Laat de rol van W&amp;T zien bij maatschappelijke innovaties (maatschappelijk nut);</a:t>
            </a:r>
          </a:p>
          <a:p>
            <a:r>
              <a:rPr lang="nl-NL" sz="2000" dirty="0">
                <a:solidFill>
                  <a:schemeClr val="tx1"/>
                </a:solidFill>
              </a:rPr>
              <a:t>Laat zien dat W&amp;T creatief is, je kunt creëren met W&amp;T en dat samenwerken belangrijk is;</a:t>
            </a:r>
          </a:p>
          <a:p>
            <a:r>
              <a:rPr lang="nl-NL" sz="2000" dirty="0">
                <a:solidFill>
                  <a:schemeClr val="tx1"/>
                </a:solidFill>
              </a:rPr>
              <a:t>Breng (vrouwelijke) W&amp;T-professionals in de les en ga met de leerlingen op bedrijfsbezoek;</a:t>
            </a:r>
          </a:p>
          <a:p>
            <a:r>
              <a:rPr lang="nl-NL" sz="2000" dirty="0">
                <a:solidFill>
                  <a:schemeClr val="tx1"/>
                </a:solidFill>
              </a:rPr>
              <a:t>Stimuleer meisjes om met W&amp;T aan de slag te gaan;</a:t>
            </a:r>
          </a:p>
          <a:p>
            <a:r>
              <a:rPr lang="nl-NL" sz="2000" dirty="0">
                <a:solidFill>
                  <a:schemeClr val="tx1"/>
                </a:solidFill>
              </a:rPr>
              <a:t>Zorg voor dezelfde ervaringen tijdens de les;</a:t>
            </a:r>
          </a:p>
          <a:p>
            <a:r>
              <a:rPr lang="nl-NL" sz="2000" dirty="0">
                <a:solidFill>
                  <a:schemeClr val="tx1"/>
                </a:solidFill>
              </a:rPr>
              <a:t>Verwacht net zoveel van meisjes als van jongens;</a:t>
            </a:r>
          </a:p>
          <a:p>
            <a:r>
              <a:rPr lang="nl-NL" sz="2000" dirty="0">
                <a:solidFill>
                  <a:schemeClr val="tx1"/>
                </a:solidFill>
              </a:rPr>
              <a:t>Geef positieve feedback, moedig aan, vraag door;</a:t>
            </a:r>
          </a:p>
          <a:p>
            <a:r>
              <a:rPr lang="nl-NL" sz="2000" dirty="0">
                <a:solidFill>
                  <a:schemeClr val="tx1"/>
                </a:solidFill>
              </a:rPr>
              <a:t>Schrijf succes toe aan eigen kennis en inzet.</a:t>
            </a:r>
          </a:p>
        </p:txBody>
      </p:sp>
    </p:spTree>
    <p:extLst>
      <p:ext uri="{BB962C8B-B14F-4D97-AF65-F5344CB8AC3E}">
        <p14:creationId xmlns:p14="http://schemas.microsoft.com/office/powerpoint/2010/main" val="271894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t="13625" b="9589"/>
          <a:stretch/>
        </p:blipFill>
        <p:spPr>
          <a:xfrm>
            <a:off x="162398" y="1988840"/>
            <a:ext cx="8730082" cy="4464496"/>
          </a:xfrm>
          <a:prstGeom prst="rect">
            <a:avLst/>
          </a:prstGeom>
        </p:spPr>
      </p:pic>
      <p:sp>
        <p:nvSpPr>
          <p:cNvPr id="6" name="Tekstvak 5"/>
          <p:cNvSpPr txBox="1"/>
          <p:nvPr/>
        </p:nvSpPr>
        <p:spPr>
          <a:xfrm>
            <a:off x="1332600" y="5745450"/>
            <a:ext cx="7559880" cy="707886"/>
          </a:xfrm>
          <a:prstGeom prst="rect">
            <a:avLst/>
          </a:prstGeom>
          <a:noFill/>
        </p:spPr>
        <p:txBody>
          <a:bodyPr wrap="square" rtlCol="0">
            <a:spAutoFit/>
          </a:bodyPr>
          <a:lstStyle/>
          <a:p>
            <a:pPr algn="r" defTabSz="457200" fontAlgn="auto">
              <a:spcBef>
                <a:spcPts val="0"/>
              </a:spcBef>
              <a:spcAft>
                <a:spcPts val="0"/>
              </a:spcAft>
            </a:pPr>
            <a:r>
              <a:rPr lang="nl-NL" sz="40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CONTEXTRIJK ONDERWIJS</a:t>
            </a:r>
          </a:p>
        </p:txBody>
      </p:sp>
    </p:spTree>
    <p:extLst>
      <p:ext uri="{BB962C8B-B14F-4D97-AF65-F5344CB8AC3E}">
        <p14:creationId xmlns:p14="http://schemas.microsoft.com/office/powerpoint/2010/main" val="79370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624736" cy="518458"/>
          </a:xfrm>
        </p:spPr>
        <p:txBody>
          <a:bodyPr/>
          <a:lstStyle/>
          <a:p>
            <a:r>
              <a:rPr lang="nl-NL" sz="2800" b="1" dirty="0"/>
              <a:t>Contextrijk onderwijs</a:t>
            </a:r>
          </a:p>
        </p:txBody>
      </p:sp>
      <p:sp>
        <p:nvSpPr>
          <p:cNvPr id="3" name="Tijdelijke aanduiding voor inhoud 2"/>
          <p:cNvSpPr>
            <a:spLocks noGrp="1"/>
          </p:cNvSpPr>
          <p:nvPr>
            <p:ph idx="4294967295"/>
          </p:nvPr>
        </p:nvSpPr>
        <p:spPr>
          <a:xfrm>
            <a:off x="1331640" y="2291275"/>
            <a:ext cx="6552728" cy="2865917"/>
          </a:xfrm>
          <a:prstGeom prst="rect">
            <a:avLst/>
          </a:prstGeom>
        </p:spPr>
        <p:txBody>
          <a:bodyPr/>
          <a:lstStyle/>
          <a:p>
            <a:r>
              <a:rPr lang="nl-NL" sz="2400" dirty="0">
                <a:solidFill>
                  <a:schemeClr val="tx1"/>
                </a:solidFill>
              </a:rPr>
              <a:t>Wat is de belevingswereld van kinderen?</a:t>
            </a:r>
          </a:p>
          <a:p>
            <a:r>
              <a:rPr lang="nl-NL" sz="2400" dirty="0">
                <a:solidFill>
                  <a:schemeClr val="tx1"/>
                </a:solidFill>
              </a:rPr>
              <a:t>Waar komen ze mee in aanraking thuis, op school, bij het sporten, spelen bij vriendjes, onderweg, in hun vrije tijd?</a:t>
            </a:r>
          </a:p>
          <a:p>
            <a:r>
              <a:rPr lang="nl-NL" sz="2400" dirty="0">
                <a:solidFill>
                  <a:schemeClr val="tx1"/>
                </a:solidFill>
              </a:rPr>
              <a:t>Welke rol speelt techniek daarin?</a:t>
            </a:r>
          </a:p>
          <a:p>
            <a:r>
              <a:rPr lang="nl-NL" sz="2400" dirty="0">
                <a:solidFill>
                  <a:schemeClr val="tx1"/>
                </a:solidFill>
              </a:rPr>
              <a:t>Welke vragen kan dat bij je leerlingen oproepen?</a:t>
            </a:r>
          </a:p>
        </p:txBody>
      </p:sp>
    </p:spTree>
    <p:extLst>
      <p:ext uri="{BB962C8B-B14F-4D97-AF65-F5344CB8AC3E}">
        <p14:creationId xmlns:p14="http://schemas.microsoft.com/office/powerpoint/2010/main" val="333081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268760"/>
            <a:ext cx="6624736" cy="518458"/>
          </a:xfrm>
        </p:spPr>
        <p:txBody>
          <a:bodyPr/>
          <a:lstStyle/>
          <a:p>
            <a:r>
              <a:rPr lang="nl-NL" sz="2800" b="1" dirty="0"/>
              <a:t>De 7 werelden van techniek</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088" y="4256155"/>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2080" y="4253862"/>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253862"/>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252" y="220506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220506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280" y="220506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496" y="220506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89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2293">
            <a:off x="5870131" y="3602227"/>
            <a:ext cx="2715793" cy="271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31640" y="1268760"/>
            <a:ext cx="6480720" cy="518458"/>
          </a:xfrm>
        </p:spPr>
        <p:txBody>
          <a:bodyPr/>
          <a:lstStyle/>
          <a:p>
            <a:r>
              <a:rPr lang="nl-NL" sz="2800" b="1" dirty="0"/>
              <a:t>Tips voor contextrijk onderwijs</a:t>
            </a:r>
          </a:p>
        </p:txBody>
      </p:sp>
      <p:sp>
        <p:nvSpPr>
          <p:cNvPr id="3" name="Tijdelijke aanduiding voor inhoud 2"/>
          <p:cNvSpPr>
            <a:spLocks noGrp="1"/>
          </p:cNvSpPr>
          <p:nvPr>
            <p:ph idx="4294967295"/>
          </p:nvPr>
        </p:nvSpPr>
        <p:spPr>
          <a:xfrm>
            <a:off x="1299919" y="1929303"/>
            <a:ext cx="7232521" cy="4525963"/>
          </a:xfrm>
          <a:prstGeom prst="rect">
            <a:avLst/>
          </a:prstGeom>
        </p:spPr>
        <p:txBody>
          <a:bodyPr/>
          <a:lstStyle/>
          <a:p>
            <a:r>
              <a:rPr lang="nl-NL" sz="2400" dirty="0">
                <a:solidFill>
                  <a:schemeClr val="tx1"/>
                </a:solidFill>
              </a:rPr>
              <a:t>Sluit aan op de leefwereld van je leerlingen (meisjes én jongens);</a:t>
            </a:r>
          </a:p>
          <a:p>
            <a:r>
              <a:rPr lang="nl-NL" sz="2400" dirty="0">
                <a:solidFill>
                  <a:schemeClr val="tx1"/>
                </a:solidFill>
              </a:rPr>
              <a:t>Zoek het dichtbij: in de klas, op school of op het schoolplein;</a:t>
            </a:r>
          </a:p>
          <a:p>
            <a:r>
              <a:rPr lang="nl-NL" sz="2400" dirty="0">
                <a:solidFill>
                  <a:schemeClr val="tx1"/>
                </a:solidFill>
              </a:rPr>
              <a:t>Behandel grote, abstracte </a:t>
            </a:r>
            <a:br>
              <a:rPr lang="nl-NL" sz="2400" dirty="0">
                <a:solidFill>
                  <a:schemeClr val="tx1"/>
                </a:solidFill>
              </a:rPr>
            </a:br>
            <a:r>
              <a:rPr lang="nl-NL" sz="2400" dirty="0">
                <a:solidFill>
                  <a:schemeClr val="tx1"/>
                </a:solidFill>
              </a:rPr>
              <a:t>concepten aan hand van </a:t>
            </a:r>
            <a:br>
              <a:rPr lang="nl-NL" sz="2400" dirty="0">
                <a:solidFill>
                  <a:schemeClr val="tx1"/>
                </a:solidFill>
              </a:rPr>
            </a:br>
            <a:r>
              <a:rPr lang="nl-NL" sz="2400" dirty="0">
                <a:solidFill>
                  <a:schemeClr val="tx1"/>
                </a:solidFill>
              </a:rPr>
              <a:t>ervaringen.</a:t>
            </a:r>
          </a:p>
        </p:txBody>
      </p:sp>
      <p:sp>
        <p:nvSpPr>
          <p:cNvPr id="4" name="Vijfhoek 3"/>
          <p:cNvSpPr/>
          <p:nvPr/>
        </p:nvSpPr>
        <p:spPr>
          <a:xfrm>
            <a:off x="1343412" y="5095267"/>
            <a:ext cx="4320480" cy="93610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Arial" pitchFamily="34" charset="0"/>
                <a:cs typeface="Arial" pitchFamily="34" charset="0"/>
              </a:rPr>
              <a:t>Tip: ‘Wetenschap en techniek; IJkpunten voor een domein in ontwikkeling’ met tips en inspiratie voor W&amp;T in de wereld van kinderen.</a:t>
            </a:r>
          </a:p>
        </p:txBody>
      </p:sp>
    </p:spTree>
    <p:extLst>
      <p:ext uri="{BB962C8B-B14F-4D97-AF65-F5344CB8AC3E}">
        <p14:creationId xmlns:p14="http://schemas.microsoft.com/office/powerpoint/2010/main" val="175750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t="9894" b="13436"/>
          <a:stretch/>
        </p:blipFill>
        <p:spPr>
          <a:xfrm>
            <a:off x="162398" y="1988840"/>
            <a:ext cx="8730082" cy="4464496"/>
          </a:xfrm>
          <a:prstGeom prst="rect">
            <a:avLst/>
          </a:prstGeom>
        </p:spPr>
      </p:pic>
      <p:sp>
        <p:nvSpPr>
          <p:cNvPr id="6" name="Tekstvak 5"/>
          <p:cNvSpPr txBox="1"/>
          <p:nvPr/>
        </p:nvSpPr>
        <p:spPr>
          <a:xfrm>
            <a:off x="1332600" y="5745450"/>
            <a:ext cx="7559880" cy="707886"/>
          </a:xfrm>
          <a:prstGeom prst="rect">
            <a:avLst/>
          </a:prstGeom>
          <a:noFill/>
        </p:spPr>
        <p:txBody>
          <a:bodyPr wrap="square" rtlCol="0">
            <a:spAutoFit/>
          </a:bodyPr>
          <a:lstStyle/>
          <a:p>
            <a:pPr algn="r" defTabSz="457200" fontAlgn="auto">
              <a:spcBef>
                <a:spcPts val="0"/>
              </a:spcBef>
              <a:spcAft>
                <a:spcPts val="0"/>
              </a:spcAft>
            </a:pPr>
            <a:r>
              <a:rPr lang="nl-NL" sz="40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AAN DE SLAG</a:t>
            </a:r>
          </a:p>
        </p:txBody>
      </p:sp>
    </p:spTree>
    <p:extLst>
      <p:ext uri="{BB962C8B-B14F-4D97-AF65-F5344CB8AC3E}">
        <p14:creationId xmlns:p14="http://schemas.microsoft.com/office/powerpoint/2010/main" val="304520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268760"/>
            <a:ext cx="6480720" cy="518458"/>
          </a:xfrm>
        </p:spPr>
        <p:txBody>
          <a:bodyPr/>
          <a:lstStyle/>
          <a:p>
            <a:r>
              <a:rPr lang="nl-NL" sz="2800" b="1" dirty="0"/>
              <a:t>Aan de slag!</a:t>
            </a:r>
          </a:p>
        </p:txBody>
      </p:sp>
      <p:sp>
        <p:nvSpPr>
          <p:cNvPr id="3" name="Tijdelijke aanduiding voor inhoud 2"/>
          <p:cNvSpPr>
            <a:spLocks noGrp="1"/>
          </p:cNvSpPr>
          <p:nvPr>
            <p:ph idx="4294967295"/>
          </p:nvPr>
        </p:nvSpPr>
        <p:spPr>
          <a:xfrm>
            <a:off x="1331640" y="1844825"/>
            <a:ext cx="7128792" cy="4464496"/>
          </a:xfrm>
          <a:prstGeom prst="rect">
            <a:avLst/>
          </a:prstGeom>
        </p:spPr>
        <p:txBody>
          <a:bodyPr>
            <a:normAutofit/>
          </a:bodyPr>
          <a:lstStyle/>
          <a:p>
            <a:r>
              <a:rPr lang="nl-NL" sz="2400" dirty="0">
                <a:solidFill>
                  <a:schemeClr val="tx1"/>
                </a:solidFill>
              </a:rPr>
              <a:t>Werk een W&amp;T-les uit die leuk en boeiend is voor jongens en meisjes. </a:t>
            </a:r>
          </a:p>
          <a:p>
            <a:r>
              <a:rPr lang="nl-NL" sz="2400" dirty="0">
                <a:solidFill>
                  <a:schemeClr val="tx1"/>
                </a:solidFill>
              </a:rPr>
              <a:t>Denk na over:</a:t>
            </a:r>
          </a:p>
          <a:p>
            <a:pPr lvl="1"/>
            <a:r>
              <a:rPr lang="nl-NL" sz="2400" dirty="0">
                <a:solidFill>
                  <a:schemeClr val="tx1"/>
                </a:solidFill>
              </a:rPr>
              <a:t>Het onderwerp van de les (zorg ervoor dat je een onderwerp kiest dat de nieuwsgierigheid van jongens én meisjes opwekt);</a:t>
            </a:r>
          </a:p>
          <a:p>
            <a:pPr lvl="1"/>
            <a:r>
              <a:rPr lang="nl-NL" sz="2400" dirty="0">
                <a:solidFill>
                  <a:schemeClr val="tx1"/>
                </a:solidFill>
              </a:rPr>
              <a:t>De invulling van je instructie;</a:t>
            </a:r>
          </a:p>
          <a:p>
            <a:pPr lvl="1"/>
            <a:r>
              <a:rPr lang="nl-NL" sz="2400" dirty="0">
                <a:solidFill>
                  <a:schemeClr val="tx1"/>
                </a:solidFill>
              </a:rPr>
              <a:t>Wat de leerlingen gaan doen;</a:t>
            </a:r>
          </a:p>
          <a:p>
            <a:pPr lvl="1"/>
            <a:r>
              <a:rPr lang="nl-NL" sz="2400" dirty="0">
                <a:solidFill>
                  <a:schemeClr val="tx1"/>
                </a:solidFill>
              </a:rPr>
              <a:t>De afsluiting van je les.</a:t>
            </a:r>
          </a:p>
        </p:txBody>
      </p:sp>
    </p:spTree>
    <p:extLst>
      <p:ext uri="{BB962C8B-B14F-4D97-AF65-F5344CB8AC3E}">
        <p14:creationId xmlns:p14="http://schemas.microsoft.com/office/powerpoint/2010/main" val="355049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340768"/>
            <a:ext cx="6624736" cy="720080"/>
          </a:xfrm>
        </p:spPr>
        <p:txBody>
          <a:bodyPr/>
          <a:lstStyle/>
          <a:p>
            <a:r>
              <a:rPr lang="nl-NL" sz="2800" b="1" dirty="0"/>
              <a:t>Een raadsel…</a:t>
            </a:r>
          </a:p>
        </p:txBody>
      </p:sp>
      <p:sp>
        <p:nvSpPr>
          <p:cNvPr id="3" name="Tijdelijke aanduiding voor inhoud 2"/>
          <p:cNvSpPr>
            <a:spLocks noGrp="1"/>
          </p:cNvSpPr>
          <p:nvPr>
            <p:ph idx="4294967295"/>
          </p:nvPr>
        </p:nvSpPr>
        <p:spPr>
          <a:xfrm>
            <a:off x="5076056" y="5733256"/>
            <a:ext cx="3682752" cy="432048"/>
          </a:xfrm>
          <a:prstGeom prst="rect">
            <a:avLst/>
          </a:prstGeom>
        </p:spPr>
        <p:txBody>
          <a:bodyPr>
            <a:noAutofit/>
          </a:bodyPr>
          <a:lstStyle/>
          <a:p>
            <a:pPr marL="0" indent="0" algn="r">
              <a:buNone/>
            </a:pPr>
            <a:r>
              <a:rPr lang="nl-NL" sz="2400" dirty="0">
                <a:solidFill>
                  <a:schemeClr val="tx1"/>
                </a:solidFill>
              </a:rPr>
              <a:t>Wat is hier aan de hand?</a:t>
            </a:r>
          </a:p>
        </p:txBody>
      </p:sp>
      <p:pic>
        <p:nvPicPr>
          <p:cNvPr id="2050" name="Picture 2" descr="Afbeeldingsresultaat voor vraagteke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2051295"/>
            <a:ext cx="3087737" cy="411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5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t="6195" r="-200" b="16980"/>
          <a:stretch/>
        </p:blipFill>
        <p:spPr>
          <a:xfrm>
            <a:off x="162398" y="1988840"/>
            <a:ext cx="8730082" cy="4464496"/>
          </a:xfrm>
          <a:prstGeom prst="rect">
            <a:avLst/>
          </a:prstGeom>
        </p:spPr>
      </p:pic>
      <p:sp>
        <p:nvSpPr>
          <p:cNvPr id="7" name="Tekstvak 6"/>
          <p:cNvSpPr txBox="1"/>
          <p:nvPr/>
        </p:nvSpPr>
        <p:spPr>
          <a:xfrm>
            <a:off x="162398" y="5745450"/>
            <a:ext cx="8730082" cy="707886"/>
          </a:xfrm>
          <a:prstGeom prst="rect">
            <a:avLst/>
          </a:prstGeom>
          <a:noFill/>
        </p:spPr>
        <p:txBody>
          <a:bodyPr wrap="square" rtlCol="0">
            <a:spAutoFit/>
          </a:bodyPr>
          <a:lstStyle/>
          <a:p>
            <a:pPr algn="r" defTabSz="457200" fontAlgn="auto">
              <a:spcBef>
                <a:spcPts val="0"/>
              </a:spcBef>
              <a:spcAft>
                <a:spcPts val="0"/>
              </a:spcAft>
            </a:pPr>
            <a:r>
              <a:rPr lang="nl-NL" sz="40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BEDANKT VOOR UW AANDACHT!</a:t>
            </a:r>
          </a:p>
        </p:txBody>
      </p:sp>
    </p:spTree>
    <p:extLst>
      <p:ext uri="{BB962C8B-B14F-4D97-AF65-F5344CB8AC3E}">
        <p14:creationId xmlns:p14="http://schemas.microsoft.com/office/powerpoint/2010/main" val="241711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roos\Pictures\Techniek 330017.jpg"/>
          <p:cNvPicPr>
            <a:picLocks noChangeAspect="1" noChangeArrowheads="1"/>
          </p:cNvPicPr>
          <p:nvPr/>
        </p:nvPicPr>
        <p:blipFill rotWithShape="1">
          <a:blip r:embed="rId3">
            <a:extLst>
              <a:ext uri="{28A0092B-C50C-407E-A947-70E740481C1C}">
                <a14:useLocalDpi xmlns:a14="http://schemas.microsoft.com/office/drawing/2010/main" val="0"/>
              </a:ext>
            </a:extLst>
          </a:blip>
          <a:srcRect t="16165" b="19465"/>
          <a:stretch/>
        </p:blipFill>
        <p:spPr bwMode="auto">
          <a:xfrm>
            <a:off x="251520" y="2420888"/>
            <a:ext cx="8640000" cy="370198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331640" y="5397939"/>
            <a:ext cx="7559880" cy="707886"/>
          </a:xfrm>
          <a:prstGeom prst="rect">
            <a:avLst/>
          </a:prstGeom>
          <a:noFill/>
        </p:spPr>
        <p:txBody>
          <a:bodyPr wrap="square" rtlCol="0">
            <a:spAutoFit/>
          </a:bodyPr>
          <a:lstStyle/>
          <a:p>
            <a:pPr algn="r" defTabSz="457200" fontAlgn="auto">
              <a:spcBef>
                <a:spcPts val="0"/>
              </a:spcBef>
              <a:spcAft>
                <a:spcPts val="0"/>
              </a:spcAft>
            </a:pPr>
            <a:r>
              <a:rPr lang="nl-NL" sz="40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JOUW BEELD VAN TECHNIEK</a:t>
            </a:r>
          </a:p>
        </p:txBody>
      </p:sp>
    </p:spTree>
    <p:extLst>
      <p:ext uri="{BB962C8B-B14F-4D97-AF65-F5344CB8AC3E}">
        <p14:creationId xmlns:p14="http://schemas.microsoft.com/office/powerpoint/2010/main" val="174559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340768"/>
            <a:ext cx="6624736" cy="792088"/>
          </a:xfrm>
        </p:spPr>
        <p:txBody>
          <a:bodyPr/>
          <a:lstStyle/>
          <a:p>
            <a:r>
              <a:rPr lang="nl-NL" sz="2800" b="1" dirty="0"/>
              <a:t>Jouw beeld van techniek</a:t>
            </a:r>
          </a:p>
        </p:txBody>
      </p:sp>
      <p:sp>
        <p:nvSpPr>
          <p:cNvPr id="3" name="Tijdelijke aanduiding voor inhoud 2"/>
          <p:cNvSpPr>
            <a:spLocks noGrp="1"/>
          </p:cNvSpPr>
          <p:nvPr>
            <p:ph idx="4294967295"/>
          </p:nvPr>
        </p:nvSpPr>
        <p:spPr>
          <a:xfrm>
            <a:off x="1259632" y="2276872"/>
            <a:ext cx="7427168" cy="2808312"/>
          </a:xfrm>
          <a:prstGeom prst="rect">
            <a:avLst/>
          </a:prstGeom>
        </p:spPr>
        <p:txBody>
          <a:bodyPr/>
          <a:lstStyle/>
          <a:p>
            <a:r>
              <a:rPr lang="nl-NL" sz="2400" dirty="0">
                <a:solidFill>
                  <a:schemeClr val="tx1"/>
                </a:solidFill>
              </a:rPr>
              <a:t>Waar denk jij aan bij techniek? Schrijf de eerste vijf woorden die in je opkomen op.</a:t>
            </a:r>
          </a:p>
          <a:p>
            <a:pPr marL="0" indent="0">
              <a:buNone/>
            </a:pPr>
            <a:endParaRPr lang="nl-NL" sz="2400" dirty="0">
              <a:solidFill>
                <a:schemeClr val="tx1"/>
              </a:solidFill>
            </a:endParaRPr>
          </a:p>
          <a:p>
            <a:r>
              <a:rPr lang="nl-NL" sz="2400" dirty="0">
                <a:solidFill>
                  <a:schemeClr val="tx1"/>
                </a:solidFill>
              </a:rPr>
              <a:t>Bespreek dit met de persoon naast jou. Hoeveel woorden komen overeen? Welke woorden vind je verrassend?</a:t>
            </a:r>
          </a:p>
        </p:txBody>
      </p:sp>
    </p:spTree>
    <p:extLst>
      <p:ext uri="{BB962C8B-B14F-4D97-AF65-F5344CB8AC3E}">
        <p14:creationId xmlns:p14="http://schemas.microsoft.com/office/powerpoint/2010/main" val="270537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1412776"/>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331640" y="2032248"/>
            <a:ext cx="7355160" cy="4565104"/>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47885"/>
            <a:ext cx="5760000" cy="3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2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320" y="1340768"/>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321296" y="1988840"/>
            <a:ext cx="7355160" cy="4525963"/>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344" y="2665512"/>
            <a:ext cx="5760000" cy="3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448424" y="5939988"/>
            <a:ext cx="2300039"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De </a:t>
            </a:r>
            <a:r>
              <a:rPr lang="nl-NL" dirty="0" err="1">
                <a:latin typeface="Arial" panose="020B0604020202020204" pitchFamily="34" charset="0"/>
                <a:cs typeface="Arial" panose="020B0604020202020204" pitchFamily="34" charset="0"/>
              </a:rPr>
              <a:t>verskoeling</a:t>
            </a:r>
            <a:endParaRPr lang="nl-NL" dirty="0">
              <a:latin typeface="Arial" panose="020B0604020202020204" pitchFamily="34" charset="0"/>
              <a:cs typeface="Arial" panose="020B0604020202020204" pitchFamily="34" charset="0"/>
            </a:endParaRPr>
          </a:p>
        </p:txBody>
      </p:sp>
      <p:sp>
        <p:nvSpPr>
          <p:cNvPr id="6" name="Tekstvak 5"/>
          <p:cNvSpPr txBox="1"/>
          <p:nvPr/>
        </p:nvSpPr>
        <p:spPr>
          <a:xfrm>
            <a:off x="6444207" y="2483604"/>
            <a:ext cx="2304255"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Verlichting en installaties</a:t>
            </a:r>
          </a:p>
        </p:txBody>
      </p:sp>
      <p:sp>
        <p:nvSpPr>
          <p:cNvPr id="7" name="Tekstvak 6"/>
          <p:cNvSpPr txBox="1"/>
          <p:nvPr/>
        </p:nvSpPr>
        <p:spPr>
          <a:xfrm>
            <a:off x="6444208" y="3812847"/>
            <a:ext cx="2304256" cy="923330"/>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Voedseltechnologie:</a:t>
            </a:r>
          </a:p>
          <a:p>
            <a:r>
              <a:rPr lang="nl-NL" dirty="0">
                <a:latin typeface="Arial" panose="020B0604020202020204" pitchFamily="34" charset="0"/>
                <a:cs typeface="Arial" panose="020B0604020202020204" pitchFamily="34" charset="0"/>
              </a:rPr>
              <a:t>Probiotica;</a:t>
            </a:r>
          </a:p>
          <a:p>
            <a:r>
              <a:rPr lang="nl-NL" dirty="0">
                <a:latin typeface="Arial" panose="020B0604020202020204" pitchFamily="34" charset="0"/>
                <a:cs typeface="Arial" panose="020B0604020202020204" pitchFamily="34" charset="0"/>
              </a:rPr>
              <a:t>Zaadveredeling</a:t>
            </a:r>
          </a:p>
        </p:txBody>
      </p:sp>
      <p:sp>
        <p:nvSpPr>
          <p:cNvPr id="8" name="Tekstvak 7"/>
          <p:cNvSpPr txBox="1"/>
          <p:nvPr/>
        </p:nvSpPr>
        <p:spPr>
          <a:xfrm>
            <a:off x="6460578" y="5147900"/>
            <a:ext cx="2287885"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Kassa’s en beveiliging</a:t>
            </a:r>
          </a:p>
        </p:txBody>
      </p:sp>
      <p:sp>
        <p:nvSpPr>
          <p:cNvPr id="9" name="Tekstvak 8"/>
          <p:cNvSpPr txBox="1"/>
          <p:nvPr/>
        </p:nvSpPr>
        <p:spPr>
          <a:xfrm>
            <a:off x="6444208" y="3256920"/>
            <a:ext cx="2304254"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De winkelwagen</a:t>
            </a:r>
          </a:p>
        </p:txBody>
      </p:sp>
    </p:spTree>
    <p:extLst>
      <p:ext uri="{BB962C8B-B14F-4D97-AF65-F5344CB8AC3E}">
        <p14:creationId xmlns:p14="http://schemas.microsoft.com/office/powerpoint/2010/main" val="341275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6624736" cy="518458"/>
          </a:xfrm>
        </p:spPr>
        <p:txBody>
          <a:bodyPr/>
          <a:lstStyle/>
          <a:p>
            <a:r>
              <a:rPr lang="nl-NL" sz="2800" b="1" dirty="0"/>
              <a:t>Quiz</a:t>
            </a:r>
          </a:p>
        </p:txBody>
      </p:sp>
      <p:sp>
        <p:nvSpPr>
          <p:cNvPr id="3" name="Tijdelijke aanduiding voor inhoud 2"/>
          <p:cNvSpPr>
            <a:spLocks noGrp="1"/>
          </p:cNvSpPr>
          <p:nvPr>
            <p:ph idx="4294967295"/>
          </p:nvPr>
        </p:nvSpPr>
        <p:spPr>
          <a:xfrm>
            <a:off x="1259632" y="1916832"/>
            <a:ext cx="7427168" cy="4525963"/>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2050" name="Picture 2" descr="Afbeeldingsresultaat voor dafne schippers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0" y="2492896"/>
            <a:ext cx="5760000" cy="37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0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2243" y="1340768"/>
            <a:ext cx="6550117" cy="518458"/>
          </a:xfrm>
        </p:spPr>
        <p:txBody>
          <a:bodyPr/>
          <a:lstStyle/>
          <a:p>
            <a:r>
              <a:rPr lang="nl-NL" sz="2800" b="1" dirty="0"/>
              <a:t>Quiz</a:t>
            </a:r>
          </a:p>
        </p:txBody>
      </p:sp>
      <p:sp>
        <p:nvSpPr>
          <p:cNvPr id="3" name="Tijdelijke aanduiding voor inhoud 2"/>
          <p:cNvSpPr>
            <a:spLocks noGrp="1"/>
          </p:cNvSpPr>
          <p:nvPr>
            <p:ph idx="4294967295"/>
          </p:nvPr>
        </p:nvSpPr>
        <p:spPr>
          <a:xfrm>
            <a:off x="1259632" y="1853506"/>
            <a:ext cx="7427168" cy="4525963"/>
          </a:xfrm>
          <a:prstGeom prst="rect">
            <a:avLst/>
          </a:prstGeom>
        </p:spPr>
        <p:txBody>
          <a:bodyPr/>
          <a:lstStyle/>
          <a:p>
            <a:r>
              <a:rPr lang="nl-NL" sz="2400" dirty="0">
                <a:solidFill>
                  <a:schemeClr val="tx1"/>
                </a:solidFill>
              </a:rPr>
              <a:t>Is dit techniek?</a:t>
            </a:r>
          </a:p>
          <a:p>
            <a:endParaRPr lang="nl-NL" dirty="0"/>
          </a:p>
          <a:p>
            <a:endParaRPr lang="nl-NL" dirty="0"/>
          </a:p>
        </p:txBody>
      </p:sp>
      <p:pic>
        <p:nvPicPr>
          <p:cNvPr id="2050" name="Picture 2" descr="Afbeeldingsresultaat voor dafne schippers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0" y="2544862"/>
            <a:ext cx="5760000" cy="37845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444208" y="5306261"/>
            <a:ext cx="2304256" cy="369332"/>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Medaille</a:t>
            </a:r>
          </a:p>
        </p:txBody>
      </p:sp>
      <p:sp>
        <p:nvSpPr>
          <p:cNvPr id="6" name="Tekstvak 5"/>
          <p:cNvSpPr txBox="1"/>
          <p:nvPr/>
        </p:nvSpPr>
        <p:spPr>
          <a:xfrm>
            <a:off x="6444208" y="3069750"/>
            <a:ext cx="2304256" cy="923330"/>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Sportkleding: weeftechnieken en aerodynamica</a:t>
            </a:r>
          </a:p>
        </p:txBody>
      </p:sp>
      <p:sp>
        <p:nvSpPr>
          <p:cNvPr id="7" name="Tekstvak 6"/>
          <p:cNvSpPr txBox="1"/>
          <p:nvPr/>
        </p:nvSpPr>
        <p:spPr>
          <a:xfrm>
            <a:off x="6444208" y="2348880"/>
            <a:ext cx="2304256"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Schoenen: materialenleer</a:t>
            </a:r>
          </a:p>
        </p:txBody>
      </p:sp>
      <p:sp>
        <p:nvSpPr>
          <p:cNvPr id="8" name="Tekstvak 7"/>
          <p:cNvSpPr txBox="1"/>
          <p:nvPr/>
        </p:nvSpPr>
        <p:spPr>
          <a:xfrm>
            <a:off x="6444208" y="4056047"/>
            <a:ext cx="2304256" cy="1200329"/>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Stadion: architectuur, constructie, bouwtechniek</a:t>
            </a:r>
          </a:p>
        </p:txBody>
      </p:sp>
      <p:sp>
        <p:nvSpPr>
          <p:cNvPr id="9" name="Tekstvak 8"/>
          <p:cNvSpPr txBox="1"/>
          <p:nvPr/>
        </p:nvSpPr>
        <p:spPr>
          <a:xfrm>
            <a:off x="6444208" y="5773088"/>
            <a:ext cx="2304256" cy="646331"/>
          </a:xfrm>
          <a:prstGeom prst="rect">
            <a:avLst/>
          </a:prstGeom>
          <a:solidFill>
            <a:schemeClr val="bg1"/>
          </a:solidFill>
          <a:ln>
            <a:solidFill>
              <a:schemeClr val="tx1"/>
            </a:solidFill>
          </a:ln>
        </p:spPr>
        <p:txBody>
          <a:bodyPr wrap="square" rtlCol="0">
            <a:spAutoFit/>
          </a:bodyPr>
          <a:lstStyle/>
          <a:p>
            <a:r>
              <a:rPr lang="nl-NL" dirty="0">
                <a:latin typeface="Arial" panose="020B0604020202020204" pitchFamily="34" charset="0"/>
                <a:cs typeface="Arial" panose="020B0604020202020204" pitchFamily="34" charset="0"/>
              </a:rPr>
              <a:t>Scorebord + tijdregistratie</a:t>
            </a:r>
          </a:p>
        </p:txBody>
      </p:sp>
    </p:spTree>
    <p:extLst>
      <p:ext uri="{BB962C8B-B14F-4D97-AF65-F5344CB8AC3E}">
        <p14:creationId xmlns:p14="http://schemas.microsoft.com/office/powerpoint/2010/main" val="155622624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arde 1">
    <a:dk1>
      <a:srgbClr val="003A64"/>
    </a:dk1>
    <a:lt1>
      <a:srgbClr val="FFFFFF"/>
    </a:lt1>
    <a:dk2>
      <a:srgbClr val="D2501E"/>
    </a:dk2>
    <a:lt2>
      <a:srgbClr val="808080"/>
    </a:lt2>
    <a:accent1>
      <a:srgbClr val="93C7E2"/>
    </a:accent1>
    <a:accent2>
      <a:srgbClr val="546D8E"/>
    </a:accent2>
    <a:accent3>
      <a:srgbClr val="FFFFFF"/>
    </a:accent3>
    <a:accent4>
      <a:srgbClr val="003054"/>
    </a:accent4>
    <a:accent5>
      <a:srgbClr val="C8E0EE"/>
    </a:accent5>
    <a:accent6>
      <a:srgbClr val="4B6280"/>
    </a:accent6>
    <a:hlink>
      <a:srgbClr val="7A90B0"/>
    </a:hlink>
    <a:folHlink>
      <a:srgbClr val="B7D9EB"/>
    </a:folHlink>
  </a:clrScheme>
  <a:fontScheme name="Aarde">
    <a:majorFont>
      <a:latin typeface="Verdana Bold"/>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arde 1">
    <a:dk1>
      <a:srgbClr val="003A64"/>
    </a:dk1>
    <a:lt1>
      <a:srgbClr val="FFFFFF"/>
    </a:lt1>
    <a:dk2>
      <a:srgbClr val="D2501E"/>
    </a:dk2>
    <a:lt2>
      <a:srgbClr val="808080"/>
    </a:lt2>
    <a:accent1>
      <a:srgbClr val="93C7E2"/>
    </a:accent1>
    <a:accent2>
      <a:srgbClr val="546D8E"/>
    </a:accent2>
    <a:accent3>
      <a:srgbClr val="FFFFFF"/>
    </a:accent3>
    <a:accent4>
      <a:srgbClr val="003054"/>
    </a:accent4>
    <a:accent5>
      <a:srgbClr val="C8E0EE"/>
    </a:accent5>
    <a:accent6>
      <a:srgbClr val="4B6280"/>
    </a:accent6>
    <a:hlink>
      <a:srgbClr val="7A90B0"/>
    </a:hlink>
    <a:folHlink>
      <a:srgbClr val="B7D9EB"/>
    </a:folHlink>
  </a:clrScheme>
  <a:fontScheme name="Aarde">
    <a:majorFont>
      <a:latin typeface="Verdana Bold"/>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160921 - Template TechniekTalent Basisonderwijs foto's breedbeeld</Template>
  <TotalTime>604</TotalTime>
  <Words>1597</Words>
  <Application>Microsoft Office PowerPoint</Application>
  <PresentationFormat>Diavoorstelling (4:3)</PresentationFormat>
  <Paragraphs>243</Paragraphs>
  <Slides>30</Slides>
  <Notes>26</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30</vt:i4>
      </vt:variant>
    </vt:vector>
  </HeadingPairs>
  <TitlesOfParts>
    <vt:vector size="37" baseType="lpstr">
      <vt:lpstr>Arial</vt:lpstr>
      <vt:lpstr>Calibri</vt:lpstr>
      <vt:lpstr>Tahoma</vt:lpstr>
      <vt:lpstr>Wingdings</vt:lpstr>
      <vt:lpstr>ヒラギノ角ゴ ProN W3</vt:lpstr>
      <vt:lpstr>Kantoorthema</vt:lpstr>
      <vt:lpstr>Werkblad</vt:lpstr>
      <vt:lpstr>NWT-onderwijs voor jongens én meisjes</vt:lpstr>
      <vt:lpstr>Welkom</vt:lpstr>
      <vt:lpstr>Een raadsel…</vt:lpstr>
      <vt:lpstr>PowerPoint-presentatie</vt:lpstr>
      <vt:lpstr>Jouw beeld van techniek</vt:lpstr>
      <vt:lpstr>Quiz</vt:lpstr>
      <vt:lpstr>Quiz</vt:lpstr>
      <vt:lpstr>Quiz</vt:lpstr>
      <vt:lpstr>Quiz</vt:lpstr>
      <vt:lpstr>Quiz</vt:lpstr>
      <vt:lpstr>Quiz</vt:lpstr>
      <vt:lpstr>Quiz</vt:lpstr>
      <vt:lpstr>Quiz</vt:lpstr>
      <vt:lpstr>Techniek is overal</vt:lpstr>
      <vt:lpstr>PowerPoint-presentatie</vt:lpstr>
      <vt:lpstr>Stereotiepe denkbeelden over techniek</vt:lpstr>
      <vt:lpstr>Attitude van meisjes en jongens t.a.v. techniek</vt:lpstr>
      <vt:lpstr>Verschillen tussen meisjes en jongens</vt:lpstr>
      <vt:lpstr>Verschillen tussen meisjes en jongens</vt:lpstr>
      <vt:lpstr>Verwachtingen van de leerkracht</vt:lpstr>
      <vt:lpstr>Verwachtingen van de leerkracht</vt:lpstr>
      <vt:lpstr>Interactie tussen leerkracht en leerlingen</vt:lpstr>
      <vt:lpstr>Tips</vt:lpstr>
      <vt:lpstr>PowerPoint-presentatie</vt:lpstr>
      <vt:lpstr>Contextrijk onderwijs</vt:lpstr>
      <vt:lpstr>De 7 werelden van techniek</vt:lpstr>
      <vt:lpstr>Tips voor contextrijk onderwijs</vt:lpstr>
      <vt:lpstr>PowerPoint-presentatie</vt:lpstr>
      <vt:lpstr>Aan de slag!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Saskia Wilbrink</dc:creator>
  <cp:lastModifiedBy>Vera Nijboer</cp:lastModifiedBy>
  <cp:revision>29</cp:revision>
  <dcterms:created xsi:type="dcterms:W3CDTF">2016-10-28T07:06:26Z</dcterms:created>
  <dcterms:modified xsi:type="dcterms:W3CDTF">2016-11-24T13:43:00Z</dcterms:modified>
</cp:coreProperties>
</file>