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9" r:id="rId1"/>
  </p:sldMasterIdLst>
  <p:notesMasterIdLst>
    <p:notesMasterId r:id="rId28"/>
  </p:notesMasterIdLst>
  <p:handoutMasterIdLst>
    <p:handoutMasterId r:id="rId29"/>
  </p:handoutMasterIdLst>
  <p:sldIdLst>
    <p:sldId id="259" r:id="rId2"/>
    <p:sldId id="461" r:id="rId3"/>
    <p:sldId id="424" r:id="rId4"/>
    <p:sldId id="452" r:id="rId5"/>
    <p:sldId id="436" r:id="rId6"/>
    <p:sldId id="261" r:id="rId7"/>
    <p:sldId id="427" r:id="rId8"/>
    <p:sldId id="262" r:id="rId9"/>
    <p:sldId id="263" r:id="rId10"/>
    <p:sldId id="264" r:id="rId11"/>
    <p:sldId id="265" r:id="rId12"/>
    <p:sldId id="266" r:id="rId13"/>
    <p:sldId id="458" r:id="rId14"/>
    <p:sldId id="435" r:id="rId15"/>
    <p:sldId id="303" r:id="rId16"/>
    <p:sldId id="453" r:id="rId17"/>
    <p:sldId id="429" r:id="rId18"/>
    <p:sldId id="432" r:id="rId19"/>
    <p:sldId id="455" r:id="rId20"/>
    <p:sldId id="454" r:id="rId21"/>
    <p:sldId id="457" r:id="rId22"/>
    <p:sldId id="460" r:id="rId23"/>
    <p:sldId id="430" r:id="rId24"/>
    <p:sldId id="456" r:id="rId25"/>
    <p:sldId id="459" r:id="rId26"/>
    <p:sldId id="291" r:id="rId27"/>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on Dirks" initials="LD" lastIdx="3" clrIdx="0"/>
  <p:cmAuthor id="1" name="Remke Klapwijk - TNW" initials="RK-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D6"/>
    <a:srgbClr val="F58320"/>
    <a:srgbClr val="E61E40"/>
    <a:srgbClr val="8DC642"/>
    <a:srgbClr val="FDBA2A"/>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991" autoAdjust="0"/>
    <p:restoredTop sz="94655" autoAdjust="0"/>
  </p:normalViewPr>
  <p:slideViewPr>
    <p:cSldViewPr snapToGrid="0" snapToObjects="1">
      <p:cViewPr varScale="1">
        <p:scale>
          <a:sx n="87" d="100"/>
          <a:sy n="87" d="100"/>
        </p:scale>
        <p:origin x="90" y="9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040A9271-A87E-4140-ADD1-74F5A32E15FD}" type="datetimeFigureOut">
              <a:rPr lang="nl-NL" smtClean="0"/>
              <a:t>18-11-2021</a:t>
            </a:fld>
            <a:endParaRPr lang="nl-NL"/>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016052A1-57E2-42CD-9DD8-C38F3F1FFE4E}" type="slidenum">
              <a:rPr lang="nl-NL" smtClean="0"/>
              <a:t>‹nr.›</a:t>
            </a:fld>
            <a:endParaRPr lang="nl-NL"/>
          </a:p>
        </p:txBody>
      </p:sp>
    </p:spTree>
    <p:extLst>
      <p:ext uri="{BB962C8B-B14F-4D97-AF65-F5344CB8AC3E}">
        <p14:creationId xmlns:p14="http://schemas.microsoft.com/office/powerpoint/2010/main" val="2012294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C92AD95-DAF9-40AB-8F7A-A30E444A5BA9}" type="datetimeFigureOut">
              <a:rPr lang="nl-NL" smtClean="0"/>
              <a:t>18-11-2021</a:t>
            </a:fld>
            <a:endParaRPr lang="nl-NL"/>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957733FE-98BF-4706-A935-DA52D9F25986}" type="slidenum">
              <a:rPr lang="nl-NL" smtClean="0"/>
              <a:t>‹nr.›</a:t>
            </a:fld>
            <a:endParaRPr lang="nl-NL"/>
          </a:p>
        </p:txBody>
      </p:sp>
    </p:spTree>
    <p:extLst>
      <p:ext uri="{BB962C8B-B14F-4D97-AF65-F5344CB8AC3E}">
        <p14:creationId xmlns:p14="http://schemas.microsoft.com/office/powerpoint/2010/main" val="22910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sknature.org/idea/mosquito-inspired-microneedl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l.wikipedia.org/wiki/Knipvli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nl.wikipedia.org/wiki/Reflex_(biologi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iMtXqTmfta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https://www.youtube.com/watch?v=Lc-8gzTDD5I&amp;feature=youtu.be</a:t>
            </a:r>
          </a:p>
          <a:p>
            <a:r>
              <a:rPr lang="en-GB" dirty="0" err="1"/>
              <a:t>Vrijwel</a:t>
            </a:r>
            <a:r>
              <a:rPr lang="en-GB" baseline="0" dirty="0"/>
              <a:t> </a:t>
            </a:r>
            <a:r>
              <a:rPr lang="en-GB" baseline="0" dirty="0" err="1"/>
              <a:t>elke</a:t>
            </a:r>
            <a:r>
              <a:rPr lang="en-GB" baseline="0" dirty="0"/>
              <a:t> </a:t>
            </a:r>
            <a:r>
              <a:rPr lang="en-GB" baseline="0" dirty="0" err="1"/>
              <a:t>leraar</a:t>
            </a:r>
            <a:r>
              <a:rPr lang="en-GB" baseline="0" dirty="0"/>
              <a:t> </a:t>
            </a:r>
            <a:r>
              <a:rPr lang="en-GB" baseline="0" dirty="0" err="1"/>
              <a:t>wil</a:t>
            </a:r>
            <a:r>
              <a:rPr lang="en-GB" baseline="0" dirty="0"/>
              <a:t> </a:t>
            </a:r>
            <a:r>
              <a:rPr lang="en-GB" baseline="0" dirty="0" err="1"/>
              <a:t>creativiteit</a:t>
            </a:r>
            <a:r>
              <a:rPr lang="en-GB" baseline="0" dirty="0"/>
              <a:t> </a:t>
            </a:r>
            <a:r>
              <a:rPr lang="en-GB" baseline="0" dirty="0" err="1"/>
              <a:t>bevorderen</a:t>
            </a:r>
            <a:r>
              <a:rPr lang="en-GB" baseline="0" dirty="0"/>
              <a:t>. </a:t>
            </a:r>
            <a:r>
              <a:rPr lang="en-GB" baseline="0" dirty="0" err="1"/>
              <a:t>Vaak</a:t>
            </a:r>
            <a:r>
              <a:rPr lang="en-GB" baseline="0" dirty="0"/>
              <a:t> is </a:t>
            </a:r>
            <a:r>
              <a:rPr lang="en-GB" baseline="0" dirty="0" err="1"/>
              <a:t>niet</a:t>
            </a:r>
            <a:r>
              <a:rPr lang="en-GB" baseline="0" dirty="0"/>
              <a:t> </a:t>
            </a:r>
            <a:r>
              <a:rPr lang="en-GB" baseline="0" dirty="0" err="1"/>
              <a:t>bekend</a:t>
            </a:r>
            <a:r>
              <a:rPr lang="en-GB" baseline="0" dirty="0"/>
              <a:t> hoe je </a:t>
            </a:r>
            <a:r>
              <a:rPr lang="en-GB" baseline="0" dirty="0" err="1"/>
              <a:t>dit</a:t>
            </a:r>
            <a:r>
              <a:rPr lang="en-GB" baseline="0" dirty="0"/>
              <a:t> </a:t>
            </a:r>
            <a:r>
              <a:rPr lang="en-GB" baseline="0" dirty="0" err="1"/>
              <a:t>kan</a:t>
            </a:r>
            <a:r>
              <a:rPr lang="en-GB" baseline="0" dirty="0"/>
              <a:t> </a:t>
            </a:r>
            <a:r>
              <a:rPr lang="en-GB" baseline="0" dirty="0" err="1"/>
              <a:t>doen</a:t>
            </a:r>
            <a:r>
              <a:rPr lang="en-GB" baseline="0" dirty="0"/>
              <a:t> in </a:t>
            </a:r>
            <a:r>
              <a:rPr lang="en-GB" baseline="0" dirty="0" err="1"/>
              <a:t>ons</a:t>
            </a:r>
            <a:r>
              <a:rPr lang="en-GB" baseline="0" dirty="0"/>
              <a:t> </a:t>
            </a:r>
            <a:r>
              <a:rPr lang="en-GB" baseline="0" dirty="0" err="1"/>
              <a:t>onderwijs</a:t>
            </a:r>
            <a:r>
              <a:rPr lang="en-GB" baseline="0" dirty="0"/>
              <a:t>. </a:t>
            </a:r>
            <a:r>
              <a:rPr lang="en-GB" baseline="0" dirty="0" err="1"/>
              <a:t>Creatief</a:t>
            </a:r>
            <a:r>
              <a:rPr lang="en-GB" baseline="0" dirty="0"/>
              <a:t> </a:t>
            </a:r>
            <a:r>
              <a:rPr lang="en-GB" baseline="0" dirty="0" err="1"/>
              <a:t>ontwerpen</a:t>
            </a:r>
            <a:r>
              <a:rPr lang="en-GB" baseline="0" dirty="0"/>
              <a:t> </a:t>
            </a:r>
            <a:r>
              <a:rPr lang="en-GB" baseline="0" dirty="0" err="1"/>
              <a:t>biedt</a:t>
            </a:r>
            <a:r>
              <a:rPr lang="en-GB" baseline="0" dirty="0"/>
              <a:t> de </a:t>
            </a:r>
            <a:r>
              <a:rPr lang="en-GB" baseline="0" dirty="0" err="1"/>
              <a:t>mogelijk</a:t>
            </a:r>
            <a:r>
              <a:rPr lang="en-GB" baseline="0" dirty="0"/>
              <a:t> om 21e </a:t>
            </a:r>
            <a:r>
              <a:rPr lang="en-GB" baseline="0" dirty="0" err="1"/>
              <a:t>eeuwse</a:t>
            </a:r>
            <a:r>
              <a:rPr lang="en-GB" baseline="0" dirty="0"/>
              <a:t> </a:t>
            </a:r>
            <a:r>
              <a:rPr lang="en-GB" baseline="0" dirty="0" err="1"/>
              <a:t>vaardigheden</a:t>
            </a:r>
            <a:r>
              <a:rPr lang="en-GB" baseline="0" dirty="0"/>
              <a:t> </a:t>
            </a:r>
            <a:r>
              <a:rPr lang="en-GB" baseline="0" dirty="0" err="1"/>
              <a:t>te</a:t>
            </a:r>
            <a:r>
              <a:rPr lang="en-GB" baseline="0" dirty="0"/>
              <a:t> </a:t>
            </a:r>
            <a:r>
              <a:rPr lang="en-GB" baseline="0" dirty="0" err="1"/>
              <a:t>stimuleren</a:t>
            </a:r>
            <a:r>
              <a:rPr lang="en-GB" baseline="0" dirty="0"/>
              <a:t>. Met de toolbox – die </a:t>
            </a:r>
            <a:r>
              <a:rPr lang="en-GB" baseline="0" dirty="0" err="1"/>
              <a:t>wij</a:t>
            </a:r>
            <a:r>
              <a:rPr lang="en-GB" baseline="0" dirty="0"/>
              <a:t> </a:t>
            </a:r>
            <a:r>
              <a:rPr lang="en-GB" baseline="0" dirty="0" err="1"/>
              <a:t>als</a:t>
            </a:r>
            <a:r>
              <a:rPr lang="en-GB" baseline="0" dirty="0"/>
              <a:t> </a:t>
            </a:r>
            <a:r>
              <a:rPr lang="en-GB" baseline="0" dirty="0" err="1"/>
              <a:t>onderzoekers</a:t>
            </a:r>
            <a:r>
              <a:rPr lang="en-GB" baseline="0" dirty="0"/>
              <a:t> </a:t>
            </a:r>
            <a:r>
              <a:rPr lang="en-GB" baseline="0" dirty="0" err="1"/>
              <a:t>samen</a:t>
            </a:r>
            <a:r>
              <a:rPr lang="en-GB" baseline="0" dirty="0"/>
              <a:t> met </a:t>
            </a:r>
            <a:r>
              <a:rPr lang="en-GB" baseline="0" dirty="0" err="1"/>
              <a:t>scholen</a:t>
            </a:r>
            <a:r>
              <a:rPr lang="en-GB" baseline="0" dirty="0"/>
              <a:t> </a:t>
            </a:r>
            <a:r>
              <a:rPr lang="en-GB" baseline="0" dirty="0" err="1"/>
              <a:t>en</a:t>
            </a:r>
            <a:r>
              <a:rPr lang="en-GB" baseline="0" dirty="0"/>
              <a:t> </a:t>
            </a:r>
            <a:r>
              <a:rPr lang="en-GB" baseline="0" dirty="0" err="1"/>
              <a:t>bedrijven</a:t>
            </a:r>
            <a:r>
              <a:rPr lang="en-GB" baseline="0" dirty="0"/>
              <a:t> </a:t>
            </a:r>
            <a:r>
              <a:rPr lang="en-GB" baseline="0" dirty="0" err="1"/>
              <a:t>ontwikkelden</a:t>
            </a:r>
            <a:r>
              <a:rPr lang="en-GB" baseline="0" dirty="0"/>
              <a:t> – </a:t>
            </a:r>
            <a:r>
              <a:rPr lang="en-GB" baseline="0" dirty="0" err="1"/>
              <a:t>en</a:t>
            </a:r>
            <a:r>
              <a:rPr lang="en-GB" baseline="0" dirty="0"/>
              <a:t> </a:t>
            </a:r>
            <a:r>
              <a:rPr lang="en-GB" baseline="0" dirty="0" err="1"/>
              <a:t>verder</a:t>
            </a:r>
            <a:r>
              <a:rPr lang="en-GB" baseline="0" dirty="0"/>
              <a:t> </a:t>
            </a:r>
            <a:r>
              <a:rPr lang="en-GB" baseline="0" dirty="0" err="1"/>
              <a:t>gaan</a:t>
            </a:r>
            <a:r>
              <a:rPr lang="en-GB" baseline="0" dirty="0"/>
              <a:t> </a:t>
            </a:r>
            <a:r>
              <a:rPr lang="en-GB" baseline="0" dirty="0" err="1"/>
              <a:t>ontwikkelen</a:t>
            </a:r>
            <a:r>
              <a:rPr lang="en-GB" baseline="0" dirty="0"/>
              <a:t>- </a:t>
            </a:r>
            <a:r>
              <a:rPr lang="en-GB" baseline="0" dirty="0" err="1"/>
              <a:t>kunt</a:t>
            </a:r>
            <a:r>
              <a:rPr lang="en-GB" baseline="0" dirty="0"/>
              <a:t> u die </a:t>
            </a:r>
            <a:r>
              <a:rPr lang="en-GB" baseline="0" dirty="0" err="1"/>
              <a:t>kansen</a:t>
            </a:r>
            <a:r>
              <a:rPr lang="en-GB" baseline="0" dirty="0"/>
              <a:t> </a:t>
            </a:r>
            <a:r>
              <a:rPr lang="en-GB" baseline="0" dirty="0" err="1"/>
              <a:t>benutten</a:t>
            </a:r>
            <a:r>
              <a:rPr lang="en-GB" baseline="0" dirty="0"/>
              <a:t>.</a:t>
            </a:r>
            <a:endParaRPr lang="nl-NL" dirty="0"/>
          </a:p>
        </p:txBody>
      </p:sp>
      <p:sp>
        <p:nvSpPr>
          <p:cNvPr id="4" name="Slide Number Placeholder 3"/>
          <p:cNvSpPr>
            <a:spLocks noGrp="1"/>
          </p:cNvSpPr>
          <p:nvPr>
            <p:ph type="sldNum" sz="quarter" idx="10"/>
          </p:nvPr>
        </p:nvSpPr>
        <p:spPr/>
        <p:txBody>
          <a:bodyPr/>
          <a:lstStyle/>
          <a:p>
            <a:fld id="{957733FE-98BF-4706-A935-DA52D9F25986}" type="slidenum">
              <a:rPr lang="nl-NL" smtClean="0"/>
              <a:t>1</a:t>
            </a:fld>
            <a:endParaRPr lang="nl-NL"/>
          </a:p>
        </p:txBody>
      </p:sp>
    </p:spTree>
    <p:extLst>
      <p:ext uri="{BB962C8B-B14F-4D97-AF65-F5344CB8AC3E}">
        <p14:creationId xmlns:p14="http://schemas.microsoft.com/office/powerpoint/2010/main" val="328672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Japanse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wetenschappers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hebben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ontwikkeld</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millimeter </a:t>
            </a:r>
            <a:r>
              <a:rPr lang="en-US" sz="1200" b="0" i="0" kern="1200" dirty="0" err="1">
                <a:solidFill>
                  <a:schemeClr val="tx1"/>
                </a:solidFill>
                <a:effectLst/>
                <a:latin typeface="+mn-lt"/>
                <a:ea typeface="+mn-ea"/>
                <a:cs typeface="+mn-cs"/>
              </a:rPr>
              <a:t>lang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diameter van maar 0.1 mm. De </a:t>
            </a:r>
            <a:r>
              <a:rPr lang="en-US" sz="1200" b="0" i="0" kern="1200" dirty="0" err="1">
                <a:solidFill>
                  <a:schemeClr val="tx1"/>
                </a:solidFill>
                <a:effectLst/>
                <a:latin typeface="+mn-lt"/>
                <a:ea typeface="+mn-ea"/>
                <a:cs typeface="+mn-cs"/>
              </a:rPr>
              <a:t>structuur</a:t>
            </a:r>
            <a:r>
              <a:rPr lang="en-US" sz="1200" b="0" i="0" kern="1200" dirty="0">
                <a:solidFill>
                  <a:schemeClr val="tx1"/>
                </a:solidFill>
                <a:effectLst/>
                <a:latin typeface="+mn-lt"/>
                <a:ea typeface="+mn-ea"/>
                <a:cs typeface="+mn-cs"/>
              </a:rPr>
              <a:t> van de </a:t>
            </a:r>
            <a:r>
              <a:rPr lang="en-US" sz="1200" b="0" i="0" kern="1200" dirty="0" err="1">
                <a:solidFill>
                  <a:schemeClr val="tx1"/>
                </a:solidFill>
                <a:effectLst/>
                <a:latin typeface="+mn-lt"/>
                <a:ea typeface="+mn-ea"/>
                <a:cs typeface="+mn-cs"/>
              </a:rPr>
              <a:t>naald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lijkt</a:t>
            </a:r>
            <a:r>
              <a:rPr lang="en-US" sz="1200" b="0" i="0" kern="1200" dirty="0">
                <a:solidFill>
                  <a:schemeClr val="tx1"/>
                </a:solidFill>
                <a:effectLst/>
                <a:latin typeface="+mn-lt"/>
                <a:ea typeface="+mn-ea"/>
                <a:cs typeface="+mn-cs"/>
              </a:rPr>
              <a:t> op die van de </a:t>
            </a:r>
            <a:r>
              <a:rPr lang="en-US" sz="1200" b="0" i="0" kern="1200" dirty="0" err="1">
                <a:solidFill>
                  <a:schemeClr val="tx1"/>
                </a:solidFill>
                <a:effectLst/>
                <a:latin typeface="+mn-lt"/>
                <a:ea typeface="+mn-ea"/>
                <a:cs typeface="+mn-cs"/>
              </a:rPr>
              <a:t>snuitpunt</a:t>
            </a:r>
            <a:r>
              <a:rPr lang="en-US" sz="1200" b="0" i="0" kern="1200" dirty="0">
                <a:solidFill>
                  <a:schemeClr val="tx1"/>
                </a:solidFill>
                <a:effectLst/>
                <a:latin typeface="+mn-lt"/>
                <a:ea typeface="+mn-ea"/>
                <a:cs typeface="+mn-cs"/>
              </a:rPr>
              <a:t> van de mug: </a:t>
            </a:r>
            <a:r>
              <a:rPr lang="en-US" sz="1200" b="0" i="0" kern="1200" dirty="0" err="1">
                <a:solidFill>
                  <a:schemeClr val="tx1"/>
                </a:solidFill>
                <a:effectLst/>
                <a:latin typeface="+mn-lt"/>
                <a:ea typeface="+mn-ea"/>
                <a:cs typeface="+mn-cs"/>
              </a:rPr>
              <a:t>meerdere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sprieten</a:t>
            </a:r>
            <a:r>
              <a:rPr lang="en-US" sz="1200" b="0" i="0" kern="1200" dirty="0">
                <a:solidFill>
                  <a:schemeClr val="tx1"/>
                </a:solidFill>
                <a:effectLst/>
                <a:latin typeface="+mn-lt"/>
                <a:ea typeface="+mn-ea"/>
                <a:cs typeface="+mn-cs"/>
              </a:rPr>
              <a:t> met </a:t>
            </a:r>
            <a:r>
              <a:rPr lang="en-US" sz="1200" b="0" i="0" kern="1200" dirty="0" err="1">
                <a:solidFill>
                  <a:schemeClr val="tx1"/>
                </a:solidFill>
                <a:effectLst/>
                <a:latin typeface="+mn-lt"/>
                <a:ea typeface="+mn-ea"/>
                <a:cs typeface="+mn-cs"/>
              </a:rPr>
              <a:t>gezaagde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kanten</a:t>
            </a:r>
            <a:r>
              <a:rPr lang="en-US" sz="1200" b="0" i="0" kern="1200" dirty="0">
                <a:solidFill>
                  <a:schemeClr val="tx1"/>
                </a:solidFill>
                <a:effectLst/>
                <a:latin typeface="+mn-lt"/>
                <a:ea typeface="+mn-ea"/>
                <a:cs typeface="+mn-cs"/>
              </a:rPr>
              <a:t>. In het midden </a:t>
            </a:r>
            <a:r>
              <a:rPr lang="en-US" sz="1200" b="0" i="0" kern="1200" dirty="0" err="1">
                <a:solidFill>
                  <a:schemeClr val="tx1"/>
                </a:solidFill>
                <a:effectLst/>
                <a:latin typeface="+mn-lt"/>
                <a:ea typeface="+mn-ea"/>
                <a:cs typeface="+mn-cs"/>
              </a:rPr>
              <a:t>bevindt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zich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buis</a:t>
            </a:r>
            <a:r>
              <a:rPr lang="en-US" sz="1200" b="0" i="0" kern="1200" dirty="0">
                <a:solidFill>
                  <a:schemeClr val="tx1"/>
                </a:solidFill>
                <a:effectLst/>
                <a:latin typeface="+mn-lt"/>
                <a:ea typeface="+mn-ea"/>
                <a:cs typeface="+mn-cs"/>
              </a:rPr>
              <a:t> om de </a:t>
            </a:r>
            <a:r>
              <a:rPr lang="en-US" sz="1200" b="0" i="0" kern="1200" dirty="0" err="1">
                <a:solidFill>
                  <a:schemeClr val="tx1"/>
                </a:solidFill>
                <a:effectLst/>
                <a:latin typeface="+mn-lt"/>
                <a:ea typeface="+mn-ea"/>
                <a:cs typeface="+mn-cs"/>
              </a:rPr>
              <a:t>vloeistof</a:t>
            </a:r>
            <a:r>
              <a:rPr lang="en-US" sz="1200" b="0" i="0" kern="1200" dirty="0">
                <a:solidFill>
                  <a:schemeClr val="tx1"/>
                </a:solidFill>
                <a:effectLst/>
                <a:latin typeface="+mn-lt"/>
                <a:ea typeface="+mn-ea"/>
                <a:cs typeface="+mn-cs"/>
              </a:rPr>
              <a:t> toe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dienen</a:t>
            </a:r>
            <a:r>
              <a:rPr lang="en-US" sz="1200" b="0" i="0" kern="1200" dirty="0">
                <a:solidFill>
                  <a:schemeClr val="tx1"/>
                </a:solidFill>
                <a:effectLst/>
                <a:latin typeface="+mn-lt"/>
                <a:ea typeface="+mn-ea"/>
                <a:cs typeface="+mn-cs"/>
              </a:rPr>
              <a:t> of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verzamelen</a:t>
            </a:r>
            <a:r>
              <a:rPr lang="en-US" sz="1200" b="0" i="0" kern="1200" dirty="0">
                <a:solidFill>
                  <a:schemeClr val="tx1"/>
                </a:solidFill>
                <a:effectLst/>
                <a:latin typeface="+mn-lt"/>
                <a:ea typeface="+mn-ea"/>
                <a:cs typeface="+mn-cs"/>
              </a:rPr>
              <a:t>.</a:t>
            </a:r>
          </a:p>
          <a:p>
            <a:r>
              <a:rPr lang="en-US" dirty="0">
                <a:hlinkClick r:id="rId3"/>
              </a:rPr>
              <a:t>https://asknature.org/idea/mosquito-inspired-microneedle/</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12</a:t>
            </a:fld>
            <a:endParaRPr lang="en-US"/>
          </a:p>
        </p:txBody>
      </p:sp>
    </p:spTree>
    <p:extLst>
      <p:ext uri="{BB962C8B-B14F-4D97-AF65-F5344CB8AC3E}">
        <p14:creationId xmlns:p14="http://schemas.microsoft.com/office/powerpoint/2010/main" val="146553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Om biomimicry toe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kunnen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passen</a:t>
            </a:r>
            <a:r>
              <a:rPr lang="en-US" sz="1200" b="0" i="0" kern="1200" dirty="0">
                <a:solidFill>
                  <a:schemeClr val="tx1"/>
                </a:solidFill>
                <a:effectLst/>
                <a:latin typeface="+mn-lt"/>
                <a:ea typeface="+mn-ea"/>
                <a:cs typeface="+mn-cs"/>
              </a:rPr>
              <a:t> is het </a:t>
            </a:r>
            <a:r>
              <a:rPr lang="en-US" sz="1200" b="0" i="0" kern="1200" dirty="0" err="1">
                <a:solidFill>
                  <a:schemeClr val="tx1"/>
                </a:solidFill>
                <a:effectLst/>
                <a:latin typeface="+mn-lt"/>
                <a:ea typeface="+mn-ea"/>
                <a:cs typeface="+mn-cs"/>
              </a:rPr>
              <a:t>cruciaal</a:t>
            </a:r>
            <a:r>
              <a:rPr lang="en-US" sz="1200" b="0" i="0" kern="1200" dirty="0">
                <a:solidFill>
                  <a:schemeClr val="tx1"/>
                </a:solidFill>
                <a:effectLst/>
                <a:latin typeface="+mn-lt"/>
                <a:ea typeface="+mn-ea"/>
                <a:cs typeface="+mn-cs"/>
              </a:rPr>
              <a:t> om het concept van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begrijpen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is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belangrijk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onderliggend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principe</a:t>
            </a:r>
            <a:r>
              <a:rPr lang="en-US" sz="1200" b="0" i="0" kern="1200" dirty="0">
                <a:solidFill>
                  <a:schemeClr val="tx1"/>
                </a:solidFill>
                <a:effectLst/>
                <a:latin typeface="+mn-lt"/>
                <a:ea typeface="+mn-ea"/>
                <a:cs typeface="+mn-cs"/>
              </a:rPr>
              <a:t> van biomimicry. Door </a:t>
            </a:r>
            <a:r>
              <a:rPr lang="en-US" sz="1200" b="0" i="0" kern="1200" dirty="0" err="1">
                <a:solidFill>
                  <a:schemeClr val="tx1"/>
                </a:solidFill>
                <a:effectLst/>
                <a:latin typeface="+mn-lt"/>
                <a:ea typeface="+mn-ea"/>
                <a:cs typeface="+mn-cs"/>
              </a:rPr>
              <a:t>functies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benoemen</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structuren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vormen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processen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systemen</a:t>
            </a:r>
            <a:r>
              <a:rPr lang="en-US" sz="1200" b="0" i="0" kern="1200" dirty="0">
                <a:solidFill>
                  <a:schemeClr val="tx1"/>
                </a:solidFill>
                <a:effectLst/>
                <a:latin typeface="+mn-lt"/>
                <a:ea typeface="+mn-ea"/>
                <a:cs typeface="+mn-cs"/>
              </a:rPr>
              <a:t> en </a:t>
            </a:r>
            <a:r>
              <a:rPr lang="en-US" sz="1200" b="0" i="0" kern="1200" dirty="0" err="1">
                <a:solidFill>
                  <a:schemeClr val="tx1"/>
                </a:solidFill>
                <a:effectLst/>
                <a:latin typeface="+mn-lt"/>
                <a:ea typeface="+mn-ea"/>
                <a:cs typeface="+mn-cs"/>
              </a:rPr>
              <a:t>gedragingen</a:t>
            </a:r>
            <a:r>
              <a:rPr lang="en-US" sz="1200" b="0" i="0" kern="1200" dirty="0">
                <a:solidFill>
                  <a:schemeClr val="tx1"/>
                </a:solidFill>
                <a:effectLst/>
                <a:latin typeface="+mn-lt"/>
                <a:ea typeface="+mn-ea"/>
                <a:cs typeface="+mn-cs"/>
              </a:rPr>
              <a:t> in de </a:t>
            </a:r>
            <a:r>
              <a:rPr lang="en-US" sz="1200" b="0" i="0" kern="1200" dirty="0" err="1">
                <a:solidFill>
                  <a:schemeClr val="tx1"/>
                </a:solidFill>
                <a:effectLst/>
                <a:latin typeface="+mn-lt"/>
                <a:ea typeface="+mn-ea"/>
                <a:cs typeface="+mn-cs"/>
              </a:rPr>
              <a:t>natuur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vertaalslag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gemaakt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worden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naar</a:t>
            </a:r>
            <a:r>
              <a:rPr lang="en-US" sz="1200" b="0" i="0" kern="1200" dirty="0">
                <a:solidFill>
                  <a:schemeClr val="tx1"/>
                </a:solidFill>
                <a:effectLst/>
                <a:latin typeface="+mn-lt"/>
                <a:ea typeface="+mn-ea"/>
                <a:cs typeface="+mn-cs"/>
              </a:rPr>
              <a:t> het </a:t>
            </a:r>
            <a:r>
              <a:rPr lang="en-US" sz="1200" b="0" i="0" kern="1200" dirty="0" err="1">
                <a:solidFill>
                  <a:schemeClr val="tx1"/>
                </a:solidFill>
                <a:effectLst/>
                <a:latin typeface="+mn-lt"/>
                <a:ea typeface="+mn-ea"/>
                <a:cs typeface="+mn-cs"/>
              </a:rPr>
              <a:t>inwerken</a:t>
            </a:r>
            <a:r>
              <a:rPr lang="en-US" sz="1200" b="0" i="0" kern="1200" dirty="0">
                <a:solidFill>
                  <a:schemeClr val="tx1"/>
                </a:solidFill>
                <a:effectLst/>
                <a:latin typeface="+mn-lt"/>
                <a:ea typeface="+mn-ea"/>
                <a:cs typeface="+mn-cs"/>
              </a:rPr>
              <a:t> van die </a:t>
            </a:r>
            <a:r>
              <a:rPr lang="en-US" sz="1200" b="0" i="0" kern="1200" dirty="0" err="1">
                <a:solidFill>
                  <a:schemeClr val="tx1"/>
                </a:solidFill>
                <a:effectLst/>
                <a:latin typeface="+mn-lt"/>
                <a:ea typeface="+mn-ea"/>
                <a:cs typeface="+mn-cs"/>
              </a:rPr>
              <a:t>functie</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duurzame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ontwerpen</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Filmpje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honingraat</a:t>
            </a:r>
            <a:endParaRPr lang="en-US" sz="1200" b="0" i="0" kern="1200" dirty="0">
              <a:solidFill>
                <a:schemeClr val="tx1"/>
              </a:solidFill>
              <a:effectLst/>
              <a:latin typeface="+mn-lt"/>
              <a:ea typeface="+mn-ea"/>
              <a:cs typeface="+mn-cs"/>
            </a:endParaRPr>
          </a:p>
          <a:p>
            <a:r>
              <a:rPr lang="en-US" dirty="0"/>
              <a:t>https://asknature.org/strategy/honeycomb-structure-is-space-efficient-and-strong/</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15</a:t>
            </a:fld>
            <a:endParaRPr lang="en-US"/>
          </a:p>
        </p:txBody>
      </p:sp>
    </p:spTree>
    <p:extLst>
      <p:ext uri="{BB962C8B-B14F-4D97-AF65-F5344CB8AC3E}">
        <p14:creationId xmlns:p14="http://schemas.microsoft.com/office/powerpoint/2010/main" val="290480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Afblijven! Je hebt iets lekkers en iemand wil het afpakken. Je wil het nog even bewaren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maar hoe zorg je ervoor dat niemand aan je lekkers komt? </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en-NL" sz="1200"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Wat zou het handig zijn als je dat lekkers kunt verpakken zodat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niemand het meer wil aanraken. </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en-NL" sz="1200" i="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de natuur zijn er tal van oplossingen voor dit probleem. </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en-NL" sz="1200" i="1" dirty="0">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Tx/>
              <a:buChar char="-"/>
              <a:tabLst/>
            </a:pP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planten met stekels</a:t>
            </a:r>
          </a:p>
          <a:p>
            <a:pPr marL="171450" marR="0" lvl="0" indent="-171450" algn="l" defTabSz="914400" rtl="0" eaLnBrk="0" fontAlgn="base" latinLnBrk="0" hangingPunct="0">
              <a:lnSpc>
                <a:spcPct val="100000"/>
              </a:lnSpc>
              <a:spcBef>
                <a:spcPct val="0"/>
              </a:spcBef>
              <a:spcAft>
                <a:spcPct val="0"/>
              </a:spcAft>
              <a:buClrTx/>
              <a:buSzTx/>
              <a:buFontTx/>
              <a:buChar char="-"/>
              <a:tabLst/>
            </a:pPr>
            <a:r>
              <a:rPr lang="nl-NL" altLang="en-NL" sz="1200" i="1" dirty="0">
                <a:latin typeface="Calibri" panose="020F0502020204030204" pitchFamily="34" charset="0"/>
                <a:ea typeface="Calibri" panose="020F0502020204030204" pitchFamily="34" charset="0"/>
                <a:cs typeface="Times New Roman" panose="02020603050405020304" pitchFamily="18" charset="0"/>
              </a:rPr>
              <a:t>d</a:t>
            </a:r>
            <a:r>
              <a:rPr kumimoji="0" lang="nl-NL" altLang="en-NL"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 schildpad die bij gevaar zijn kop en poten naar binnen trekt. </a:t>
            </a:r>
          </a:p>
          <a:p>
            <a:endParaRPr lang="en-US" dirty="0"/>
          </a:p>
          <a:p>
            <a:r>
              <a:rPr lang="en-US" dirty="0"/>
              <a:t>2. </a:t>
            </a:r>
            <a:r>
              <a:rPr lang="en-US" dirty="0" err="1"/>
              <a:t>Zachte</a:t>
            </a:r>
            <a:r>
              <a:rPr lang="en-US" dirty="0"/>
              <a:t> landing</a:t>
            </a:r>
          </a:p>
          <a:p>
            <a:endParaRPr lang="en-US" dirty="0"/>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Zachte landing</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Je kent het wel je laat iets uit je handen vallen en het is stuk. Een kopje aan diggelen, barst in je smartphone. Heel vervelend. Wat zou het handig zijn als die spullen zacht zouden landen. In de natuur zijn er tal van oplossingen voor dit probleem. Denk bijvoorbeeld aan zaden die zweven en zo een zachte landing maken en ver weg vliegen van de ouderplant of boom. Laat je inspireren door de natuur en verzin een oplossing voor een zachte landing. </a:t>
            </a:r>
          </a:p>
          <a:p>
            <a:endParaRPr lang="nl-NL" sz="1800" i="1" dirty="0">
              <a:effectLst/>
              <a:latin typeface="Calibri" panose="020F0502020204030204" pitchFamily="34" charset="0"/>
              <a:cs typeface="Times New Roman" panose="02020603050405020304" pitchFamily="18" charset="0"/>
            </a:endParaRPr>
          </a:p>
          <a:p>
            <a:r>
              <a:rPr lang="nl-NL" sz="1800" i="1" dirty="0">
                <a:effectLst/>
                <a:latin typeface="Calibri" panose="020F0502020204030204" pitchFamily="34" charset="0"/>
                <a:cs typeface="Times New Roman" panose="02020603050405020304" pitchFamily="18" charset="0"/>
              </a:rPr>
              <a:t>3. </a:t>
            </a:r>
          </a:p>
          <a:p>
            <a:r>
              <a:rPr lang="nl-NL" sz="1800" b="1" dirty="0">
                <a:effectLst/>
                <a:latin typeface="Calibri" panose="020F0502020204030204" pitchFamily="34" charset="0"/>
                <a:ea typeface="Calibri" panose="020F0502020204030204" pitchFamily="34" charset="0"/>
                <a:cs typeface="Times New Roman" panose="02020603050405020304" pitchFamily="18" charset="0"/>
              </a:rPr>
              <a:t>Ik ben er wel, maar je ziet met niet </a:t>
            </a:r>
            <a:br>
              <a:rPr lang="nl-NL" sz="1800" b="1" dirty="0">
                <a:effectLst/>
                <a:latin typeface="Calibri" panose="020F0502020204030204" pitchFamily="34" charset="0"/>
                <a:ea typeface="Calibri" panose="020F0502020204030204" pitchFamily="34" charset="0"/>
                <a:cs typeface="Times New Roman" panose="02020603050405020304" pitchFamily="18" charset="0"/>
              </a:rPr>
            </a:br>
            <a:r>
              <a:rPr lang="nl-NL" sz="1800" i="1" dirty="0">
                <a:effectLst/>
                <a:latin typeface="Calibri" panose="020F0502020204030204" pitchFamily="34" charset="0"/>
                <a:ea typeface="Calibri" panose="020F0502020204030204" pitchFamily="34" charset="0"/>
                <a:cs typeface="Times New Roman" panose="02020603050405020304" pitchFamily="18" charset="0"/>
              </a:rPr>
              <a:t>Je wil mee doen met een natuurfotowedstrijd en je wil een foto maken van een heel schuw dier in de buurt. Een eekhoorntje of een specht. Telkens als je dichtbij komt vlucht het dier. Hoe zorg je ervoor dat die eekhoorn of specht je niet ziet. In de natuur zijn er tal van oplossingen voor dit probleem. Denk bijvoorbeeld aan rupsen die gecamoufleerd zijn of een wandelende tak die niet opvalt. Maak een pak waardoor dieren je niet zien. </a:t>
            </a:r>
            <a:endParaRPr lang="en-NL" dirty="0"/>
          </a:p>
        </p:txBody>
      </p:sp>
      <p:sp>
        <p:nvSpPr>
          <p:cNvPr id="4" name="Tijdelijke aanduiding voor dianummer 3"/>
          <p:cNvSpPr>
            <a:spLocks noGrp="1"/>
          </p:cNvSpPr>
          <p:nvPr>
            <p:ph type="sldNum" sz="quarter" idx="5"/>
          </p:nvPr>
        </p:nvSpPr>
        <p:spPr/>
        <p:txBody>
          <a:bodyPr/>
          <a:lstStyle/>
          <a:p>
            <a:fld id="{957733FE-98BF-4706-A935-DA52D9F25986}" type="slidenum">
              <a:rPr lang="nl-NL" smtClean="0"/>
              <a:t>16</a:t>
            </a:fld>
            <a:endParaRPr lang="nl-NL"/>
          </a:p>
        </p:txBody>
      </p:sp>
    </p:spTree>
    <p:extLst>
      <p:ext uri="{BB962C8B-B14F-4D97-AF65-F5344CB8AC3E}">
        <p14:creationId xmlns:p14="http://schemas.microsoft.com/office/powerpoint/2010/main" val="3040357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Eventueel</a:t>
            </a:r>
            <a:r>
              <a:rPr lang="en-US" dirty="0"/>
              <a:t> </a:t>
            </a:r>
            <a:r>
              <a:rPr lang="en-US" dirty="0" err="1"/>
              <a:t>wijzen</a:t>
            </a:r>
            <a:r>
              <a:rPr lang="en-US" dirty="0"/>
              <a:t> op </a:t>
            </a:r>
            <a:r>
              <a:rPr lang="en-US" dirty="0" err="1"/>
              <a:t>meegebrachte</a:t>
            </a:r>
            <a:r>
              <a:rPr lang="en-US" dirty="0"/>
              <a:t> </a:t>
            </a:r>
            <a:r>
              <a:rPr lang="en-US" dirty="0" err="1"/>
              <a:t>spullen</a:t>
            </a:r>
            <a:endParaRPr lang="en-NL" dirty="0"/>
          </a:p>
        </p:txBody>
      </p:sp>
      <p:sp>
        <p:nvSpPr>
          <p:cNvPr id="4" name="Tijdelijke aanduiding voor dianummer 3"/>
          <p:cNvSpPr>
            <a:spLocks noGrp="1"/>
          </p:cNvSpPr>
          <p:nvPr>
            <p:ph type="sldNum" sz="quarter" idx="5"/>
          </p:nvPr>
        </p:nvSpPr>
        <p:spPr/>
        <p:txBody>
          <a:bodyPr/>
          <a:lstStyle/>
          <a:p>
            <a:fld id="{957733FE-98BF-4706-A935-DA52D9F25986}" type="slidenum">
              <a:rPr lang="nl-NL" smtClean="0"/>
              <a:t>17</a:t>
            </a:fld>
            <a:endParaRPr lang="nl-NL"/>
          </a:p>
        </p:txBody>
      </p:sp>
    </p:spTree>
    <p:extLst>
      <p:ext uri="{BB962C8B-B14F-4D97-AF65-F5344CB8AC3E}">
        <p14:creationId xmlns:p14="http://schemas.microsoft.com/office/powerpoint/2010/main" val="2635028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1D0F1BF0-08D8-47E7-823B-3659986EA6BD}" type="slidenum">
              <a:rPr lang="en-US" smtClean="0"/>
              <a:pPr>
                <a:defRPr/>
              </a:pPr>
              <a:t>26</a:t>
            </a:fld>
            <a:endParaRPr lang="en-US"/>
          </a:p>
        </p:txBody>
      </p:sp>
    </p:spTree>
    <p:extLst>
      <p:ext uri="{BB962C8B-B14F-4D97-AF65-F5344CB8AC3E}">
        <p14:creationId xmlns:p14="http://schemas.microsoft.com/office/powerpoint/2010/main" val="346594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Burdock (and many other kinds of plants) produce seeds that are covered in tiny hooks. These tiny hooks catch on the fur (or socks!) of passing animals, helping the plant disperse its seeds. They also inspired George de </a:t>
            </a:r>
            <a:r>
              <a:rPr lang="en-US" dirty="0" err="1"/>
              <a:t>Mestral</a:t>
            </a:r>
            <a:r>
              <a:rPr lang="en-US" dirty="0"/>
              <a:t>, the inventor of Velcro®, to create the first hook and loop fastener. Recognizing how effective the hooks were at latching onto looped fibers, </a:t>
            </a:r>
            <a:r>
              <a:rPr lang="en-US" dirty="0" err="1"/>
              <a:t>Mestral</a:t>
            </a:r>
            <a:r>
              <a:rPr lang="en-US" dirty="0"/>
              <a:t> envisioned a reversible two-part fastening system consisting of one surface covered with tiny hooks and another with fuzzy loops. Although the idea is simple, it took </a:t>
            </a:r>
            <a:r>
              <a:rPr lang="en-US" dirty="0" err="1"/>
              <a:t>Mestral</a:t>
            </a:r>
            <a:r>
              <a:rPr lang="en-US" dirty="0"/>
              <a:t> 10 years of work to engineer the manufacturing process that enabled the mass production of Velcro®.</a:t>
            </a:r>
            <a:endParaRPr lang="en-NL" dirty="0"/>
          </a:p>
        </p:txBody>
      </p:sp>
      <p:sp>
        <p:nvSpPr>
          <p:cNvPr id="4" name="Tijdelijke aanduiding voor dianummer 3"/>
          <p:cNvSpPr>
            <a:spLocks noGrp="1"/>
          </p:cNvSpPr>
          <p:nvPr>
            <p:ph type="sldNum" sz="quarter" idx="5"/>
          </p:nvPr>
        </p:nvSpPr>
        <p:spPr/>
        <p:txBody>
          <a:bodyPr/>
          <a:lstStyle/>
          <a:p>
            <a:fld id="{957733FE-98BF-4706-A935-DA52D9F25986}" type="slidenum">
              <a:rPr lang="nl-NL" smtClean="0"/>
              <a:t>3</a:t>
            </a:fld>
            <a:endParaRPr lang="nl-NL"/>
          </a:p>
        </p:txBody>
      </p:sp>
    </p:spTree>
    <p:extLst>
      <p:ext uri="{BB962C8B-B14F-4D97-AF65-F5344CB8AC3E}">
        <p14:creationId xmlns:p14="http://schemas.microsoft.com/office/powerpoint/2010/main" val="18979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https://www.youtube.com/watch?v=Lc-8gzTDD5I&amp;feature=youtu.be</a:t>
            </a:r>
          </a:p>
          <a:p>
            <a:r>
              <a:rPr lang="en-GB" dirty="0" err="1"/>
              <a:t>Vrijwel</a:t>
            </a:r>
            <a:r>
              <a:rPr lang="en-GB" baseline="0" dirty="0"/>
              <a:t> </a:t>
            </a:r>
            <a:r>
              <a:rPr lang="en-GB" baseline="0" dirty="0" err="1"/>
              <a:t>elke</a:t>
            </a:r>
            <a:r>
              <a:rPr lang="en-GB" baseline="0" dirty="0"/>
              <a:t> </a:t>
            </a:r>
            <a:r>
              <a:rPr lang="en-GB" baseline="0" dirty="0" err="1"/>
              <a:t>leraar</a:t>
            </a:r>
            <a:r>
              <a:rPr lang="en-GB" baseline="0" dirty="0"/>
              <a:t> </a:t>
            </a:r>
            <a:r>
              <a:rPr lang="en-GB" baseline="0" dirty="0" err="1"/>
              <a:t>wil</a:t>
            </a:r>
            <a:r>
              <a:rPr lang="en-GB" baseline="0" dirty="0"/>
              <a:t> </a:t>
            </a:r>
            <a:r>
              <a:rPr lang="en-GB" baseline="0" dirty="0" err="1"/>
              <a:t>creativiteit</a:t>
            </a:r>
            <a:r>
              <a:rPr lang="en-GB" baseline="0" dirty="0"/>
              <a:t> </a:t>
            </a:r>
            <a:r>
              <a:rPr lang="en-GB" baseline="0" dirty="0" err="1"/>
              <a:t>bevorderen</a:t>
            </a:r>
            <a:r>
              <a:rPr lang="en-GB" baseline="0" dirty="0"/>
              <a:t>. </a:t>
            </a:r>
            <a:r>
              <a:rPr lang="en-GB" baseline="0" dirty="0" err="1"/>
              <a:t>Vaak</a:t>
            </a:r>
            <a:r>
              <a:rPr lang="en-GB" baseline="0" dirty="0"/>
              <a:t> is </a:t>
            </a:r>
            <a:r>
              <a:rPr lang="en-GB" baseline="0" dirty="0" err="1"/>
              <a:t>niet</a:t>
            </a:r>
            <a:r>
              <a:rPr lang="en-GB" baseline="0" dirty="0"/>
              <a:t> </a:t>
            </a:r>
            <a:r>
              <a:rPr lang="en-GB" baseline="0" dirty="0" err="1"/>
              <a:t>bekend</a:t>
            </a:r>
            <a:r>
              <a:rPr lang="en-GB" baseline="0" dirty="0"/>
              <a:t> hoe je </a:t>
            </a:r>
            <a:r>
              <a:rPr lang="en-GB" baseline="0" dirty="0" err="1"/>
              <a:t>dit</a:t>
            </a:r>
            <a:r>
              <a:rPr lang="en-GB" baseline="0" dirty="0"/>
              <a:t> </a:t>
            </a:r>
            <a:r>
              <a:rPr lang="en-GB" baseline="0" dirty="0" err="1"/>
              <a:t>kan</a:t>
            </a:r>
            <a:r>
              <a:rPr lang="en-GB" baseline="0" dirty="0"/>
              <a:t> </a:t>
            </a:r>
            <a:r>
              <a:rPr lang="en-GB" baseline="0" dirty="0" err="1"/>
              <a:t>doen</a:t>
            </a:r>
            <a:r>
              <a:rPr lang="en-GB" baseline="0" dirty="0"/>
              <a:t> in </a:t>
            </a:r>
            <a:r>
              <a:rPr lang="en-GB" baseline="0" dirty="0" err="1"/>
              <a:t>ons</a:t>
            </a:r>
            <a:r>
              <a:rPr lang="en-GB" baseline="0" dirty="0"/>
              <a:t> </a:t>
            </a:r>
            <a:r>
              <a:rPr lang="en-GB" baseline="0" dirty="0" err="1"/>
              <a:t>onderwijs</a:t>
            </a:r>
            <a:r>
              <a:rPr lang="en-GB" baseline="0" dirty="0"/>
              <a:t>. </a:t>
            </a:r>
            <a:r>
              <a:rPr lang="en-GB" baseline="0" dirty="0" err="1"/>
              <a:t>Creatief</a:t>
            </a:r>
            <a:r>
              <a:rPr lang="en-GB" baseline="0" dirty="0"/>
              <a:t> </a:t>
            </a:r>
            <a:r>
              <a:rPr lang="en-GB" baseline="0" dirty="0" err="1"/>
              <a:t>ontwerpen</a:t>
            </a:r>
            <a:r>
              <a:rPr lang="en-GB" baseline="0" dirty="0"/>
              <a:t> </a:t>
            </a:r>
            <a:r>
              <a:rPr lang="en-GB" baseline="0" dirty="0" err="1"/>
              <a:t>biedt</a:t>
            </a:r>
            <a:r>
              <a:rPr lang="en-GB" baseline="0" dirty="0"/>
              <a:t> de </a:t>
            </a:r>
            <a:r>
              <a:rPr lang="en-GB" baseline="0" dirty="0" err="1"/>
              <a:t>mogelijk</a:t>
            </a:r>
            <a:r>
              <a:rPr lang="en-GB" baseline="0" dirty="0"/>
              <a:t> om 21e </a:t>
            </a:r>
            <a:r>
              <a:rPr lang="en-GB" baseline="0" dirty="0" err="1"/>
              <a:t>eeuwse</a:t>
            </a:r>
            <a:r>
              <a:rPr lang="en-GB" baseline="0" dirty="0"/>
              <a:t> </a:t>
            </a:r>
            <a:r>
              <a:rPr lang="en-GB" baseline="0" dirty="0" err="1"/>
              <a:t>vaardigheden</a:t>
            </a:r>
            <a:r>
              <a:rPr lang="en-GB" baseline="0" dirty="0"/>
              <a:t> </a:t>
            </a:r>
            <a:r>
              <a:rPr lang="en-GB" baseline="0" dirty="0" err="1"/>
              <a:t>te</a:t>
            </a:r>
            <a:r>
              <a:rPr lang="en-GB" baseline="0" dirty="0"/>
              <a:t> </a:t>
            </a:r>
            <a:r>
              <a:rPr lang="en-GB" baseline="0" dirty="0" err="1"/>
              <a:t>stimuleren</a:t>
            </a:r>
            <a:r>
              <a:rPr lang="en-GB" baseline="0" dirty="0"/>
              <a:t>. Met de toolbox – die </a:t>
            </a:r>
            <a:r>
              <a:rPr lang="en-GB" baseline="0" dirty="0" err="1"/>
              <a:t>wij</a:t>
            </a:r>
            <a:r>
              <a:rPr lang="en-GB" baseline="0" dirty="0"/>
              <a:t> </a:t>
            </a:r>
            <a:r>
              <a:rPr lang="en-GB" baseline="0" dirty="0" err="1"/>
              <a:t>als</a:t>
            </a:r>
            <a:r>
              <a:rPr lang="en-GB" baseline="0" dirty="0"/>
              <a:t> </a:t>
            </a:r>
            <a:r>
              <a:rPr lang="en-GB" baseline="0" dirty="0" err="1"/>
              <a:t>onderzoekers</a:t>
            </a:r>
            <a:r>
              <a:rPr lang="en-GB" baseline="0" dirty="0"/>
              <a:t> </a:t>
            </a:r>
            <a:r>
              <a:rPr lang="en-GB" baseline="0" dirty="0" err="1"/>
              <a:t>samen</a:t>
            </a:r>
            <a:r>
              <a:rPr lang="en-GB" baseline="0" dirty="0"/>
              <a:t> met </a:t>
            </a:r>
            <a:r>
              <a:rPr lang="en-GB" baseline="0" dirty="0" err="1"/>
              <a:t>scholen</a:t>
            </a:r>
            <a:r>
              <a:rPr lang="en-GB" baseline="0" dirty="0"/>
              <a:t> </a:t>
            </a:r>
            <a:r>
              <a:rPr lang="en-GB" baseline="0" dirty="0" err="1"/>
              <a:t>en</a:t>
            </a:r>
            <a:r>
              <a:rPr lang="en-GB" baseline="0" dirty="0"/>
              <a:t> </a:t>
            </a:r>
            <a:r>
              <a:rPr lang="en-GB" baseline="0" dirty="0" err="1"/>
              <a:t>bedrijven</a:t>
            </a:r>
            <a:r>
              <a:rPr lang="en-GB" baseline="0" dirty="0"/>
              <a:t> </a:t>
            </a:r>
            <a:r>
              <a:rPr lang="en-GB" baseline="0" dirty="0" err="1"/>
              <a:t>ontwikkelden</a:t>
            </a:r>
            <a:r>
              <a:rPr lang="en-GB" baseline="0" dirty="0"/>
              <a:t> – </a:t>
            </a:r>
            <a:r>
              <a:rPr lang="en-GB" baseline="0" dirty="0" err="1"/>
              <a:t>en</a:t>
            </a:r>
            <a:r>
              <a:rPr lang="en-GB" baseline="0" dirty="0"/>
              <a:t> </a:t>
            </a:r>
            <a:r>
              <a:rPr lang="en-GB" baseline="0" dirty="0" err="1"/>
              <a:t>verder</a:t>
            </a:r>
            <a:r>
              <a:rPr lang="en-GB" baseline="0" dirty="0"/>
              <a:t> </a:t>
            </a:r>
            <a:r>
              <a:rPr lang="en-GB" baseline="0" dirty="0" err="1"/>
              <a:t>gaan</a:t>
            </a:r>
            <a:r>
              <a:rPr lang="en-GB" baseline="0" dirty="0"/>
              <a:t> </a:t>
            </a:r>
            <a:r>
              <a:rPr lang="en-GB" baseline="0" dirty="0" err="1"/>
              <a:t>ontwikkelen</a:t>
            </a:r>
            <a:r>
              <a:rPr lang="en-GB" baseline="0" dirty="0"/>
              <a:t>- </a:t>
            </a:r>
            <a:r>
              <a:rPr lang="en-GB" baseline="0" dirty="0" err="1"/>
              <a:t>kunt</a:t>
            </a:r>
            <a:r>
              <a:rPr lang="en-GB" baseline="0" dirty="0"/>
              <a:t> u die </a:t>
            </a:r>
            <a:r>
              <a:rPr lang="en-GB" baseline="0" dirty="0" err="1"/>
              <a:t>kansen</a:t>
            </a:r>
            <a:r>
              <a:rPr lang="en-GB" baseline="0" dirty="0"/>
              <a:t> </a:t>
            </a:r>
            <a:r>
              <a:rPr lang="en-GB" baseline="0" dirty="0" err="1"/>
              <a:t>benutten</a:t>
            </a:r>
            <a:r>
              <a:rPr lang="en-GB" baseline="0" dirty="0"/>
              <a:t>.</a:t>
            </a:r>
            <a:endParaRPr lang="nl-NL" dirty="0"/>
          </a:p>
        </p:txBody>
      </p:sp>
      <p:sp>
        <p:nvSpPr>
          <p:cNvPr id="4" name="Slide Number Placeholder 3"/>
          <p:cNvSpPr>
            <a:spLocks noGrp="1"/>
          </p:cNvSpPr>
          <p:nvPr>
            <p:ph type="sldNum" sz="quarter" idx="10"/>
          </p:nvPr>
        </p:nvSpPr>
        <p:spPr/>
        <p:txBody>
          <a:bodyPr/>
          <a:lstStyle/>
          <a:p>
            <a:fld id="{957733FE-98BF-4706-A935-DA52D9F25986}" type="slidenum">
              <a:rPr lang="nl-NL" smtClean="0"/>
              <a:t>4</a:t>
            </a:fld>
            <a:endParaRPr lang="nl-NL"/>
          </a:p>
        </p:txBody>
      </p:sp>
    </p:spTree>
    <p:extLst>
      <p:ext uri="{BB962C8B-B14F-4D97-AF65-F5344CB8AC3E}">
        <p14:creationId xmlns:p14="http://schemas.microsoft.com/office/powerpoint/2010/main" val="246126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Wie </a:t>
            </a:r>
            <a:r>
              <a:rPr lang="en-US" dirty="0" err="1"/>
              <a:t>kent</a:t>
            </a:r>
            <a:r>
              <a:rPr lang="en-US" dirty="0"/>
              <a:t> </a:t>
            </a:r>
            <a:r>
              <a:rPr lang="en-US" dirty="0" err="1"/>
              <a:t>deze</a:t>
            </a:r>
            <a:r>
              <a:rPr lang="en-US" dirty="0"/>
              <a:t> </a:t>
            </a:r>
            <a:r>
              <a:rPr lang="en-US" dirty="0" err="1"/>
              <a:t>vogel</a:t>
            </a:r>
            <a:r>
              <a:rPr lang="en-US" dirty="0"/>
              <a:t>? Wie </a:t>
            </a:r>
            <a:r>
              <a:rPr lang="en-US" dirty="0" err="1"/>
              <a:t>heeft</a:t>
            </a:r>
            <a:r>
              <a:rPr lang="en-US" dirty="0"/>
              <a:t> </a:t>
            </a:r>
            <a:r>
              <a:rPr lang="en-US" dirty="0" err="1"/>
              <a:t>deze</a:t>
            </a:r>
            <a:r>
              <a:rPr lang="en-US" dirty="0"/>
              <a:t> </a:t>
            </a:r>
            <a:r>
              <a:rPr lang="en-US" dirty="0" err="1"/>
              <a:t>wel</a:t>
            </a:r>
            <a:r>
              <a:rPr lang="en-US" dirty="0"/>
              <a:t> </a:t>
            </a:r>
            <a:r>
              <a:rPr lang="en-US" dirty="0" err="1"/>
              <a:t>eens</a:t>
            </a:r>
            <a:r>
              <a:rPr lang="en-US" dirty="0"/>
              <a:t> in het </a:t>
            </a:r>
            <a:r>
              <a:rPr lang="en-US" dirty="0" err="1"/>
              <a:t>echt</a:t>
            </a:r>
            <a:r>
              <a:rPr lang="en-US" dirty="0"/>
              <a:t> </a:t>
            </a:r>
            <a:r>
              <a:rPr lang="en-US" dirty="0" err="1"/>
              <a:t>gezien</a:t>
            </a:r>
            <a:r>
              <a:rPr lang="en-US" dirty="0"/>
              <a:t>?</a:t>
            </a:r>
          </a:p>
          <a:p>
            <a:endParaRPr lang="en-US" dirty="0"/>
          </a:p>
          <a:p>
            <a:r>
              <a:rPr lang="en-US" dirty="0" err="1"/>
              <a:t>Voorbeeld</a:t>
            </a:r>
            <a:r>
              <a:rPr lang="en-US" dirty="0"/>
              <a:t>: shinkansen…</a:t>
            </a:r>
            <a:r>
              <a:rPr lang="en-US" dirty="0" err="1"/>
              <a:t>een</a:t>
            </a:r>
            <a:r>
              <a:rPr lang="en-US" dirty="0"/>
              <a:t> hele </a:t>
            </a:r>
            <a:r>
              <a:rPr lang="en-US" dirty="0" err="1"/>
              <a:t>snelle</a:t>
            </a:r>
            <a:r>
              <a:rPr lang="en-US" dirty="0"/>
              <a:t> </a:t>
            </a:r>
            <a:r>
              <a:rPr lang="en-US" dirty="0" err="1"/>
              <a:t>trein</a:t>
            </a:r>
            <a:r>
              <a:rPr lang="en-US" dirty="0"/>
              <a:t> </a:t>
            </a:r>
            <a:r>
              <a:rPr lang="en-US" dirty="0" err="1"/>
              <a:t>uit</a:t>
            </a:r>
            <a:r>
              <a:rPr lang="en-US" dirty="0"/>
              <a:t> Japan. </a:t>
            </a:r>
            <a:r>
              <a:rPr lang="en-US" dirty="0" err="1"/>
              <a:t>Rijdt</a:t>
            </a:r>
            <a:r>
              <a:rPr lang="en-US" dirty="0"/>
              <a:t> 300 km per </a:t>
            </a:r>
            <a:r>
              <a:rPr lang="en-US" dirty="0" err="1"/>
              <a:t>uur</a:t>
            </a:r>
            <a:r>
              <a:rPr lang="en-US" dirty="0"/>
              <a:t>. </a:t>
            </a:r>
            <a:r>
              <a:rPr lang="en-US" dirty="0" err="1"/>
              <a:t>Vanuit</a:t>
            </a:r>
            <a:r>
              <a:rPr lang="en-US" dirty="0"/>
              <a:t> Groningen ben je dan in 40 minute in </a:t>
            </a:r>
            <a:r>
              <a:rPr lang="en-US" dirty="0" err="1"/>
              <a:t>Lunteren</a:t>
            </a:r>
            <a:r>
              <a:rPr lang="en-US" dirty="0"/>
              <a:t>. </a:t>
            </a:r>
            <a:r>
              <a:rPr lang="en-US" dirty="0" err="1"/>
              <a:t>Ongelofelijk</a:t>
            </a:r>
            <a:r>
              <a:rPr lang="en-US" dirty="0"/>
              <a:t> </a:t>
            </a:r>
            <a:r>
              <a:rPr lang="en-US" dirty="0" err="1"/>
              <a:t>snel</a:t>
            </a:r>
            <a:r>
              <a:rPr lang="en-US" dirty="0"/>
              <a:t>. </a:t>
            </a:r>
          </a:p>
          <a:p>
            <a:endParaRPr lang="en-US" dirty="0"/>
          </a:p>
          <a:p>
            <a:r>
              <a:rPr lang="en-US" dirty="0"/>
              <a:t>De </a:t>
            </a:r>
            <a:r>
              <a:rPr lang="en-US" dirty="0" err="1"/>
              <a:t>ontwerpers</a:t>
            </a:r>
            <a:r>
              <a:rPr lang="en-US" dirty="0"/>
              <a:t> </a:t>
            </a:r>
            <a:r>
              <a:rPr lang="en-US" dirty="0" err="1"/>
              <a:t>wilden</a:t>
            </a:r>
            <a:r>
              <a:rPr lang="en-US" dirty="0"/>
              <a:t> </a:t>
            </a:r>
            <a:r>
              <a:rPr lang="en-US" dirty="0" err="1"/>
              <a:t>een</a:t>
            </a:r>
            <a:r>
              <a:rPr lang="en-US" dirty="0"/>
              <a:t> hele </a:t>
            </a:r>
            <a:r>
              <a:rPr lang="en-US" dirty="0" err="1"/>
              <a:t>snelle</a:t>
            </a:r>
            <a:r>
              <a:rPr lang="en-US" dirty="0"/>
              <a:t> </a:t>
            </a:r>
            <a:r>
              <a:rPr lang="en-US" dirty="0" err="1"/>
              <a:t>trein</a:t>
            </a:r>
            <a:r>
              <a:rPr lang="en-US" dirty="0"/>
              <a:t>, die </a:t>
            </a:r>
            <a:r>
              <a:rPr lang="en-US" dirty="0" err="1"/>
              <a:t>ook</a:t>
            </a:r>
            <a:r>
              <a:rPr lang="en-US" dirty="0"/>
              <a:t> </a:t>
            </a:r>
            <a:r>
              <a:rPr lang="en-US" dirty="0" err="1"/>
              <a:t>energiezuinig</a:t>
            </a:r>
            <a:r>
              <a:rPr lang="en-US" dirty="0"/>
              <a:t> was. </a:t>
            </a:r>
          </a:p>
          <a:p>
            <a:endParaRPr lang="en-US" dirty="0"/>
          </a:p>
          <a:p>
            <a:r>
              <a:rPr lang="en-US" dirty="0"/>
              <a:t>Ook </a:t>
            </a:r>
            <a:r>
              <a:rPr lang="en-US" dirty="0" err="1"/>
              <a:t>hadden</a:t>
            </a:r>
            <a:r>
              <a:rPr lang="en-US" dirty="0"/>
              <a:t> </a:t>
            </a:r>
            <a:r>
              <a:rPr lang="en-US" dirty="0" err="1"/>
              <a:t>ze</a:t>
            </a:r>
            <a:r>
              <a:rPr lang="en-US" dirty="0"/>
              <a:t> </a:t>
            </a:r>
            <a:r>
              <a:rPr lang="en-US" dirty="0" err="1"/>
              <a:t>een</a:t>
            </a:r>
            <a:r>
              <a:rPr lang="en-US" dirty="0"/>
              <a:t> </a:t>
            </a:r>
            <a:r>
              <a:rPr lang="en-US" dirty="0" err="1"/>
              <a:t>probleem</a:t>
            </a:r>
            <a:r>
              <a:rPr lang="en-US" dirty="0"/>
              <a:t> op </a:t>
            </a:r>
            <a:r>
              <a:rPr lang="en-US" dirty="0" err="1"/>
              <a:t>te</a:t>
            </a:r>
            <a:r>
              <a:rPr lang="en-US" dirty="0"/>
              <a:t> </a:t>
            </a:r>
            <a:r>
              <a:rPr lang="en-US" dirty="0" err="1"/>
              <a:t>lossen</a:t>
            </a:r>
            <a:r>
              <a:rPr lang="en-US" dirty="0"/>
              <a:t>, </a:t>
            </a:r>
            <a:r>
              <a:rPr lang="en-US" dirty="0" err="1"/>
              <a:t>als</a:t>
            </a:r>
            <a:r>
              <a:rPr lang="en-US" dirty="0"/>
              <a:t> </a:t>
            </a:r>
            <a:r>
              <a:rPr lang="en-US" dirty="0" err="1"/>
              <a:t>een</a:t>
            </a:r>
            <a:r>
              <a:rPr lang="en-US" dirty="0"/>
              <a:t> </a:t>
            </a:r>
            <a:r>
              <a:rPr lang="en-US" dirty="0" err="1"/>
              <a:t>trein</a:t>
            </a:r>
            <a:r>
              <a:rPr lang="en-US" dirty="0"/>
              <a:t> heel </a:t>
            </a:r>
            <a:r>
              <a:rPr lang="en-US" dirty="0" err="1"/>
              <a:t>snel</a:t>
            </a:r>
            <a:r>
              <a:rPr lang="en-US" dirty="0"/>
              <a:t> </a:t>
            </a:r>
            <a:r>
              <a:rPr lang="en-US" dirty="0" err="1"/>
              <a:t>gaat</a:t>
            </a:r>
            <a:r>
              <a:rPr lang="en-US" dirty="0"/>
              <a:t>…dan </a:t>
            </a:r>
            <a:r>
              <a:rPr lang="en-US" dirty="0" err="1"/>
              <a:t>ontstaat</a:t>
            </a:r>
            <a:r>
              <a:rPr lang="en-US" dirty="0"/>
              <a:t> er …..</a:t>
            </a:r>
            <a:r>
              <a:rPr lang="en-US" dirty="0" err="1"/>
              <a:t>druk</a:t>
            </a:r>
            <a:r>
              <a:rPr lang="en-US" dirty="0"/>
              <a:t>, en </a:t>
            </a:r>
            <a:r>
              <a:rPr lang="en-US" dirty="0" err="1"/>
              <a:t>dat</a:t>
            </a:r>
            <a:r>
              <a:rPr lang="en-US" dirty="0"/>
              <a:t> </a:t>
            </a:r>
            <a:r>
              <a:rPr lang="en-US" dirty="0" err="1"/>
              <a:t>geeft</a:t>
            </a:r>
            <a:r>
              <a:rPr lang="en-US" dirty="0"/>
              <a:t> </a:t>
            </a:r>
            <a:r>
              <a:rPr lang="en-US" dirty="0" err="1"/>
              <a:t>een</a:t>
            </a:r>
            <a:r>
              <a:rPr lang="en-US" dirty="0"/>
              <a:t> </a:t>
            </a:r>
            <a:r>
              <a:rPr lang="en-US" dirty="0" err="1"/>
              <a:t>knal</a:t>
            </a:r>
            <a:r>
              <a:rPr lang="en-US" dirty="0"/>
              <a:t>/</a:t>
            </a:r>
            <a:r>
              <a:rPr lang="en-US" dirty="0" err="1"/>
              <a:t>klap</a:t>
            </a:r>
            <a:r>
              <a:rPr lang="en-US" dirty="0"/>
              <a:t>. (hoe zit </a:t>
            </a:r>
            <a:r>
              <a:rPr lang="en-US" dirty="0" err="1"/>
              <a:t>dit</a:t>
            </a:r>
            <a:r>
              <a:rPr lang="en-US" dirty="0"/>
              <a:t> </a:t>
            </a:r>
            <a:r>
              <a:rPr lang="en-US" dirty="0" err="1"/>
              <a:t>precies</a:t>
            </a:r>
            <a:r>
              <a:rPr lang="en-US" dirty="0"/>
              <a:t>?)</a:t>
            </a:r>
          </a:p>
          <a:p>
            <a:endParaRPr lang="en-US" dirty="0"/>
          </a:p>
          <a:p>
            <a:endParaRPr lang="en-US" dirty="0"/>
          </a:p>
          <a:p>
            <a:r>
              <a:rPr lang="en-US" dirty="0" err="1"/>
              <a:t>IJsvogel</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6</a:t>
            </a:fld>
            <a:endParaRPr lang="en-US"/>
          </a:p>
        </p:txBody>
      </p:sp>
    </p:spTree>
    <p:extLst>
      <p:ext uri="{BB962C8B-B14F-4D97-AF65-F5344CB8AC3E}">
        <p14:creationId xmlns:p14="http://schemas.microsoft.com/office/powerpoint/2010/main" val="87232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Voorbeeld</a:t>
            </a:r>
            <a:r>
              <a:rPr lang="en-US" dirty="0"/>
              <a:t>: shinkansen…</a:t>
            </a:r>
            <a:r>
              <a:rPr lang="en-US" dirty="0" err="1"/>
              <a:t>een</a:t>
            </a:r>
            <a:r>
              <a:rPr lang="en-US" dirty="0"/>
              <a:t> hele </a:t>
            </a:r>
            <a:r>
              <a:rPr lang="en-US" dirty="0" err="1"/>
              <a:t>snelle</a:t>
            </a:r>
            <a:r>
              <a:rPr lang="en-US" dirty="0"/>
              <a:t> </a:t>
            </a:r>
            <a:r>
              <a:rPr lang="en-US" dirty="0" err="1"/>
              <a:t>trein</a:t>
            </a:r>
            <a:r>
              <a:rPr lang="en-US" dirty="0"/>
              <a:t> </a:t>
            </a:r>
            <a:r>
              <a:rPr lang="en-US" dirty="0" err="1"/>
              <a:t>uit</a:t>
            </a:r>
            <a:r>
              <a:rPr lang="en-US" dirty="0"/>
              <a:t> Japan. </a:t>
            </a:r>
            <a:r>
              <a:rPr lang="en-US" dirty="0" err="1"/>
              <a:t>Rijdt</a:t>
            </a:r>
            <a:r>
              <a:rPr lang="en-US" dirty="0"/>
              <a:t> 300 km per </a:t>
            </a:r>
            <a:r>
              <a:rPr lang="en-US" dirty="0" err="1"/>
              <a:t>uur</a:t>
            </a:r>
            <a:r>
              <a:rPr lang="en-US" dirty="0"/>
              <a:t>. </a:t>
            </a:r>
            <a:r>
              <a:rPr lang="en-US" dirty="0" err="1"/>
              <a:t>Vanuit</a:t>
            </a:r>
            <a:r>
              <a:rPr lang="en-US" dirty="0"/>
              <a:t> Groningen ben je dan in 40 minute in </a:t>
            </a:r>
            <a:r>
              <a:rPr lang="en-US" dirty="0" err="1"/>
              <a:t>Lunteren</a:t>
            </a:r>
            <a:r>
              <a:rPr lang="en-US" dirty="0"/>
              <a:t>. </a:t>
            </a:r>
            <a:r>
              <a:rPr lang="en-US" dirty="0" err="1"/>
              <a:t>Ongelofelijk</a:t>
            </a:r>
            <a:r>
              <a:rPr lang="en-US" dirty="0"/>
              <a:t> </a:t>
            </a:r>
            <a:r>
              <a:rPr lang="en-US" dirty="0" err="1"/>
              <a:t>snel</a:t>
            </a:r>
            <a:r>
              <a:rPr lang="en-US" dirty="0"/>
              <a:t>. </a:t>
            </a:r>
          </a:p>
          <a:p>
            <a:endParaRPr lang="en-US" dirty="0"/>
          </a:p>
          <a:p>
            <a:r>
              <a:rPr lang="en-US" dirty="0"/>
              <a:t>De </a:t>
            </a:r>
            <a:r>
              <a:rPr lang="en-US" dirty="0" err="1"/>
              <a:t>ontwerpers</a:t>
            </a:r>
            <a:r>
              <a:rPr lang="en-US" dirty="0"/>
              <a:t> </a:t>
            </a:r>
            <a:r>
              <a:rPr lang="en-US" dirty="0" err="1"/>
              <a:t>wilden</a:t>
            </a:r>
            <a:r>
              <a:rPr lang="en-US" dirty="0"/>
              <a:t> </a:t>
            </a:r>
            <a:r>
              <a:rPr lang="en-US" dirty="0" err="1"/>
              <a:t>een</a:t>
            </a:r>
            <a:r>
              <a:rPr lang="en-US" dirty="0"/>
              <a:t> hele </a:t>
            </a:r>
            <a:r>
              <a:rPr lang="en-US" dirty="0" err="1"/>
              <a:t>snelle</a:t>
            </a:r>
            <a:r>
              <a:rPr lang="en-US" dirty="0"/>
              <a:t> </a:t>
            </a:r>
            <a:r>
              <a:rPr lang="en-US" dirty="0" err="1"/>
              <a:t>trein</a:t>
            </a:r>
            <a:r>
              <a:rPr lang="en-US" dirty="0"/>
              <a:t>, die </a:t>
            </a:r>
            <a:r>
              <a:rPr lang="en-US" dirty="0" err="1"/>
              <a:t>ook</a:t>
            </a:r>
            <a:r>
              <a:rPr lang="en-US" dirty="0"/>
              <a:t> </a:t>
            </a:r>
            <a:r>
              <a:rPr lang="en-US" dirty="0" err="1"/>
              <a:t>energiezuinig</a:t>
            </a:r>
            <a:r>
              <a:rPr lang="en-US" dirty="0"/>
              <a:t> was. </a:t>
            </a:r>
          </a:p>
          <a:p>
            <a:endParaRPr lang="en-US" dirty="0"/>
          </a:p>
          <a:p>
            <a:r>
              <a:rPr lang="en-US" dirty="0"/>
              <a:t>Ook </a:t>
            </a:r>
            <a:r>
              <a:rPr lang="en-US" dirty="0" err="1"/>
              <a:t>hadden</a:t>
            </a:r>
            <a:r>
              <a:rPr lang="en-US" dirty="0"/>
              <a:t> </a:t>
            </a:r>
            <a:r>
              <a:rPr lang="en-US" dirty="0" err="1"/>
              <a:t>ze</a:t>
            </a:r>
            <a:r>
              <a:rPr lang="en-US" dirty="0"/>
              <a:t> </a:t>
            </a:r>
            <a:r>
              <a:rPr lang="en-US" dirty="0" err="1"/>
              <a:t>een</a:t>
            </a:r>
            <a:r>
              <a:rPr lang="en-US" dirty="0"/>
              <a:t> </a:t>
            </a:r>
            <a:r>
              <a:rPr lang="en-US" dirty="0" err="1"/>
              <a:t>probleem</a:t>
            </a:r>
            <a:r>
              <a:rPr lang="en-US" dirty="0"/>
              <a:t> op </a:t>
            </a:r>
            <a:r>
              <a:rPr lang="en-US" dirty="0" err="1"/>
              <a:t>te</a:t>
            </a:r>
            <a:r>
              <a:rPr lang="en-US" dirty="0"/>
              <a:t> </a:t>
            </a:r>
            <a:r>
              <a:rPr lang="en-US" dirty="0" err="1"/>
              <a:t>lossen</a:t>
            </a:r>
            <a:r>
              <a:rPr lang="en-US" dirty="0"/>
              <a:t>, </a:t>
            </a:r>
            <a:r>
              <a:rPr lang="en-US" dirty="0" err="1"/>
              <a:t>als</a:t>
            </a:r>
            <a:r>
              <a:rPr lang="en-US" dirty="0"/>
              <a:t> </a:t>
            </a:r>
            <a:r>
              <a:rPr lang="en-US" dirty="0" err="1"/>
              <a:t>een</a:t>
            </a:r>
            <a:r>
              <a:rPr lang="en-US" dirty="0"/>
              <a:t> </a:t>
            </a:r>
            <a:r>
              <a:rPr lang="en-US" dirty="0" err="1"/>
              <a:t>trein</a:t>
            </a:r>
            <a:r>
              <a:rPr lang="en-US" dirty="0"/>
              <a:t> heel </a:t>
            </a:r>
            <a:r>
              <a:rPr lang="en-US" dirty="0" err="1"/>
              <a:t>snel</a:t>
            </a:r>
            <a:r>
              <a:rPr lang="en-US" dirty="0"/>
              <a:t> </a:t>
            </a:r>
            <a:r>
              <a:rPr lang="en-US" dirty="0" err="1"/>
              <a:t>gaat</a:t>
            </a:r>
            <a:r>
              <a:rPr lang="en-US" dirty="0"/>
              <a:t>…dan </a:t>
            </a:r>
            <a:r>
              <a:rPr lang="en-US" dirty="0" err="1"/>
              <a:t>ontstaat</a:t>
            </a:r>
            <a:r>
              <a:rPr lang="en-US" dirty="0"/>
              <a:t> er …..</a:t>
            </a:r>
            <a:r>
              <a:rPr lang="en-US" dirty="0" err="1"/>
              <a:t>druk</a:t>
            </a:r>
            <a:r>
              <a:rPr lang="en-US" dirty="0"/>
              <a:t>, en </a:t>
            </a:r>
            <a:r>
              <a:rPr lang="en-US" dirty="0" err="1"/>
              <a:t>dat</a:t>
            </a:r>
            <a:r>
              <a:rPr lang="en-US" dirty="0"/>
              <a:t> </a:t>
            </a:r>
            <a:r>
              <a:rPr lang="en-US" dirty="0" err="1"/>
              <a:t>geeft</a:t>
            </a:r>
            <a:r>
              <a:rPr lang="en-US" dirty="0"/>
              <a:t> </a:t>
            </a:r>
            <a:r>
              <a:rPr lang="en-US" dirty="0" err="1"/>
              <a:t>een</a:t>
            </a:r>
            <a:r>
              <a:rPr lang="en-US" dirty="0"/>
              <a:t> </a:t>
            </a:r>
            <a:r>
              <a:rPr lang="en-US" dirty="0" err="1"/>
              <a:t>knal</a:t>
            </a:r>
            <a:r>
              <a:rPr lang="en-US" dirty="0"/>
              <a:t>/</a:t>
            </a:r>
            <a:r>
              <a:rPr lang="en-US" dirty="0" err="1"/>
              <a:t>klap</a:t>
            </a:r>
            <a:r>
              <a:rPr lang="en-US" dirty="0"/>
              <a:t>. (hoe zit </a:t>
            </a:r>
            <a:r>
              <a:rPr lang="en-US" dirty="0" err="1"/>
              <a:t>dit</a:t>
            </a:r>
            <a:r>
              <a:rPr lang="en-US" dirty="0"/>
              <a:t> </a:t>
            </a:r>
            <a:r>
              <a:rPr lang="en-US" dirty="0" err="1"/>
              <a:t>precies</a:t>
            </a:r>
            <a:r>
              <a:rPr lang="en-US" dirty="0"/>
              <a:t>?)</a:t>
            </a:r>
          </a:p>
          <a:p>
            <a:endParaRPr lang="en-US" dirty="0"/>
          </a:p>
          <a:p>
            <a:r>
              <a:rPr lang="en-US" dirty="0" err="1"/>
              <a:t>Omdat</a:t>
            </a:r>
            <a:r>
              <a:rPr lang="en-US" dirty="0"/>
              <a:t> op </a:t>
            </a:r>
            <a:r>
              <a:rPr lang="en-US" dirty="0" err="1"/>
              <a:t>te</a:t>
            </a:r>
            <a:r>
              <a:rPr lang="en-US" dirty="0"/>
              <a:t> </a:t>
            </a:r>
            <a:r>
              <a:rPr lang="en-US" dirty="0" err="1"/>
              <a:t>lossen</a:t>
            </a:r>
            <a:r>
              <a:rPr lang="en-US" dirty="0"/>
              <a:t> </a:t>
            </a:r>
            <a:r>
              <a:rPr lang="en-US" dirty="0" err="1"/>
              <a:t>gingen</a:t>
            </a:r>
            <a:r>
              <a:rPr lang="en-US" dirty="0"/>
              <a:t> </a:t>
            </a:r>
            <a:r>
              <a:rPr lang="en-US" dirty="0" err="1"/>
              <a:t>ze</a:t>
            </a:r>
            <a:r>
              <a:rPr lang="en-US" dirty="0"/>
              <a:t> </a:t>
            </a:r>
            <a:r>
              <a:rPr lang="en-US" dirty="0" err="1"/>
              <a:t>kijken</a:t>
            </a:r>
            <a:r>
              <a:rPr lang="en-US" dirty="0"/>
              <a:t> </a:t>
            </a:r>
            <a:r>
              <a:rPr lang="en-US" dirty="0" err="1"/>
              <a:t>naar</a:t>
            </a:r>
            <a:r>
              <a:rPr lang="en-US" dirty="0"/>
              <a:t> de ….</a:t>
            </a:r>
            <a:r>
              <a:rPr lang="en-US" dirty="0" err="1"/>
              <a:t>ijsvogel</a:t>
            </a:r>
            <a:r>
              <a:rPr lang="en-US" dirty="0"/>
              <a:t>!</a:t>
            </a:r>
          </a:p>
          <a:p>
            <a:r>
              <a:rPr lang="en-US" dirty="0" err="1"/>
              <a:t>IJsvogel</a:t>
            </a:r>
            <a:endParaRPr lang="en-US" dirty="0"/>
          </a:p>
          <a:p>
            <a:endParaRPr lang="en-NL" dirty="0"/>
          </a:p>
        </p:txBody>
      </p:sp>
      <p:sp>
        <p:nvSpPr>
          <p:cNvPr id="4" name="Tijdelijke aanduiding voor dianummer 3"/>
          <p:cNvSpPr>
            <a:spLocks noGrp="1"/>
          </p:cNvSpPr>
          <p:nvPr>
            <p:ph type="sldNum" sz="quarter" idx="5"/>
          </p:nvPr>
        </p:nvSpPr>
        <p:spPr/>
        <p:txBody>
          <a:bodyPr/>
          <a:lstStyle/>
          <a:p>
            <a:fld id="{957733FE-98BF-4706-A935-DA52D9F25986}" type="slidenum">
              <a:rPr lang="nl-NL" smtClean="0"/>
              <a:t>7</a:t>
            </a:fld>
            <a:endParaRPr lang="nl-NL"/>
          </a:p>
        </p:txBody>
      </p:sp>
    </p:spTree>
    <p:extLst>
      <p:ext uri="{BB962C8B-B14F-4D97-AF65-F5344CB8AC3E}">
        <p14:creationId xmlns:p14="http://schemas.microsoft.com/office/powerpoint/2010/main" val="224845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Bij het jagen op vis duikt de ijsvogel bijna loodrecht op zijn prooi, waardoor hij met hoge snelheid het wateroppervlak kan doorbreken.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Hoe krijgt de vogel nu deze snelheid?</a:t>
            </a:r>
          </a:p>
          <a:p>
            <a:r>
              <a:rPr lang="nl-NL" sz="1200" b="0" i="0" kern="1200" dirty="0">
                <a:solidFill>
                  <a:schemeClr val="tx1"/>
                </a:solidFill>
                <a:effectLst/>
                <a:latin typeface="+mn-lt"/>
                <a:ea typeface="+mn-ea"/>
                <a:cs typeface="+mn-cs"/>
              </a:rPr>
              <a:t>Om deze snelheid te ontwikkelen slaat hij tijdens de duik kort met zijn vleugels. Bij voldoende snelheid kan hij tot een diepte van een meter duiken, maar meestal duikt hij niet meer dan enkele decimeters.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Ook de vorm van de snavel is belangrijk (minder weerstand door de vorm??)</a:t>
            </a:r>
          </a:p>
          <a:p>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Het gaat zelfs zo snel dat – de ijsvogel moet daarom zijn ogen beschermen tegen het water.</a:t>
            </a:r>
          </a:p>
          <a:p>
            <a:r>
              <a:rPr lang="nl-NL" sz="1200" b="0" i="0" kern="1200" dirty="0">
                <a:solidFill>
                  <a:schemeClr val="tx1"/>
                </a:solidFill>
                <a:effectLst/>
                <a:latin typeface="+mn-lt"/>
                <a:ea typeface="+mn-ea"/>
                <a:cs typeface="+mn-cs"/>
              </a:rPr>
              <a:t>Om de ogen te beschermen tegen het water gebruikt de ijsvogel zijn </a:t>
            </a:r>
            <a:r>
              <a:rPr lang="nl-NL" sz="1200" b="0" i="0" u="none" strike="noStrike" kern="1200" dirty="0">
                <a:solidFill>
                  <a:schemeClr val="tx1"/>
                </a:solidFill>
                <a:effectLst/>
                <a:latin typeface="+mn-lt"/>
                <a:ea typeface="+mn-ea"/>
                <a:cs typeface="+mn-cs"/>
                <a:hlinkClick r:id="rId3" tooltip="Knipvlies"/>
              </a:rPr>
              <a:t>knipvlies</a:t>
            </a:r>
            <a:r>
              <a:rPr lang="nl-NL" sz="1200" b="0" i="0" kern="1200" dirty="0">
                <a:solidFill>
                  <a:schemeClr val="tx1"/>
                </a:solidFill>
                <a:effectLst/>
                <a:latin typeface="+mn-lt"/>
                <a:ea typeface="+mn-ea"/>
                <a:cs typeface="+mn-cs"/>
              </a:rPr>
              <a:t>, dit is een extra ooglid dat half doorzichtig is en door een </a:t>
            </a:r>
            <a:r>
              <a:rPr lang="nl-NL" sz="1200" b="0" i="0" u="none" strike="noStrike" kern="1200" dirty="0">
                <a:solidFill>
                  <a:schemeClr val="tx1"/>
                </a:solidFill>
                <a:effectLst/>
                <a:latin typeface="+mn-lt"/>
                <a:ea typeface="+mn-ea"/>
                <a:cs typeface="+mn-cs"/>
                <a:hlinkClick r:id="rId4" tooltip="Reflex (biologie)"/>
              </a:rPr>
              <a:t>reflex</a:t>
            </a:r>
            <a:r>
              <a:rPr lang="nl-NL" sz="1200" b="0" i="0" kern="1200" dirty="0">
                <a:solidFill>
                  <a:schemeClr val="tx1"/>
                </a:solidFill>
                <a:effectLst/>
                <a:latin typeface="+mn-lt"/>
                <a:ea typeface="+mn-ea"/>
                <a:cs typeface="+mn-cs"/>
              </a:rPr>
              <a:t> als een duikbril over het oog schuift tijdens het duiken. </a:t>
            </a:r>
          </a:p>
          <a:p>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8</a:t>
            </a:fld>
            <a:endParaRPr lang="en-US"/>
          </a:p>
        </p:txBody>
      </p:sp>
    </p:spTree>
    <p:extLst>
      <p:ext uri="{BB962C8B-B14F-4D97-AF65-F5344CB8AC3E}">
        <p14:creationId xmlns:p14="http://schemas.microsoft.com/office/powerpoint/2010/main" val="225691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ijsvogel</a:t>
            </a:r>
            <a:r>
              <a:rPr lang="en-US" dirty="0"/>
              <a:t> </a:t>
            </a:r>
            <a:r>
              <a:rPr lang="en-US" dirty="0" err="1"/>
              <a:t>heeft</a:t>
            </a:r>
            <a:r>
              <a:rPr lang="en-US" dirty="0"/>
              <a:t> </a:t>
            </a:r>
            <a:r>
              <a:rPr lang="en-US" dirty="0" err="1"/>
              <a:t>als</a:t>
            </a:r>
            <a:r>
              <a:rPr lang="en-US" dirty="0"/>
              <a:t> </a:t>
            </a:r>
            <a:r>
              <a:rPr lang="en-US" dirty="0" err="1"/>
              <a:t>inspiratie</a:t>
            </a:r>
            <a:r>
              <a:rPr lang="en-US" dirty="0"/>
              <a:t> </a:t>
            </a:r>
            <a:r>
              <a:rPr lang="en-US" dirty="0" err="1"/>
              <a:t>gediend</a:t>
            </a:r>
            <a:r>
              <a:rPr lang="en-US" dirty="0"/>
              <a:t> </a:t>
            </a:r>
            <a:r>
              <a:rPr lang="en-US" dirty="0" err="1"/>
              <a:t>voor</a:t>
            </a:r>
            <a:r>
              <a:rPr lang="en-US" dirty="0"/>
              <a:t> het </a:t>
            </a:r>
            <a:r>
              <a:rPr lang="en-US" dirty="0" err="1"/>
              <a:t>ontwerp</a:t>
            </a:r>
            <a:r>
              <a:rPr lang="en-US" dirty="0"/>
              <a:t> van de </a:t>
            </a:r>
            <a:r>
              <a:rPr lang="en-US" dirty="0" err="1"/>
              <a:t>Japanse</a:t>
            </a:r>
            <a:r>
              <a:rPr lang="en-US" dirty="0"/>
              <a:t> Shinkansen </a:t>
            </a:r>
            <a:r>
              <a:rPr lang="en-US" dirty="0" err="1"/>
              <a:t>trein</a:t>
            </a:r>
            <a:r>
              <a:rPr lang="en-US" dirty="0"/>
              <a:t>. </a:t>
            </a:r>
          </a:p>
          <a:p>
            <a:endParaRPr lang="en-US" dirty="0"/>
          </a:p>
          <a:p>
            <a:r>
              <a:rPr lang="en-US" dirty="0" err="1"/>
              <a:t>Ik</a:t>
            </a:r>
            <a:r>
              <a:rPr lang="en-US" dirty="0"/>
              <a:t> ben </a:t>
            </a:r>
            <a:r>
              <a:rPr lang="en-US" dirty="0" err="1"/>
              <a:t>een</a:t>
            </a:r>
            <a:r>
              <a:rPr lang="en-US" dirty="0"/>
              <a:t> </a:t>
            </a:r>
            <a:r>
              <a:rPr lang="en-US" dirty="0" err="1"/>
              <a:t>keer</a:t>
            </a:r>
            <a:r>
              <a:rPr lang="en-US" dirty="0"/>
              <a:t> met </a:t>
            </a:r>
            <a:r>
              <a:rPr lang="en-US" dirty="0" err="1"/>
              <a:t>deze</a:t>
            </a:r>
            <a:r>
              <a:rPr lang="en-US" dirty="0"/>
              <a:t> </a:t>
            </a:r>
            <a:r>
              <a:rPr lang="en-US" dirty="0" err="1"/>
              <a:t>trein</a:t>
            </a:r>
            <a:r>
              <a:rPr lang="en-US" dirty="0"/>
              <a:t> </a:t>
            </a:r>
            <a:r>
              <a:rPr lang="en-US" dirty="0" err="1"/>
              <a:t>geweest</a:t>
            </a:r>
            <a:r>
              <a:rPr lang="en-US" dirty="0"/>
              <a:t>, </a:t>
            </a:r>
            <a:r>
              <a:rPr lang="en-US" dirty="0" err="1"/>
              <a:t>hij</a:t>
            </a:r>
            <a:r>
              <a:rPr lang="en-US" dirty="0"/>
              <a:t> </a:t>
            </a:r>
            <a:r>
              <a:rPr lang="en-US" dirty="0" err="1"/>
              <a:t>rijdt</a:t>
            </a:r>
            <a:r>
              <a:rPr lang="en-US" dirty="0"/>
              <a:t> </a:t>
            </a:r>
            <a:r>
              <a:rPr lang="en-US" dirty="0" err="1"/>
              <a:t>o.a.</a:t>
            </a:r>
            <a:r>
              <a:rPr lang="en-US" dirty="0"/>
              <a:t> van Tokyo </a:t>
            </a:r>
            <a:r>
              <a:rPr lang="en-US" dirty="0" err="1"/>
              <a:t>naar</a:t>
            </a:r>
            <a:r>
              <a:rPr lang="en-US" dirty="0"/>
              <a:t> Kyoto, </a:t>
            </a:r>
            <a:r>
              <a:rPr lang="en-US" dirty="0" err="1"/>
              <a:t>dat</a:t>
            </a:r>
            <a:r>
              <a:rPr lang="en-US" dirty="0"/>
              <a:t> is </a:t>
            </a:r>
            <a:r>
              <a:rPr lang="en-US" dirty="0" err="1"/>
              <a:t>ruim</a:t>
            </a:r>
            <a:r>
              <a:rPr lang="en-US" dirty="0"/>
              <a:t> 450 kilometer. </a:t>
            </a:r>
            <a:r>
              <a:rPr lang="en-US" dirty="0" err="1"/>
              <a:t>Snelheid</a:t>
            </a:r>
            <a:r>
              <a:rPr lang="en-US" dirty="0"/>
              <a:t> is </a:t>
            </a:r>
            <a:r>
              <a:rPr lang="en-US" dirty="0" err="1"/>
              <a:t>gemiddeld</a:t>
            </a:r>
            <a:r>
              <a:rPr lang="en-US" dirty="0"/>
              <a:t> 300 kilometer per </a:t>
            </a:r>
            <a:r>
              <a:rPr lang="en-US" dirty="0" err="1"/>
              <a:t>uur</a:t>
            </a:r>
            <a:r>
              <a:rPr lang="en-US" dirty="0"/>
              <a:t>, </a:t>
            </a:r>
            <a:r>
              <a:rPr lang="en-US" dirty="0" err="1"/>
              <a:t>ik</a:t>
            </a:r>
            <a:r>
              <a:rPr lang="en-US" dirty="0"/>
              <a:t> </a:t>
            </a:r>
            <a:r>
              <a:rPr lang="en-US" dirty="0" err="1"/>
              <a:t>vind</a:t>
            </a:r>
            <a:r>
              <a:rPr lang="en-US" dirty="0"/>
              <a:t> </a:t>
            </a:r>
            <a:r>
              <a:rPr lang="en-US" dirty="0" err="1"/>
              <a:t>dat</a:t>
            </a:r>
            <a:r>
              <a:rPr lang="en-US" dirty="0"/>
              <a:t> </a:t>
            </a:r>
            <a:r>
              <a:rPr lang="en-US" dirty="0" err="1"/>
              <a:t>nog</a:t>
            </a:r>
            <a:r>
              <a:rPr lang="en-US" dirty="0"/>
              <a:t> steeds </a:t>
            </a:r>
            <a:r>
              <a:rPr lang="en-US" dirty="0" err="1"/>
              <a:t>onvoorstelbaar</a:t>
            </a:r>
            <a:r>
              <a:rPr lang="en-US" dirty="0"/>
              <a:t>, in 1,5 </a:t>
            </a:r>
            <a:r>
              <a:rPr lang="en-US" dirty="0" err="1"/>
              <a:t>uur</a:t>
            </a:r>
            <a:r>
              <a:rPr lang="en-US" dirty="0"/>
              <a:t> ben je er! Jammer </a:t>
            </a:r>
            <a:r>
              <a:rPr lang="en-US" dirty="0" err="1"/>
              <a:t>dat</a:t>
            </a:r>
            <a:r>
              <a:rPr lang="en-US" dirty="0"/>
              <a:t> </a:t>
            </a:r>
            <a:r>
              <a:rPr lang="en-US" dirty="0" err="1"/>
              <a:t>Lunteren</a:t>
            </a:r>
            <a:r>
              <a:rPr lang="en-US" dirty="0"/>
              <a:t> </a:t>
            </a:r>
            <a:r>
              <a:rPr lang="en-US" dirty="0" err="1"/>
              <a:t>nog</a:t>
            </a:r>
            <a:r>
              <a:rPr lang="en-US" dirty="0"/>
              <a:t> </a:t>
            </a:r>
            <a:r>
              <a:rPr lang="en-US" dirty="0" err="1"/>
              <a:t>niet</a:t>
            </a:r>
            <a:r>
              <a:rPr lang="en-US" dirty="0"/>
              <a:t> </a:t>
            </a:r>
            <a:r>
              <a:rPr lang="en-US" dirty="0" err="1"/>
              <a:t>aan</a:t>
            </a:r>
            <a:r>
              <a:rPr lang="en-US" dirty="0"/>
              <a:t> </a:t>
            </a:r>
            <a:r>
              <a:rPr lang="en-US" dirty="0" err="1"/>
              <a:t>dit</a:t>
            </a:r>
            <a:r>
              <a:rPr lang="en-US" dirty="0"/>
              <a:t> net zit.</a:t>
            </a:r>
          </a:p>
          <a:p>
            <a:endParaRPr lang="en-US" dirty="0"/>
          </a:p>
          <a:p>
            <a:r>
              <a:rPr lang="en-US" dirty="0"/>
              <a:t>Hoe </a:t>
            </a:r>
            <a:r>
              <a:rPr lang="en-US" dirty="0" err="1"/>
              <a:t>kan</a:t>
            </a:r>
            <a:r>
              <a:rPr lang="en-US" dirty="0"/>
              <a:t> de </a:t>
            </a:r>
            <a:r>
              <a:rPr lang="en-US" dirty="0" err="1"/>
              <a:t>trein</a:t>
            </a:r>
            <a:r>
              <a:rPr lang="en-US" dirty="0"/>
              <a:t> zo </a:t>
            </a:r>
            <a:r>
              <a:rPr lang="en-US" dirty="0" err="1"/>
              <a:t>snel</a:t>
            </a:r>
            <a:r>
              <a:rPr lang="en-US" dirty="0"/>
              <a:t> </a:t>
            </a:r>
            <a:r>
              <a:rPr lang="en-US" dirty="0" err="1"/>
              <a:t>gaan</a:t>
            </a:r>
            <a:r>
              <a:rPr lang="en-US" dirty="0"/>
              <a:t>?</a:t>
            </a:r>
          </a:p>
          <a:p>
            <a:endParaRPr lang="en-US" dirty="0"/>
          </a:p>
          <a:p>
            <a:r>
              <a:rPr lang="en-US" dirty="0"/>
              <a:t>De </a:t>
            </a:r>
            <a:r>
              <a:rPr lang="en-US" dirty="0" err="1"/>
              <a:t>neus</a:t>
            </a:r>
            <a:r>
              <a:rPr lang="en-US" dirty="0"/>
              <a:t> van de </a:t>
            </a:r>
            <a:r>
              <a:rPr lang="en-US" dirty="0" err="1"/>
              <a:t>trein</a:t>
            </a:r>
            <a:r>
              <a:rPr lang="en-US" dirty="0"/>
              <a:t> </a:t>
            </a:r>
            <a:r>
              <a:rPr lang="en-US" dirty="0" err="1"/>
              <a:t>heeft</a:t>
            </a:r>
            <a:r>
              <a:rPr lang="en-US" dirty="0"/>
              <a:t> </a:t>
            </a:r>
            <a:r>
              <a:rPr lang="en-US" dirty="0" err="1"/>
              <a:t>dezelfde</a:t>
            </a:r>
            <a:r>
              <a:rPr lang="en-US" dirty="0"/>
              <a:t> </a:t>
            </a:r>
            <a:r>
              <a:rPr lang="en-US" dirty="0" err="1"/>
              <a:t>vorm</a:t>
            </a:r>
            <a:r>
              <a:rPr lang="en-US" dirty="0"/>
              <a:t> </a:t>
            </a:r>
            <a:r>
              <a:rPr lang="en-US" dirty="0" err="1"/>
              <a:t>als</a:t>
            </a:r>
            <a:r>
              <a:rPr lang="en-US" dirty="0"/>
              <a:t> de snavel van de </a:t>
            </a:r>
            <a:r>
              <a:rPr lang="en-US" dirty="0" err="1"/>
              <a:t>vogel</a:t>
            </a:r>
            <a:r>
              <a:rPr lang="en-US" dirty="0"/>
              <a:t>. </a:t>
            </a:r>
            <a:r>
              <a:rPr lang="en-US" dirty="0" err="1"/>
              <a:t>Hierdoor</a:t>
            </a:r>
            <a:r>
              <a:rPr lang="en-US" dirty="0"/>
              <a:t> </a:t>
            </a:r>
            <a:r>
              <a:rPr lang="en-US" dirty="0" err="1"/>
              <a:t>gebruikt</a:t>
            </a:r>
            <a:r>
              <a:rPr lang="en-US" dirty="0"/>
              <a:t> de </a:t>
            </a:r>
            <a:r>
              <a:rPr lang="en-US" dirty="0" err="1"/>
              <a:t>trein</a:t>
            </a:r>
            <a:r>
              <a:rPr lang="en-US" dirty="0"/>
              <a:t> minder </a:t>
            </a:r>
            <a:r>
              <a:rPr lang="en-US" dirty="0" err="1"/>
              <a:t>energie</a:t>
            </a:r>
            <a:r>
              <a:rPr lang="en-US" dirty="0"/>
              <a:t> en </a:t>
            </a:r>
            <a:r>
              <a:rPr lang="en-US" dirty="0" err="1"/>
              <a:t>creëert</a:t>
            </a:r>
            <a:r>
              <a:rPr lang="en-US" dirty="0"/>
              <a:t> het door de </a:t>
            </a:r>
            <a:r>
              <a:rPr lang="en-US" dirty="0" err="1"/>
              <a:t>afgenomen</a:t>
            </a:r>
            <a:r>
              <a:rPr lang="en-US" dirty="0"/>
              <a:t> </a:t>
            </a:r>
            <a:r>
              <a:rPr lang="en-US" dirty="0" err="1"/>
              <a:t>druk</a:t>
            </a:r>
            <a:r>
              <a:rPr lang="en-US" dirty="0"/>
              <a:t> (</a:t>
            </a:r>
            <a:r>
              <a:rPr lang="en-US" dirty="0" err="1"/>
              <a:t>waarom</a:t>
            </a:r>
            <a:r>
              <a:rPr lang="en-US" dirty="0"/>
              <a:t> </a:t>
            </a:r>
            <a:r>
              <a:rPr lang="en-US" dirty="0" err="1"/>
              <a:t>neemt</a:t>
            </a:r>
            <a:r>
              <a:rPr lang="en-US" dirty="0"/>
              <a:t> de </a:t>
            </a:r>
            <a:r>
              <a:rPr lang="en-US" dirty="0" err="1"/>
              <a:t>druk</a:t>
            </a:r>
            <a:r>
              <a:rPr lang="en-US" dirty="0"/>
              <a:t> </a:t>
            </a:r>
            <a:r>
              <a:rPr lang="en-US" dirty="0" err="1"/>
              <a:t>af</a:t>
            </a:r>
            <a:r>
              <a:rPr lang="en-US" dirty="0"/>
              <a:t>, is het </a:t>
            </a:r>
            <a:r>
              <a:rPr lang="en-US" dirty="0" err="1"/>
              <a:t>vergelijkbaar</a:t>
            </a:r>
            <a:r>
              <a:rPr lang="en-US" dirty="0"/>
              <a:t> met </a:t>
            </a:r>
            <a:r>
              <a:rPr lang="en-US" dirty="0" err="1"/>
              <a:t>duiken</a:t>
            </a:r>
            <a:r>
              <a:rPr lang="en-US" dirty="0"/>
              <a:t>, </a:t>
            </a:r>
            <a:r>
              <a:rPr lang="en-US" dirty="0" err="1"/>
              <a:t>als</a:t>
            </a:r>
            <a:r>
              <a:rPr lang="en-US" dirty="0"/>
              <a:t> je plat </a:t>
            </a:r>
            <a:r>
              <a:rPr lang="en-US" dirty="0" err="1"/>
              <a:t>duikt</a:t>
            </a:r>
            <a:r>
              <a:rPr lang="en-US" dirty="0"/>
              <a:t> is er </a:t>
            </a:r>
            <a:r>
              <a:rPr lang="en-US" dirty="0" err="1"/>
              <a:t>een</a:t>
            </a:r>
            <a:r>
              <a:rPr lang="en-US" dirty="0"/>
              <a:t> </a:t>
            </a:r>
            <a:r>
              <a:rPr lang="en-US" dirty="0" err="1"/>
              <a:t>enorme</a:t>
            </a:r>
            <a:r>
              <a:rPr lang="en-US" dirty="0"/>
              <a:t> </a:t>
            </a:r>
            <a:r>
              <a:rPr lang="en-US" dirty="0" err="1"/>
              <a:t>knal</a:t>
            </a:r>
            <a:r>
              <a:rPr lang="en-US" dirty="0"/>
              <a:t> + </a:t>
            </a:r>
            <a:r>
              <a:rPr lang="en-US" dirty="0" err="1"/>
              <a:t>pijnlijk</a:t>
            </a:r>
            <a:r>
              <a:rPr lang="en-US" dirty="0"/>
              <a:t> </a:t>
            </a:r>
            <a:r>
              <a:rPr lang="en-US" dirty="0" err="1"/>
              <a:t>terwijl</a:t>
            </a:r>
            <a:r>
              <a:rPr lang="en-US" dirty="0"/>
              <a:t> </a:t>
            </a:r>
            <a:r>
              <a:rPr lang="en-US" dirty="0" err="1"/>
              <a:t>als</a:t>
            </a:r>
            <a:r>
              <a:rPr lang="en-US" dirty="0"/>
              <a:t> je </a:t>
            </a:r>
            <a:r>
              <a:rPr lang="en-US" dirty="0" err="1"/>
              <a:t>sierlijk</a:t>
            </a:r>
            <a:r>
              <a:rPr lang="en-US" dirty="0"/>
              <a:t> </a:t>
            </a:r>
            <a:r>
              <a:rPr lang="en-US" dirty="0" err="1"/>
              <a:t>duikt</a:t>
            </a:r>
            <a:r>
              <a:rPr lang="en-US" dirty="0"/>
              <a:t> het </a:t>
            </a:r>
            <a:r>
              <a:rPr lang="en-US" dirty="0" err="1"/>
              <a:t>makkelijk</a:t>
            </a:r>
            <a:r>
              <a:rPr lang="en-US" dirty="0"/>
              <a:t> is?) </a:t>
            </a:r>
            <a:r>
              <a:rPr lang="en-US" dirty="0" err="1"/>
              <a:t>geen</a:t>
            </a:r>
            <a:r>
              <a:rPr lang="en-US" dirty="0"/>
              <a:t> </a:t>
            </a:r>
            <a:r>
              <a:rPr lang="en-US" dirty="0" err="1"/>
              <a:t>knal</a:t>
            </a:r>
            <a:r>
              <a:rPr lang="en-US" dirty="0"/>
              <a:t> </a:t>
            </a:r>
            <a:r>
              <a:rPr lang="en-US" dirty="0" err="1"/>
              <a:t>wanneer</a:t>
            </a:r>
            <a:r>
              <a:rPr lang="en-US" dirty="0"/>
              <a:t> de </a:t>
            </a:r>
            <a:r>
              <a:rPr lang="en-US" dirty="0" err="1"/>
              <a:t>trein</a:t>
            </a:r>
            <a:r>
              <a:rPr lang="en-US" dirty="0"/>
              <a:t> </a:t>
            </a:r>
            <a:r>
              <a:rPr lang="en-US" dirty="0" err="1"/>
              <a:t>een</a:t>
            </a:r>
            <a:r>
              <a:rPr lang="en-US" dirty="0"/>
              <a:t> tunnel </a:t>
            </a:r>
            <a:r>
              <a:rPr lang="en-US" dirty="0" err="1"/>
              <a:t>verlaat</a:t>
            </a:r>
            <a:r>
              <a:rPr lang="en-US" dirty="0"/>
              <a:t>.</a:t>
            </a:r>
          </a:p>
          <a:p>
            <a:endParaRPr lang="en-US" dirty="0"/>
          </a:p>
          <a:p>
            <a:endParaRPr lang="en-US" dirty="0"/>
          </a:p>
          <a:p>
            <a:r>
              <a:rPr lang="nl-NL" sz="1200" b="0" i="0" kern="1200" dirty="0">
                <a:solidFill>
                  <a:schemeClr val="tx1"/>
                </a:solidFill>
                <a:effectLst/>
                <a:latin typeface="+mn-lt"/>
                <a:ea typeface="+mn-ea"/>
                <a:cs typeface="+mn-cs"/>
              </a:rPr>
              <a:t>Een van de snelste hogesnelheidstreinen ter wereld, de Japanse </a:t>
            </a:r>
            <a:r>
              <a:rPr lang="nl-NL" sz="1200" b="0" i="0" kern="1200" dirty="0" err="1">
                <a:solidFill>
                  <a:schemeClr val="tx1"/>
                </a:solidFill>
                <a:effectLst/>
                <a:latin typeface="+mn-lt"/>
                <a:ea typeface="+mn-ea"/>
                <a:cs typeface="+mn-cs"/>
              </a:rPr>
              <a:t>Shinkansen</a:t>
            </a:r>
            <a:r>
              <a:rPr lang="nl-NL" sz="1200" b="0" i="0" kern="1200" dirty="0">
                <a:solidFill>
                  <a:schemeClr val="tx1"/>
                </a:solidFill>
                <a:effectLst/>
                <a:latin typeface="+mn-lt"/>
                <a:ea typeface="+mn-ea"/>
                <a:cs typeface="+mn-cs"/>
              </a:rPr>
              <a:t>, kreeg ook zo’n puntige snavel aangemeten. Daardoor werd hij 10 procent sneller en verbruikt hij nu 15 procent minder energie dan met zijn oude, stompe voorkant.</a:t>
            </a:r>
            <a:endParaRPr lang="en-US" dirty="0"/>
          </a:p>
          <a:p>
            <a:r>
              <a:rPr lang="en-US" dirty="0"/>
              <a:t>Video about this example and biomimicry: </a:t>
            </a:r>
            <a:r>
              <a:rPr lang="en-US" dirty="0">
                <a:hlinkClick r:id="rId3"/>
              </a:rPr>
              <a:t>https://www.youtube.com/watch?v=iMtXqTmfta0</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9</a:t>
            </a:fld>
            <a:endParaRPr lang="en-US"/>
          </a:p>
        </p:txBody>
      </p:sp>
    </p:spTree>
    <p:extLst>
      <p:ext uri="{BB962C8B-B14F-4D97-AF65-F5344CB8AC3E}">
        <p14:creationId xmlns:p14="http://schemas.microsoft.com/office/powerpoint/2010/main" val="293719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Voorbeeld</a:t>
            </a:r>
            <a:r>
              <a:rPr lang="en-US" dirty="0"/>
              <a:t>: Mug</a:t>
            </a:r>
          </a:p>
        </p:txBody>
      </p:sp>
      <p:sp>
        <p:nvSpPr>
          <p:cNvPr id="4" name="Slide Number Placeholder 3"/>
          <p:cNvSpPr>
            <a:spLocks noGrp="1"/>
          </p:cNvSpPr>
          <p:nvPr>
            <p:ph type="sldNum" sz="quarter" idx="5"/>
          </p:nvPr>
        </p:nvSpPr>
        <p:spPr/>
        <p:txBody>
          <a:bodyPr/>
          <a:lstStyle/>
          <a:p>
            <a:fld id="{FE80C919-022B-4E89-AEBD-BDF3B7627879}" type="slidenum">
              <a:rPr lang="en-US" smtClean="0"/>
              <a:t>10</a:t>
            </a:fld>
            <a:endParaRPr lang="en-US"/>
          </a:p>
        </p:txBody>
      </p:sp>
    </p:spTree>
    <p:extLst>
      <p:ext uri="{BB962C8B-B14F-4D97-AF65-F5344CB8AC3E}">
        <p14:creationId xmlns:p14="http://schemas.microsoft.com/office/powerpoint/2010/main" val="153510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t>
            </a:r>
            <a:r>
              <a:rPr lang="en-US" sz="1200" b="0" i="0" kern="1200" dirty="0" err="1">
                <a:solidFill>
                  <a:schemeClr val="tx1"/>
                </a:solidFill>
                <a:effectLst/>
                <a:latin typeface="+mn-lt"/>
                <a:ea typeface="+mn-ea"/>
                <a:cs typeface="+mn-cs"/>
              </a:rPr>
              <a:t>eerste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instantie</a:t>
            </a:r>
            <a:r>
              <a:rPr lang="en-US" sz="1200" b="0" i="0" kern="1200" dirty="0">
                <a:solidFill>
                  <a:schemeClr val="tx1"/>
                </a:solidFill>
                <a:effectLst/>
                <a:latin typeface="+mn-lt"/>
                <a:ea typeface="+mn-ea"/>
                <a:cs typeface="+mn-cs"/>
              </a:rPr>
              <a:t> is de </a:t>
            </a:r>
            <a:r>
              <a:rPr lang="en-US" sz="1200" b="0" i="0" kern="1200" dirty="0" err="1">
                <a:solidFill>
                  <a:schemeClr val="tx1"/>
                </a:solidFill>
                <a:effectLst/>
                <a:latin typeface="+mn-lt"/>
                <a:ea typeface="+mn-ea"/>
                <a:cs typeface="+mn-cs"/>
              </a:rPr>
              <a:t>steek</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mug </a:t>
            </a:r>
            <a:r>
              <a:rPr lang="en-US" sz="1200" b="0" i="0" kern="1200" dirty="0" err="1">
                <a:solidFill>
                  <a:schemeClr val="tx1"/>
                </a:solidFill>
                <a:effectLst/>
                <a:latin typeface="+mn-lt"/>
                <a:ea typeface="+mn-ea"/>
                <a:cs typeface="+mn-cs"/>
              </a:rPr>
              <a:t>pijnloos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snuitpunt</a:t>
            </a:r>
            <a:r>
              <a:rPr lang="en-US" sz="1200" b="0" i="0" kern="1200" dirty="0">
                <a:solidFill>
                  <a:schemeClr val="tx1"/>
                </a:solidFill>
                <a:effectLst/>
                <a:latin typeface="+mn-lt"/>
                <a:ea typeface="+mn-ea"/>
                <a:cs typeface="+mn-cs"/>
              </a:rPr>
              <a:t> van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mug </a:t>
            </a:r>
            <a:r>
              <a:rPr lang="en-US" sz="1200" b="0" i="0" kern="1200" dirty="0" err="1">
                <a:solidFill>
                  <a:schemeClr val="tx1"/>
                </a:solidFill>
                <a:effectLst/>
                <a:latin typeface="+mn-lt"/>
                <a:ea typeface="+mn-ea"/>
                <a:cs typeface="+mn-cs"/>
              </a:rPr>
              <a:t>bevat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gezaagde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meerdere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sprieten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waardoor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huidzenuwen</a:t>
            </a:r>
            <a:r>
              <a:rPr lang="en-US" sz="1200" b="0" i="0" kern="1200" dirty="0">
                <a:solidFill>
                  <a:schemeClr val="tx1"/>
                </a:solidFill>
                <a:effectLst/>
                <a:latin typeface="+mn-lt"/>
                <a:ea typeface="+mn-ea"/>
                <a:cs typeface="+mn-cs"/>
              </a:rPr>
              <a:t> op minder </a:t>
            </a:r>
            <a:r>
              <a:rPr lang="en-US" sz="1200" b="0" i="0" kern="1200" dirty="0" err="1">
                <a:solidFill>
                  <a:schemeClr val="tx1"/>
                </a:solidFill>
                <a:effectLst/>
                <a:latin typeface="+mn-lt"/>
                <a:ea typeface="+mn-ea"/>
                <a:cs typeface="+mn-cs"/>
              </a:rPr>
              <a:t>plekken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worden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geraakt</a:t>
            </a:r>
            <a:r>
              <a:rPr lang="en-US" sz="1200" b="0" i="0" kern="1200" dirty="0">
                <a:solidFill>
                  <a:schemeClr val="tx1"/>
                </a:solidFill>
                <a:effectLst/>
                <a:latin typeface="+mn-lt"/>
                <a:ea typeface="+mn-ea"/>
                <a:cs typeface="+mn-cs"/>
              </a:rPr>
              <a:t>. Minder </a:t>
            </a:r>
            <a:r>
              <a:rPr lang="en-US" sz="1200" b="0" i="0" kern="1200" dirty="0" err="1">
                <a:solidFill>
                  <a:schemeClr val="tx1"/>
                </a:solidFill>
                <a:effectLst/>
                <a:latin typeface="+mn-lt"/>
                <a:ea typeface="+mn-ea"/>
                <a:cs typeface="+mn-cs"/>
              </a:rPr>
              <a:t>oppervlakte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dat</a:t>
            </a:r>
            <a:r>
              <a:rPr lang="en-US" sz="1200" b="0" i="0" kern="1200" dirty="0">
                <a:solidFill>
                  <a:schemeClr val="tx1"/>
                </a:solidFill>
                <a:effectLst/>
                <a:latin typeface="+mn-lt"/>
                <a:ea typeface="+mn-ea"/>
                <a:cs typeface="+mn-cs"/>
              </a:rPr>
              <a:t> in contact </a:t>
            </a:r>
            <a:r>
              <a:rPr lang="en-US" sz="1200" b="0" i="0" kern="1200" dirty="0" err="1">
                <a:solidFill>
                  <a:schemeClr val="tx1"/>
                </a:solidFill>
                <a:effectLst/>
                <a:latin typeface="+mn-lt"/>
                <a:ea typeface="+mn-ea"/>
                <a:cs typeface="+mn-cs"/>
              </a:rPr>
              <a:t>komt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betekent</a:t>
            </a:r>
            <a:r>
              <a:rPr lang="en-US" sz="1200" b="0" i="0" kern="1200" dirty="0">
                <a:solidFill>
                  <a:schemeClr val="tx1"/>
                </a:solidFill>
                <a:effectLst/>
                <a:latin typeface="+mn-lt"/>
                <a:ea typeface="+mn-ea"/>
                <a:cs typeface="+mn-cs"/>
              </a:rPr>
              <a:t> minder </a:t>
            </a:r>
            <a:r>
              <a:rPr lang="en-US" sz="1200" b="0" i="0" kern="1200" dirty="0" err="1">
                <a:solidFill>
                  <a:schemeClr val="tx1"/>
                </a:solidFill>
                <a:effectLst/>
                <a:latin typeface="+mn-lt"/>
                <a:ea typeface="+mn-ea"/>
                <a:cs typeface="+mn-cs"/>
              </a:rPr>
              <a:t>pijn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E80C919-022B-4E89-AEBD-BDF3B7627879}" type="slidenum">
              <a:rPr lang="en-US" smtClean="0"/>
              <a:t>11</a:t>
            </a:fld>
            <a:endParaRPr lang="en-US"/>
          </a:p>
        </p:txBody>
      </p:sp>
    </p:spTree>
    <p:extLst>
      <p:ext uri="{BB962C8B-B14F-4D97-AF65-F5344CB8AC3E}">
        <p14:creationId xmlns:p14="http://schemas.microsoft.com/office/powerpoint/2010/main" val="2447402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5" name="Rectangle 28"/>
          <p:cNvSpPr>
            <a:spLocks noChangeArrowheads="1"/>
          </p:cNvSpPr>
          <p:nvPr userDrawn="1"/>
        </p:nvSpPr>
        <p:spPr bwMode="auto">
          <a:xfrm>
            <a:off x="-1" y="13"/>
            <a:ext cx="1576384" cy="6857987"/>
          </a:xfrm>
          <a:prstGeom prst="rect">
            <a:avLst/>
          </a:prstGeom>
          <a:solidFill>
            <a:srgbClr val="00A6D6"/>
          </a:solidFill>
          <a:ln w="9525">
            <a:noFill/>
            <a:miter lim="800000"/>
            <a:headEnd/>
            <a:tailEnd/>
          </a:ln>
        </p:spPr>
        <p:txBody>
          <a:bodyPr wrap="none" lIns="91436" tIns="45719" rIns="91436" bIns="45719" anchor="ctr"/>
          <a:lstStyle/>
          <a:p>
            <a:pPr algn="r"/>
            <a:endParaRPr lang="nl-NL" sz="2100">
              <a:latin typeface="Tahoma" pitchFamily="34" charset="0"/>
            </a:endParaRPr>
          </a:p>
        </p:txBody>
      </p:sp>
      <p:pic>
        <p:nvPicPr>
          <p:cNvPr id="6" name="Picture 3" descr="TU_P5#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 y="6108245"/>
            <a:ext cx="1368883" cy="843232"/>
          </a:xfrm>
          <a:prstGeom prst="rect">
            <a:avLst/>
          </a:prstGeom>
        </p:spPr>
      </p:pic>
      <p:sp>
        <p:nvSpPr>
          <p:cNvPr id="4" name="TextBox 3"/>
          <p:cNvSpPr txBox="1"/>
          <p:nvPr userDrawn="1"/>
        </p:nvSpPr>
        <p:spPr>
          <a:xfrm>
            <a:off x="7912100" y="6400800"/>
            <a:ext cx="1041400" cy="307777"/>
          </a:xfrm>
          <a:prstGeom prst="rect">
            <a:avLst/>
          </a:prstGeom>
          <a:noFill/>
        </p:spPr>
        <p:txBody>
          <a:bodyPr wrap="square" rtlCol="0">
            <a:spAutoFit/>
          </a:bodyPr>
          <a:lstStyle/>
          <a:p>
            <a:pPr algn="r"/>
            <a:fld id="{69CD01A7-429B-DC48-8F96-BCBBCB54612C}" type="slidenum">
              <a:rPr lang="en-US" sz="1400" smtClean="0">
                <a:solidFill>
                  <a:srgbClr val="00A6D6"/>
                </a:solidFill>
              </a:rPr>
              <a:pPr algn="r"/>
              <a:t>‹nr.›</a:t>
            </a:fld>
            <a:endParaRPr lang="en-US" sz="1400" dirty="0">
              <a:solidFill>
                <a:srgbClr val="00A6D6"/>
              </a:solidFill>
            </a:endParaRPr>
          </a:p>
        </p:txBody>
      </p:sp>
    </p:spTree>
    <p:extLst>
      <p:ext uri="{BB962C8B-B14F-4D97-AF65-F5344CB8AC3E}">
        <p14:creationId xmlns:p14="http://schemas.microsoft.com/office/powerpoint/2010/main" val="288141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3"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146" y="6218336"/>
            <a:ext cx="1104294" cy="430675"/>
          </a:xfrm>
          <a:prstGeom prst="rect">
            <a:avLst/>
          </a:prstGeom>
        </p:spPr>
      </p:pic>
      <p:sp>
        <p:nvSpPr>
          <p:cNvPr id="4" name="TextBox 3"/>
          <p:cNvSpPr txBox="1"/>
          <p:nvPr userDrawn="1"/>
        </p:nvSpPr>
        <p:spPr>
          <a:xfrm>
            <a:off x="7912100" y="6400800"/>
            <a:ext cx="1041400" cy="307777"/>
          </a:xfrm>
          <a:prstGeom prst="rect">
            <a:avLst/>
          </a:prstGeom>
          <a:noFill/>
        </p:spPr>
        <p:txBody>
          <a:bodyPr wrap="square" rtlCol="0">
            <a:spAutoFit/>
          </a:bodyPr>
          <a:lstStyle/>
          <a:p>
            <a:pPr algn="r"/>
            <a:fld id="{69CD01A7-429B-DC48-8F96-BCBBCB54612C}" type="slidenum">
              <a:rPr lang="en-US" sz="1400" smtClean="0">
                <a:solidFill>
                  <a:srgbClr val="00A6D6"/>
                </a:solidFill>
              </a:rPr>
              <a:pPr algn="r"/>
              <a:t>‹nr.›</a:t>
            </a:fld>
            <a:endParaRPr lang="en-US" sz="1400" dirty="0">
              <a:solidFill>
                <a:srgbClr val="00A6D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pic>
        <p:nvPicPr>
          <p:cNvPr id="2" name="Picture 1" descr="GS_TUCAMP0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 y="0"/>
            <a:ext cx="9165600" cy="6946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434823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17575" y="0"/>
            <a:ext cx="7659688" cy="10668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a:xfrm>
            <a:off x="925513" y="1828800"/>
            <a:ext cx="7648575" cy="350520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1914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NEW_Delft 1 kolom">
    <p:spTree>
      <p:nvGrpSpPr>
        <p:cNvPr id="1" name=""/>
        <p:cNvGrpSpPr/>
        <p:nvPr/>
      </p:nvGrpSpPr>
      <p:grpSpPr>
        <a:xfrm>
          <a:off x="0" y="0"/>
          <a:ext cx="0" cy="0"/>
          <a:chOff x="0" y="0"/>
          <a:chExt cx="0" cy="0"/>
        </a:xfrm>
      </p:grpSpPr>
      <p:sp>
        <p:nvSpPr>
          <p:cNvPr id="4" name="TextBox 3"/>
          <p:cNvSpPr txBox="1"/>
          <p:nvPr userDrawn="1"/>
        </p:nvSpPr>
        <p:spPr>
          <a:xfrm>
            <a:off x="7912100" y="6400800"/>
            <a:ext cx="1041400" cy="307777"/>
          </a:xfrm>
          <a:prstGeom prst="rect">
            <a:avLst/>
          </a:prstGeom>
          <a:noFill/>
        </p:spPr>
        <p:txBody>
          <a:bodyPr wrap="square" rtlCol="0">
            <a:spAutoFit/>
          </a:bodyPr>
          <a:lstStyle/>
          <a:p>
            <a:pPr algn="r"/>
            <a:fld id="{69CD01A7-429B-DC48-8F96-BCBBCB54612C}" type="slidenum">
              <a:rPr lang="en-US" sz="1400" smtClean="0">
                <a:solidFill>
                  <a:schemeClr val="tx1"/>
                </a:solidFill>
                <a:latin typeface="Museo Sans 500" panose="02000000000000000000" pitchFamily="50" charset="0"/>
              </a:rPr>
              <a:pPr algn="r"/>
              <a:t>‹nr.›</a:t>
            </a:fld>
            <a:endParaRPr lang="en-US" sz="1400" dirty="0">
              <a:solidFill>
                <a:schemeClr val="tx1"/>
              </a:solidFill>
              <a:latin typeface="Museo Sans 500" panose="02000000000000000000" pitchFamily="50" charset="0"/>
            </a:endParaRPr>
          </a:p>
        </p:txBody>
      </p:sp>
      <p:sp>
        <p:nvSpPr>
          <p:cNvPr id="18" name="Tijdelijke aanduiding voor inhoud 2"/>
          <p:cNvSpPr>
            <a:spLocks noGrp="1"/>
          </p:cNvSpPr>
          <p:nvPr userDrawn="1">
            <p:ph idx="1" hasCustomPrompt="1"/>
          </p:nvPr>
        </p:nvSpPr>
        <p:spPr>
          <a:xfrm>
            <a:off x="258094" y="1499547"/>
            <a:ext cx="8625736" cy="4215369"/>
          </a:xfrm>
          <a:prstGeom prst="rect">
            <a:avLst/>
          </a:prstGeom>
        </p:spPr>
        <p:txBody>
          <a:bodyPr/>
          <a:lstStyle>
            <a:lvl1pPr marL="285750" indent="-285750" algn="l">
              <a:buFont typeface="Courier New" panose="02070309020205020404" pitchFamily="49" charset="0"/>
              <a:buChar char="o"/>
              <a:defRPr sz="1800">
                <a:latin typeface="Museo Sans 500" panose="02000000000000000000" pitchFamily="50" charset="0"/>
              </a:defRPr>
            </a:lvl1pPr>
            <a:lvl2pPr marL="742950" indent="-285750" algn="l">
              <a:buFont typeface="Museo Sans 300" panose="02000000000000000000" pitchFamily="50" charset="0"/>
              <a:buChar char="–"/>
              <a:defRPr sz="1800">
                <a:latin typeface="Museo Sans 300" panose="02000000000000000000" pitchFamily="50" charset="0"/>
              </a:defRPr>
            </a:lvl2pPr>
            <a:lvl3pPr algn="l">
              <a:defRPr sz="1800">
                <a:latin typeface="Museo Sans 300" panose="02000000000000000000" pitchFamily="50" charset="0"/>
              </a:defRPr>
            </a:lvl3pPr>
            <a:lvl4pPr algn="l">
              <a:defRPr sz="1800">
                <a:latin typeface="Museo Sans 300" panose="02000000000000000000" pitchFamily="50" charset="0"/>
              </a:defRPr>
            </a:lvl4pPr>
            <a:lvl5pPr algn="l">
              <a:defRPr sz="1800">
                <a:latin typeface="Museo Sans 300" panose="02000000000000000000" pitchFamily="50"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tle 2"/>
          <p:cNvSpPr>
            <a:spLocks noGrp="1"/>
          </p:cNvSpPr>
          <p:nvPr>
            <p:ph type="title" hasCustomPrompt="1"/>
          </p:nvPr>
        </p:nvSpPr>
        <p:spPr>
          <a:xfrm>
            <a:off x="1448250" y="334248"/>
            <a:ext cx="5342968" cy="421239"/>
          </a:xfrm>
          <a:prstGeom prst="rect">
            <a:avLst/>
          </a:prstGeom>
        </p:spPr>
        <p:txBody>
          <a:bodyPr/>
          <a:lstStyle>
            <a:lvl1pPr>
              <a:defRPr sz="2200">
                <a:latin typeface="Museo Sans 500" panose="02000000000000000000" pitchFamily="50" charset="0"/>
              </a:defRPr>
            </a:lvl1pPr>
          </a:lstStyle>
          <a:p>
            <a:r>
              <a:rPr lang="nl-NL" dirty="0"/>
              <a:t>Leerlijnen onderzoekend leren</a:t>
            </a:r>
          </a:p>
        </p:txBody>
      </p:sp>
      <p:grpSp>
        <p:nvGrpSpPr>
          <p:cNvPr id="2" name="Group 1"/>
          <p:cNvGrpSpPr/>
          <p:nvPr userDrawn="1"/>
        </p:nvGrpSpPr>
        <p:grpSpPr>
          <a:xfrm>
            <a:off x="-4621" y="94349"/>
            <a:ext cx="9144000" cy="988345"/>
            <a:chOff x="-4621" y="94349"/>
            <a:chExt cx="9144000" cy="988345"/>
          </a:xfrm>
        </p:grpSpPr>
        <p:pic>
          <p:nvPicPr>
            <p:cNvPr id="21" name="Picture 20"/>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954" y="94349"/>
              <a:ext cx="1235714" cy="8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Rechte verbindingslijn 6"/>
            <p:cNvCxnSpPr/>
            <p:nvPr/>
          </p:nvCxnSpPr>
          <p:spPr>
            <a:xfrm>
              <a:off x="-4621" y="108269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12" name="Afbeelding 2" descr="TUDelft_LogoZWART.eps"/>
          <p:cNvPicPr>
            <a:picLocks noChangeAspect="1"/>
          </p:cNvPicPr>
          <p:nvPr userDrawn="1"/>
        </p:nvPicPr>
        <p:blipFill>
          <a:blip r:embed="rId3">
            <a:lum bright="15000"/>
            <a:extLst>
              <a:ext uri="{28A0092B-C50C-407E-A947-70E740481C1C}">
                <a14:useLocalDpi xmlns:a14="http://schemas.microsoft.com/office/drawing/2010/main"/>
              </a:ext>
            </a:extLst>
          </a:blip>
          <a:stretch>
            <a:fillRect/>
          </a:stretch>
        </p:blipFill>
        <p:spPr>
          <a:xfrm>
            <a:off x="7532662" y="141617"/>
            <a:ext cx="1136885" cy="441667"/>
          </a:xfrm>
          <a:prstGeom prst="rect">
            <a:avLst/>
          </a:prstGeom>
        </p:spPr>
      </p:pic>
      <p:pic>
        <p:nvPicPr>
          <p:cNvPr id="3" name="Afbeelding 2"/>
          <p:cNvPicPr>
            <a:picLocks noChangeAspect="1"/>
          </p:cNvPicPr>
          <p:nvPr userDrawn="1"/>
        </p:nvPicPr>
        <p:blipFill>
          <a:blip r:embed="rId4"/>
          <a:stretch>
            <a:fillRect/>
          </a:stretch>
        </p:blipFill>
        <p:spPr>
          <a:xfrm>
            <a:off x="7704065" y="745077"/>
            <a:ext cx="861965" cy="182131"/>
          </a:xfrm>
          <a:prstGeom prst="rect">
            <a:avLst/>
          </a:prstGeom>
        </p:spPr>
      </p:pic>
    </p:spTree>
    <p:extLst>
      <p:ext uri="{BB962C8B-B14F-4D97-AF65-F5344CB8AC3E}">
        <p14:creationId xmlns:p14="http://schemas.microsoft.com/office/powerpoint/2010/main" val="113689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7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 Titel en object">
    <p:spTree>
      <p:nvGrpSpPr>
        <p:cNvPr id="1" name=""/>
        <p:cNvGrpSpPr/>
        <p:nvPr/>
      </p:nvGrpSpPr>
      <p:grpSpPr>
        <a:xfrm>
          <a:off x="0" y="0"/>
          <a:ext cx="0" cy="0"/>
          <a:chOff x="0" y="0"/>
          <a:chExt cx="0" cy="0"/>
        </a:xfrm>
      </p:grpSpPr>
      <p:sp>
        <p:nvSpPr>
          <p:cNvPr id="4" name="Tijdelijke aanduiding voor inhoud 2"/>
          <p:cNvSpPr>
            <a:spLocks noGrp="1"/>
          </p:cNvSpPr>
          <p:nvPr>
            <p:ph idx="1"/>
          </p:nvPr>
        </p:nvSpPr>
        <p:spPr>
          <a:xfrm>
            <a:off x="1763689" y="1268760"/>
            <a:ext cx="7200800" cy="4968552"/>
          </a:xfrm>
          <a:prstGeom prst="rect">
            <a:avLst/>
          </a:prstGeom>
        </p:spPr>
        <p:txBody>
          <a:bodyPr/>
          <a:lstStyle>
            <a:lvl1pPr>
              <a:buClr>
                <a:srgbClr val="00B3EE"/>
              </a:buClr>
              <a:defRPr sz="2300">
                <a:latin typeface="Arial" pitchFamily="34" charset="0"/>
                <a:cs typeface="Arial" pitchFamily="34" charset="0"/>
              </a:defRPr>
            </a:lvl1pPr>
            <a:lvl2pPr marL="742950" indent="-285750">
              <a:buClr>
                <a:srgbClr val="00B3EE"/>
              </a:buClr>
              <a:buFont typeface="Calibri" pitchFamily="34" charset="0"/>
              <a:buChar char="˃"/>
              <a:defRPr sz="2300">
                <a:latin typeface="Arial" pitchFamily="34" charset="0"/>
                <a:cs typeface="Arial" pitchFamily="34" charset="0"/>
              </a:defRPr>
            </a:lvl2pPr>
            <a:lvl3pPr marL="1143000" indent="-228600">
              <a:buClr>
                <a:srgbClr val="00B3EE"/>
              </a:buClr>
              <a:buFont typeface="Arial" pitchFamily="34" charset="0"/>
              <a:buChar char="-"/>
              <a:defRPr sz="2000">
                <a:latin typeface="Arial" pitchFamily="34" charset="0"/>
                <a:cs typeface="Arial" pitchFamily="34" charset="0"/>
              </a:defRPr>
            </a:lvl3pPr>
            <a:lvl4pPr marL="1600200" indent="-228600">
              <a:buFont typeface="Arial" pitchFamily="34" charset="0"/>
              <a:buChar char="•"/>
              <a:defRPr sz="2000">
                <a:latin typeface="Arial" pitchFamily="34" charset="0"/>
                <a:cs typeface="Arial" pitchFamily="34" charset="0"/>
              </a:defRPr>
            </a:lvl4pPr>
            <a:lvl5pPr marL="2114550" indent="-285750">
              <a:buFont typeface="Calibri" pitchFamily="34" charset="0"/>
              <a:buChar char="˃"/>
              <a:defRPr sz="1800">
                <a:latin typeface="Arial" pitchFamily="34" charset="0"/>
                <a:cs typeface="Arial"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tle 2"/>
          <p:cNvSpPr>
            <a:spLocks noGrp="1"/>
          </p:cNvSpPr>
          <p:nvPr>
            <p:ph type="title"/>
          </p:nvPr>
        </p:nvSpPr>
        <p:spPr>
          <a:xfrm>
            <a:off x="1763688" y="116632"/>
            <a:ext cx="5184576" cy="1008112"/>
          </a:xfrm>
          <a:prstGeom prst="rect">
            <a:avLst/>
          </a:prstGeom>
        </p:spPr>
        <p:txBody>
          <a:bodyPr/>
          <a:lstStyle>
            <a:lvl1pPr algn="l">
              <a:defRPr sz="2800" cap="none" baseline="0">
                <a:solidFill>
                  <a:srgbClr val="00B3EE"/>
                </a:solidFill>
                <a:latin typeface="Arial" pitchFamily="34" charset="0"/>
                <a:cs typeface="Arial" pitchFamily="34" charset="0"/>
              </a:defRPr>
            </a:lvl1pPr>
          </a:lstStyle>
          <a:p>
            <a:r>
              <a:rPr lang="en-US" dirty="0"/>
              <a:t>Click to edit Master title style</a:t>
            </a:r>
            <a:endParaRPr lang="nl-NL" dirty="0"/>
          </a:p>
        </p:txBody>
      </p:sp>
    </p:spTree>
    <p:extLst>
      <p:ext uri="{BB962C8B-B14F-4D97-AF65-F5344CB8AC3E}">
        <p14:creationId xmlns:p14="http://schemas.microsoft.com/office/powerpoint/2010/main" val="109925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28"/>
          <p:cNvSpPr>
            <a:spLocks noChangeArrowheads="1"/>
          </p:cNvSpPr>
          <p:nvPr/>
        </p:nvSpPr>
        <p:spPr bwMode="auto">
          <a:xfrm>
            <a:off x="-1" y="13"/>
            <a:ext cx="1576384" cy="6857987"/>
          </a:xfrm>
          <a:prstGeom prst="rect">
            <a:avLst/>
          </a:prstGeom>
          <a:solidFill>
            <a:srgbClr val="00A6D6"/>
          </a:solidFill>
          <a:ln w="9525">
            <a:noFill/>
            <a:miter lim="800000"/>
            <a:headEnd/>
            <a:tailEnd/>
          </a:ln>
        </p:spPr>
        <p:txBody>
          <a:bodyPr wrap="none" lIns="91436" tIns="45719" rIns="91436" bIns="45719" anchor="ctr"/>
          <a:lstStyle/>
          <a:p>
            <a:pPr algn="r"/>
            <a:endParaRPr lang="nl-NL" sz="2100">
              <a:latin typeface="Tahoma" pitchFamily="34" charset="0"/>
            </a:endParaRPr>
          </a:p>
        </p:txBody>
      </p:sp>
      <p:pic>
        <p:nvPicPr>
          <p:cNvPr id="5" name="Picture 3" descr="TU_P5#white.eps"/>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0263" y="6108245"/>
            <a:ext cx="1368883" cy="843232"/>
          </a:xfrm>
          <a:prstGeom prst="rect">
            <a:avLst/>
          </a:prstGeom>
        </p:spPr>
      </p:pic>
      <p:sp>
        <p:nvSpPr>
          <p:cNvPr id="2" name="TextBox 1"/>
          <p:cNvSpPr txBox="1"/>
          <p:nvPr/>
        </p:nvSpPr>
        <p:spPr>
          <a:xfrm>
            <a:off x="7912100" y="6400800"/>
            <a:ext cx="1041400" cy="307777"/>
          </a:xfrm>
          <a:prstGeom prst="rect">
            <a:avLst/>
          </a:prstGeom>
          <a:noFill/>
        </p:spPr>
        <p:txBody>
          <a:bodyPr wrap="square" rtlCol="0">
            <a:spAutoFit/>
          </a:bodyPr>
          <a:lstStyle/>
          <a:p>
            <a:pPr algn="r"/>
            <a:fld id="{69CD01A7-429B-DC48-8F96-BCBBCB54612C}" type="slidenum">
              <a:rPr lang="en-US" sz="1400" smtClean="0">
                <a:solidFill>
                  <a:srgbClr val="00A6D6"/>
                </a:solidFill>
              </a:rPr>
              <a:pPr algn="r"/>
              <a:t>‹nr.›</a:t>
            </a:fld>
            <a:endParaRPr lang="en-US" sz="1400" dirty="0">
              <a:solidFill>
                <a:srgbClr val="00A6D6"/>
              </a:solidFill>
            </a:endParaRPr>
          </a:p>
        </p:txBody>
      </p:sp>
    </p:spTree>
  </p:cSld>
  <p:clrMap bg1="lt1" tx1="dk1" bg2="lt2" tx2="dk2" accent1="accent1" accent2="accent2" accent3="accent3" accent4="accent4" accent5="accent5" accent6="accent6" hlink="hlink" folHlink="folHlink"/>
  <p:sldLayoutIdLst>
    <p:sldLayoutId id="2147484129" r:id="rId1"/>
    <p:sldLayoutId id="2147484120" r:id="rId2"/>
    <p:sldLayoutId id="2147484128" r:id="rId3"/>
    <p:sldLayoutId id="2147484131" r:id="rId4"/>
    <p:sldLayoutId id="2147484132" r:id="rId5"/>
    <p:sldLayoutId id="2147484133" r:id="rId6"/>
    <p:sldLayoutId id="2147484134" r:id="rId7"/>
    <p:sldLayoutId id="2147484137" r:id="rId8"/>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_fumAknnkTg&amp;t=296s"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www.tudelft.nl/yourturn" TargetMode="External"/><Relationship Id="rId4" Type="http://schemas.openxmlformats.org/officeDocument/2006/relationships/hyperlink" Target="mailto:r.m.klapwijk@tudelft.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693030" y="5733075"/>
            <a:ext cx="5494579" cy="848486"/>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nl-NL" sz="2200" b="0" i="0" u="none" strike="noStrike" cap="none" normalizeH="0" baseline="0">
              <a:ln>
                <a:noFill/>
              </a:ln>
              <a:solidFill>
                <a:schemeClr val="tx1"/>
              </a:solidFill>
              <a:effectLst/>
              <a:latin typeface="Tahoma" pitchFamily="34" charset="0"/>
            </a:endParaRPr>
          </a:p>
        </p:txBody>
      </p:sp>
      <p:sp>
        <p:nvSpPr>
          <p:cNvPr id="2" name="TextBox 2"/>
          <p:cNvSpPr txBox="1">
            <a:spLocks noChangeArrowheads="1"/>
          </p:cNvSpPr>
          <p:nvPr/>
        </p:nvSpPr>
        <p:spPr bwMode="auto">
          <a:xfrm>
            <a:off x="1553916" y="526056"/>
            <a:ext cx="7145079" cy="703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charset="0"/>
                <a:ea typeface="MS PGothic" charset="0"/>
                <a:cs typeface="MS PGothic" charset="0"/>
              </a:defRPr>
            </a:lvl1pPr>
            <a:lvl2pPr marL="742950" indent="-285750">
              <a:defRPr>
                <a:solidFill>
                  <a:schemeClr val="tx1"/>
                </a:solidFill>
                <a:latin typeface="Tahoma" charset="0"/>
                <a:ea typeface="MS PGothic" charset="0"/>
                <a:cs typeface="MS PGothic" charset="0"/>
              </a:defRPr>
            </a:lvl2pPr>
            <a:lvl3pPr marL="1143000" indent="-228600">
              <a:defRPr sz="2300">
                <a:solidFill>
                  <a:schemeClr val="tx1"/>
                </a:solidFill>
                <a:latin typeface="Tahoma" charset="0"/>
                <a:ea typeface="MS PGothic" charset="0"/>
                <a:cs typeface="MS PGothic" charset="0"/>
              </a:defRPr>
            </a:lvl3pPr>
            <a:lvl4pPr marL="1600200" indent="-228600">
              <a:defRPr sz="2000">
                <a:solidFill>
                  <a:schemeClr val="tx1"/>
                </a:solidFill>
                <a:latin typeface="Tahoma" charset="0"/>
                <a:ea typeface="MS PGothic" charset="0"/>
                <a:cs typeface="MS PGothic" charset="0"/>
              </a:defRPr>
            </a:lvl4pPr>
            <a:lvl5pPr marL="2057400" indent="-228600">
              <a:defRPr sz="1700">
                <a:solidFill>
                  <a:schemeClr val="tx1"/>
                </a:solidFill>
                <a:latin typeface="Tahoma" charset="0"/>
                <a:ea typeface="MS PGothic" charset="0"/>
                <a:cs typeface="MS PGothic" charset="0"/>
              </a:defRPr>
            </a:lvl5pPr>
            <a:lvl6pPr marL="2514600" indent="-228600">
              <a:lnSpc>
                <a:spcPts val="3550"/>
              </a:lnSpc>
              <a:buFont typeface="Times" charset="0"/>
              <a:defRPr sz="1700">
                <a:solidFill>
                  <a:schemeClr val="tx1"/>
                </a:solidFill>
                <a:latin typeface="Tahoma" charset="0"/>
                <a:ea typeface="MS PGothic" charset="0"/>
                <a:cs typeface="MS PGothic" charset="0"/>
              </a:defRPr>
            </a:lvl6pPr>
            <a:lvl7pPr marL="2971800" indent="-228600">
              <a:lnSpc>
                <a:spcPts val="3550"/>
              </a:lnSpc>
              <a:buFont typeface="Times" charset="0"/>
              <a:defRPr sz="1700">
                <a:solidFill>
                  <a:schemeClr val="tx1"/>
                </a:solidFill>
                <a:latin typeface="Tahoma" charset="0"/>
                <a:ea typeface="MS PGothic" charset="0"/>
                <a:cs typeface="MS PGothic" charset="0"/>
              </a:defRPr>
            </a:lvl7pPr>
            <a:lvl8pPr marL="3429000" indent="-228600">
              <a:lnSpc>
                <a:spcPts val="3550"/>
              </a:lnSpc>
              <a:buFont typeface="Times" charset="0"/>
              <a:defRPr sz="1700">
                <a:solidFill>
                  <a:schemeClr val="tx1"/>
                </a:solidFill>
                <a:latin typeface="Tahoma" charset="0"/>
                <a:ea typeface="MS PGothic" charset="0"/>
                <a:cs typeface="MS PGothic" charset="0"/>
              </a:defRPr>
            </a:lvl8pPr>
            <a:lvl9pPr marL="3886200" indent="-228600">
              <a:lnSpc>
                <a:spcPts val="3550"/>
              </a:lnSpc>
              <a:buFont typeface="Times" charset="0"/>
              <a:defRPr sz="1700">
                <a:solidFill>
                  <a:schemeClr val="tx1"/>
                </a:solidFill>
                <a:latin typeface="Tahoma" charset="0"/>
                <a:ea typeface="MS PGothic" charset="0"/>
                <a:cs typeface="MS PGothic" charset="0"/>
              </a:defRPr>
            </a:lvl9pPr>
          </a:lstStyle>
          <a:p>
            <a:endParaRPr lang="en-US" sz="4400" i="1" dirty="0">
              <a:latin typeface="Arial"/>
              <a:ea typeface="ヒラギノ角ゴ ProN W3" charset="0"/>
              <a:cs typeface="Arial"/>
              <a:sym typeface="Tahoma"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00000"/>
              </a:lnSpc>
              <a:buClrTx/>
              <a:buFontTx/>
              <a:buNone/>
            </a:pPr>
            <a:r>
              <a:rPr lang="en-US" altLang="nl-NL" sz="2400" dirty="0">
                <a:latin typeface="Arial" panose="020B0604020202020204" pitchFamily="34" charset="0"/>
                <a:cs typeface="Arial" panose="020B0604020202020204" pitchFamily="34" charset="0"/>
              </a:rPr>
              <a:t> </a:t>
            </a:r>
            <a:endParaRPr lang="en-US" altLang="nl-NL" sz="2400" dirty="0">
              <a:highlight>
                <a:srgbClr val="FFFF00"/>
              </a:highlight>
              <a:latin typeface="Arial" panose="020B0604020202020204" pitchFamily="34" charset="0"/>
              <a:cs typeface="Arial" panose="020B0604020202020204" pitchFamily="34"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algn="ct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r>
              <a:rPr lang="en-US" altLang="nl-NL" sz="1800" dirty="0">
                <a:latin typeface="Arial" panose="020B0604020202020204" pitchFamily="34" charset="0"/>
                <a:cs typeface="Arial" panose="020B0604020202020204" pitchFamily="34" charset="0"/>
              </a:rPr>
              <a:t>Tycho </a:t>
            </a:r>
            <a:r>
              <a:rPr lang="en-US" altLang="nl-NL" sz="1800" dirty="0" err="1">
                <a:latin typeface="Arial" panose="020B0604020202020204" pitchFamily="34" charset="0"/>
                <a:cs typeface="Arial" panose="020B0604020202020204" pitchFamily="34" charset="0"/>
              </a:rPr>
              <a:t>Malmberg</a:t>
            </a:r>
            <a:r>
              <a:rPr lang="en-US" altLang="nl-NL" sz="1800" dirty="0">
                <a:latin typeface="Arial" panose="020B0604020202020204" pitchFamily="34" charset="0"/>
                <a:cs typeface="Arial" panose="020B0604020202020204" pitchFamily="34" charset="0"/>
              </a:rPr>
              <a:t>, Remke Klapwijk &amp; Caiwei Zhu</a:t>
            </a: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endParaRPr lang="en-US" sz="4400" i="1" dirty="0">
              <a:latin typeface="Arial"/>
              <a:ea typeface="ヒラギノ角ゴ ProN W3" charset="0"/>
              <a:cs typeface="Arial"/>
              <a:sym typeface="Tahoma" charset="0"/>
            </a:endParaRPr>
          </a:p>
        </p:txBody>
      </p:sp>
      <p:sp>
        <p:nvSpPr>
          <p:cNvPr id="3" name="Tekstvak 2">
            <a:extLst>
              <a:ext uri="{FF2B5EF4-FFF2-40B4-BE49-F238E27FC236}">
                <a16:creationId xmlns:a16="http://schemas.microsoft.com/office/drawing/2014/main" id="{34E2CABE-63D6-4E58-B90C-01E01DD9E365}"/>
              </a:ext>
            </a:extLst>
          </p:cNvPr>
          <p:cNvSpPr txBox="1"/>
          <p:nvPr/>
        </p:nvSpPr>
        <p:spPr>
          <a:xfrm>
            <a:off x="1767328" y="553001"/>
            <a:ext cx="6296917" cy="523220"/>
          </a:xfrm>
          <a:prstGeom prst="rect">
            <a:avLst/>
          </a:prstGeom>
          <a:noFill/>
        </p:spPr>
        <p:txBody>
          <a:bodyPr wrap="none" rtlCol="0">
            <a:spAutoFit/>
          </a:bodyPr>
          <a:lstStyle/>
          <a:p>
            <a:r>
              <a:rPr lang="en-US" sz="2800" spc="50" dirty="0">
                <a:solidFill>
                  <a:srgbClr val="00B3EE"/>
                </a:solidFill>
                <a:ea typeface="+mj-ea"/>
                <a:cs typeface="Arial" pitchFamily="34" charset="0"/>
              </a:rPr>
              <a:t>Ga </a:t>
            </a:r>
            <a:r>
              <a:rPr lang="en-US" sz="2800" spc="50" dirty="0" err="1">
                <a:solidFill>
                  <a:srgbClr val="00B3EE"/>
                </a:solidFill>
                <a:ea typeface="+mj-ea"/>
                <a:cs typeface="Arial" pitchFamily="34" charset="0"/>
              </a:rPr>
              <a:t>naar</a:t>
            </a:r>
            <a:r>
              <a:rPr lang="en-US" sz="2800" spc="50" dirty="0">
                <a:solidFill>
                  <a:srgbClr val="00B3EE"/>
                </a:solidFill>
                <a:ea typeface="+mj-ea"/>
                <a:cs typeface="Arial" pitchFamily="34" charset="0"/>
              </a:rPr>
              <a:t> </a:t>
            </a:r>
            <a:r>
              <a:rPr lang="en-US" sz="2800" spc="50" dirty="0" err="1">
                <a:solidFill>
                  <a:srgbClr val="00B3EE"/>
                </a:solidFill>
                <a:ea typeface="+mj-ea"/>
                <a:cs typeface="Arial" pitchFamily="34" charset="0"/>
              </a:rPr>
              <a:t>buiten</a:t>
            </a:r>
            <a:r>
              <a:rPr lang="en-US" sz="2800" spc="50" dirty="0">
                <a:solidFill>
                  <a:srgbClr val="00B3EE"/>
                </a:solidFill>
                <a:ea typeface="+mj-ea"/>
                <a:cs typeface="Arial" pitchFamily="34" charset="0"/>
              </a:rPr>
              <a:t> en leer van de </a:t>
            </a:r>
            <a:r>
              <a:rPr lang="en-US" sz="2800" spc="50" dirty="0" err="1">
                <a:solidFill>
                  <a:srgbClr val="00B3EE"/>
                </a:solidFill>
                <a:ea typeface="+mj-ea"/>
                <a:cs typeface="Arial" pitchFamily="34" charset="0"/>
              </a:rPr>
              <a:t>natuur</a:t>
            </a:r>
            <a:endParaRPr lang="en-NL" sz="2800" spc="50" dirty="0">
              <a:solidFill>
                <a:srgbClr val="00B3EE"/>
              </a:solidFill>
              <a:ea typeface="+mj-ea"/>
              <a:cs typeface="Arial" pitchFamily="34" charset="0"/>
            </a:endParaRPr>
          </a:p>
        </p:txBody>
      </p:sp>
      <p:pic>
        <p:nvPicPr>
          <p:cNvPr id="1026" name="Picture 2" descr="logo NIBI | frankbierkenz.nl">
            <a:extLst>
              <a:ext uri="{FF2B5EF4-FFF2-40B4-BE49-F238E27FC236}">
                <a16:creationId xmlns:a16="http://schemas.microsoft.com/office/drawing/2014/main" id="{4CC75358-DF56-46F6-B6A7-335485DA1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978" y="5529865"/>
            <a:ext cx="2125359" cy="125490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7224EB7-7815-49ED-87A5-04BF6C92B376}"/>
              </a:ext>
            </a:extLst>
          </p:cNvPr>
          <p:cNvPicPr>
            <a:picLocks noChangeAspect="1"/>
          </p:cNvPicPr>
          <p:nvPr/>
        </p:nvPicPr>
        <p:blipFill>
          <a:blip r:embed="rId4"/>
          <a:stretch>
            <a:fillRect/>
          </a:stretch>
        </p:blipFill>
        <p:spPr>
          <a:xfrm>
            <a:off x="1767328" y="1305675"/>
            <a:ext cx="6296917" cy="4197945"/>
          </a:xfrm>
          <a:prstGeom prst="rect">
            <a:avLst/>
          </a:prstGeom>
        </p:spPr>
      </p:pic>
    </p:spTree>
    <p:extLst>
      <p:ext uri="{BB962C8B-B14F-4D97-AF65-F5344CB8AC3E}">
        <p14:creationId xmlns:p14="http://schemas.microsoft.com/office/powerpoint/2010/main" val="354897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The Best Ways to Prevent a Mosquito Bite - Mr. Mister">
            <a:extLst>
              <a:ext uri="{FF2B5EF4-FFF2-40B4-BE49-F238E27FC236}">
                <a16:creationId xmlns:a16="http://schemas.microsoft.com/office/drawing/2014/main" id="{0615FAB0-172C-4942-ABD5-741F5C0ACF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86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F4AE12-FB6B-43D9-8BBB-ECA8CB6E7425}"/>
              </a:ext>
            </a:extLst>
          </p:cNvPr>
          <p:cNvSpPr txBox="1"/>
          <p:nvPr/>
        </p:nvSpPr>
        <p:spPr>
          <a:xfrm>
            <a:off x="4939412" y="4058124"/>
            <a:ext cx="3604497" cy="1051086"/>
          </a:xfrm>
          <a:prstGeom prst="rect">
            <a:avLst/>
          </a:prstGeom>
        </p:spPr>
        <p:txBody>
          <a:bodyPr vert="horz" lIns="68580" tIns="34290" rIns="68580" bIns="34290" rtlCol="0" anchor="t">
            <a:normAutofit/>
          </a:bodyPr>
          <a:lstStyle/>
          <a:p>
            <a:pPr defTabSz="685800">
              <a:lnSpc>
                <a:spcPct val="90000"/>
              </a:lnSpc>
              <a:spcAft>
                <a:spcPts val="450"/>
              </a:spcAft>
            </a:pPr>
            <a:r>
              <a:rPr lang="en-US" sz="3300" dirty="0" err="1">
                <a:solidFill>
                  <a:srgbClr val="000000"/>
                </a:solidFill>
                <a:latin typeface="+mj-lt"/>
                <a:ea typeface="+mj-ea"/>
                <a:cs typeface="+mj-cs"/>
              </a:rPr>
              <a:t>Prikken</a:t>
            </a:r>
            <a:r>
              <a:rPr lang="en-US" sz="3300" dirty="0">
                <a:solidFill>
                  <a:srgbClr val="000000"/>
                </a:solidFill>
                <a:latin typeface="+mj-lt"/>
                <a:ea typeface="+mj-ea"/>
                <a:cs typeface="+mj-cs"/>
              </a:rPr>
              <a:t> </a:t>
            </a:r>
            <a:r>
              <a:rPr lang="en-US" sz="3300" dirty="0" err="1">
                <a:solidFill>
                  <a:srgbClr val="000000"/>
                </a:solidFill>
                <a:latin typeface="+mj-lt"/>
                <a:ea typeface="+mj-ea"/>
                <a:cs typeface="+mj-cs"/>
              </a:rPr>
              <a:t>zonder</a:t>
            </a:r>
            <a:r>
              <a:rPr lang="en-US" sz="3300" dirty="0">
                <a:solidFill>
                  <a:srgbClr val="000000"/>
                </a:solidFill>
                <a:latin typeface="+mj-lt"/>
                <a:ea typeface="+mj-ea"/>
                <a:cs typeface="+mj-cs"/>
              </a:rPr>
              <a:t> </a:t>
            </a:r>
            <a:r>
              <a:rPr lang="en-US" sz="3300" dirty="0" err="1">
                <a:solidFill>
                  <a:srgbClr val="000000"/>
                </a:solidFill>
                <a:latin typeface="+mj-lt"/>
                <a:ea typeface="+mj-ea"/>
                <a:cs typeface="+mj-cs"/>
              </a:rPr>
              <a:t>pijn</a:t>
            </a:r>
            <a:r>
              <a:rPr lang="en-US" sz="3300" dirty="0">
                <a:solidFill>
                  <a:srgbClr val="000000"/>
                </a:solidFill>
                <a:latin typeface="+mj-lt"/>
                <a:ea typeface="+mj-ea"/>
                <a:cs typeface="+mj-cs"/>
              </a:rPr>
              <a:t> </a:t>
            </a:r>
            <a:r>
              <a:rPr lang="en-US" sz="3300" dirty="0" err="1">
                <a:solidFill>
                  <a:srgbClr val="000000"/>
                </a:solidFill>
                <a:latin typeface="+mj-lt"/>
                <a:ea typeface="+mj-ea"/>
                <a:cs typeface="+mj-cs"/>
              </a:rPr>
              <a:t>als</a:t>
            </a:r>
            <a:r>
              <a:rPr lang="en-US" sz="3300" dirty="0">
                <a:solidFill>
                  <a:srgbClr val="000000"/>
                </a:solidFill>
                <a:latin typeface="+mj-lt"/>
                <a:ea typeface="+mj-ea"/>
                <a:cs typeface="+mj-cs"/>
              </a:rPr>
              <a:t> </a:t>
            </a:r>
            <a:r>
              <a:rPr lang="en-US" sz="3300" dirty="0" err="1">
                <a:solidFill>
                  <a:srgbClr val="000000"/>
                </a:solidFill>
                <a:latin typeface="+mj-lt"/>
                <a:ea typeface="+mj-ea"/>
                <a:cs typeface="+mj-cs"/>
              </a:rPr>
              <a:t>een</a:t>
            </a:r>
            <a:r>
              <a:rPr lang="en-US" sz="3300" dirty="0">
                <a:solidFill>
                  <a:srgbClr val="000000"/>
                </a:solidFill>
                <a:latin typeface="+mj-lt"/>
                <a:ea typeface="+mj-ea"/>
                <a:cs typeface="+mj-cs"/>
              </a:rPr>
              <a:t> mug?</a:t>
            </a:r>
          </a:p>
        </p:txBody>
      </p:sp>
      <p:pic>
        <p:nvPicPr>
          <p:cNvPr id="6146" name="Picture 2" descr="WATCH: Mosquitoes Use 6 Needles To Suck Your Blood | Texas ...">
            <a:extLst>
              <a:ext uri="{FF2B5EF4-FFF2-40B4-BE49-F238E27FC236}">
                <a16:creationId xmlns:a16="http://schemas.microsoft.com/office/drawing/2014/main" id="{42CDD375-F74D-4AF2-AB4C-DD52EDE3628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1844" r="19275" b="1"/>
          <a:stretch/>
        </p:blipFill>
        <p:spPr bwMode="auto">
          <a:xfrm>
            <a:off x="1" y="1434778"/>
            <a:ext cx="3974012" cy="457307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9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FE7A-6DD1-4CBC-B503-E1CB6E2B01E1}"/>
              </a:ext>
            </a:extLst>
          </p:cNvPr>
          <p:cNvSpPr>
            <a:spLocks noGrp="1"/>
          </p:cNvSpPr>
          <p:nvPr>
            <p:ph type="title"/>
          </p:nvPr>
        </p:nvSpPr>
        <p:spPr>
          <a:xfrm>
            <a:off x="1051803" y="1131094"/>
            <a:ext cx="7886700" cy="994172"/>
          </a:xfrm>
        </p:spPr>
        <p:txBody>
          <a:bodyPr/>
          <a:lstStyle/>
          <a:p>
            <a:r>
              <a:rPr lang="en-US" dirty="0"/>
              <a:t>Pain-free Needle</a:t>
            </a:r>
          </a:p>
        </p:txBody>
      </p:sp>
      <p:pic>
        <p:nvPicPr>
          <p:cNvPr id="7170" name="Picture 2" descr="https://tse4.mm.bing.net/th?id=OIP.GnUs1G7oAhY5FyKhCCWM9wHaEK&amp;pid=Api">
            <a:extLst>
              <a:ext uri="{FF2B5EF4-FFF2-40B4-BE49-F238E27FC236}">
                <a16:creationId xmlns:a16="http://schemas.microsoft.com/office/drawing/2014/main" id="{E907CA40-C432-41C1-B0F1-ACD975D52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02199"/>
            <a:ext cx="5343283" cy="29985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tse4.mm.bing.net/th?id=OIP.61iMxqYghUZDyypy6AIFFwHaHa&amp;pid=Api">
            <a:extLst>
              <a:ext uri="{FF2B5EF4-FFF2-40B4-BE49-F238E27FC236}">
                <a16:creationId xmlns:a16="http://schemas.microsoft.com/office/drawing/2014/main" id="{0ACE4C0E-910D-4BC9-A34C-4B7592D23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460" y="1555210"/>
            <a:ext cx="4445540" cy="444554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920CE571-CF98-43DF-9B6E-B1E391A213B5}"/>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323670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AF57C-34AF-4C4D-B91E-17712FE16C99}"/>
              </a:ext>
            </a:extLst>
          </p:cNvPr>
          <p:cNvSpPr>
            <a:spLocks noGrp="1"/>
          </p:cNvSpPr>
          <p:nvPr>
            <p:ph type="title"/>
          </p:nvPr>
        </p:nvSpPr>
        <p:spPr>
          <a:xfrm>
            <a:off x="1589903" y="0"/>
            <a:ext cx="6987360" cy="1066800"/>
          </a:xfrm>
        </p:spPr>
        <p:txBody>
          <a:bodyPr/>
          <a:lstStyle/>
          <a:p>
            <a:r>
              <a:rPr lang="en-US" dirty="0" err="1"/>
              <a:t>VaN</a:t>
            </a:r>
            <a:r>
              <a:rPr lang="en-US" dirty="0"/>
              <a:t> </a:t>
            </a:r>
            <a:r>
              <a:rPr lang="en-US" dirty="0" err="1"/>
              <a:t>Natuur</a:t>
            </a:r>
            <a:r>
              <a:rPr lang="en-US" dirty="0"/>
              <a:t> </a:t>
            </a:r>
            <a:r>
              <a:rPr lang="en-US" dirty="0" err="1"/>
              <a:t>naar</a:t>
            </a:r>
            <a:r>
              <a:rPr lang="en-US" dirty="0"/>
              <a:t> </a:t>
            </a:r>
            <a:r>
              <a:rPr lang="en-US" dirty="0" err="1"/>
              <a:t>ontwerp</a:t>
            </a:r>
            <a:r>
              <a:rPr lang="en-US" dirty="0"/>
              <a:t> in de klas</a:t>
            </a:r>
            <a:endParaRPr lang="en-NL" dirty="0"/>
          </a:p>
        </p:txBody>
      </p:sp>
      <p:sp>
        <p:nvSpPr>
          <p:cNvPr id="3" name="Tijdelijke aanduiding voor inhoud 2">
            <a:extLst>
              <a:ext uri="{FF2B5EF4-FFF2-40B4-BE49-F238E27FC236}">
                <a16:creationId xmlns:a16="http://schemas.microsoft.com/office/drawing/2014/main" id="{29AF11A8-AFD8-4068-8659-118C78C8B7AC}"/>
              </a:ext>
            </a:extLst>
          </p:cNvPr>
          <p:cNvSpPr>
            <a:spLocks noGrp="1"/>
          </p:cNvSpPr>
          <p:nvPr>
            <p:ph idx="1"/>
          </p:nvPr>
        </p:nvSpPr>
        <p:spPr/>
        <p:txBody>
          <a:bodyPr/>
          <a:lstStyle/>
          <a:p>
            <a:pPr marL="0" indent="0">
              <a:buNone/>
            </a:pPr>
            <a:r>
              <a:rPr lang="en-US" dirty="0"/>
              <a:t> </a:t>
            </a:r>
            <a:endParaRPr lang="en-NL" dirty="0"/>
          </a:p>
        </p:txBody>
      </p:sp>
      <p:pic>
        <p:nvPicPr>
          <p:cNvPr id="6" name="Afbeelding 5">
            <a:extLst>
              <a:ext uri="{FF2B5EF4-FFF2-40B4-BE49-F238E27FC236}">
                <a16:creationId xmlns:a16="http://schemas.microsoft.com/office/drawing/2014/main" id="{B35A3BC1-7B1F-462D-AE33-8914E96EA52E}"/>
              </a:ext>
            </a:extLst>
          </p:cNvPr>
          <p:cNvPicPr>
            <a:picLocks noChangeAspect="1"/>
          </p:cNvPicPr>
          <p:nvPr/>
        </p:nvPicPr>
        <p:blipFill>
          <a:blip r:embed="rId2"/>
          <a:stretch>
            <a:fillRect/>
          </a:stretch>
        </p:blipFill>
        <p:spPr>
          <a:xfrm>
            <a:off x="4816611" y="1649259"/>
            <a:ext cx="3885167" cy="3885167"/>
          </a:xfrm>
          <a:prstGeom prst="rect">
            <a:avLst/>
          </a:prstGeom>
        </p:spPr>
      </p:pic>
      <p:pic>
        <p:nvPicPr>
          <p:cNvPr id="10" name="Afbeelding 9">
            <a:extLst>
              <a:ext uri="{FF2B5EF4-FFF2-40B4-BE49-F238E27FC236}">
                <a16:creationId xmlns:a16="http://schemas.microsoft.com/office/drawing/2014/main" id="{C50D762C-0750-487D-AD52-4D33738EA187}"/>
              </a:ext>
            </a:extLst>
          </p:cNvPr>
          <p:cNvPicPr>
            <a:picLocks noChangeAspect="1"/>
          </p:cNvPicPr>
          <p:nvPr/>
        </p:nvPicPr>
        <p:blipFill>
          <a:blip r:embed="rId3"/>
          <a:stretch>
            <a:fillRect/>
          </a:stretch>
        </p:blipFill>
        <p:spPr>
          <a:xfrm>
            <a:off x="619556" y="1649259"/>
            <a:ext cx="3885168" cy="3864281"/>
          </a:xfrm>
          <a:prstGeom prst="rect">
            <a:avLst/>
          </a:prstGeom>
        </p:spPr>
      </p:pic>
      <p:sp>
        <p:nvSpPr>
          <p:cNvPr id="4" name="Tekstvak 3">
            <a:extLst>
              <a:ext uri="{FF2B5EF4-FFF2-40B4-BE49-F238E27FC236}">
                <a16:creationId xmlns:a16="http://schemas.microsoft.com/office/drawing/2014/main" id="{401B50A3-4AB7-474B-90D9-B377BA0B61C5}"/>
              </a:ext>
            </a:extLst>
          </p:cNvPr>
          <p:cNvSpPr txBox="1"/>
          <p:nvPr/>
        </p:nvSpPr>
        <p:spPr>
          <a:xfrm>
            <a:off x="937336" y="5917627"/>
            <a:ext cx="3249608" cy="369332"/>
          </a:xfrm>
          <a:prstGeom prst="rect">
            <a:avLst/>
          </a:prstGeom>
          <a:noFill/>
        </p:spPr>
        <p:txBody>
          <a:bodyPr wrap="none" rtlCol="0">
            <a:spAutoFit/>
          </a:bodyPr>
          <a:lstStyle/>
          <a:p>
            <a:r>
              <a:rPr lang="en-US" dirty="0" err="1"/>
              <a:t>Glibberige</a:t>
            </a:r>
            <a:r>
              <a:rPr lang="en-US" dirty="0"/>
              <a:t> </a:t>
            </a:r>
            <a:r>
              <a:rPr lang="en-US" dirty="0" err="1"/>
              <a:t>dingen</a:t>
            </a:r>
            <a:r>
              <a:rPr lang="en-US" dirty="0"/>
              <a:t> </a:t>
            </a:r>
            <a:r>
              <a:rPr lang="en-US" dirty="0" err="1"/>
              <a:t>vasthouden</a:t>
            </a:r>
            <a:endParaRPr lang="en-NL" dirty="0"/>
          </a:p>
        </p:txBody>
      </p:sp>
      <p:sp>
        <p:nvSpPr>
          <p:cNvPr id="5" name="Tekstvak 4">
            <a:extLst>
              <a:ext uri="{FF2B5EF4-FFF2-40B4-BE49-F238E27FC236}">
                <a16:creationId xmlns:a16="http://schemas.microsoft.com/office/drawing/2014/main" id="{69300FE0-A625-4B2E-AEF4-806F11170680}"/>
              </a:ext>
            </a:extLst>
          </p:cNvPr>
          <p:cNvSpPr txBox="1"/>
          <p:nvPr/>
        </p:nvSpPr>
        <p:spPr>
          <a:xfrm>
            <a:off x="5288096" y="5911334"/>
            <a:ext cx="2300630" cy="369332"/>
          </a:xfrm>
          <a:prstGeom prst="rect">
            <a:avLst/>
          </a:prstGeom>
          <a:noFill/>
        </p:spPr>
        <p:txBody>
          <a:bodyPr wrap="none" rtlCol="0">
            <a:spAutoFit/>
          </a:bodyPr>
          <a:lstStyle/>
          <a:p>
            <a:r>
              <a:rPr lang="en-US" dirty="0"/>
              <a:t>Hoge </a:t>
            </a:r>
            <a:r>
              <a:rPr lang="en-US" dirty="0" err="1"/>
              <a:t>dingen</a:t>
            </a:r>
            <a:r>
              <a:rPr lang="en-US" dirty="0"/>
              <a:t> </a:t>
            </a:r>
            <a:r>
              <a:rPr lang="en-US" dirty="0" err="1"/>
              <a:t>pakken</a:t>
            </a:r>
            <a:endParaRPr lang="en-NL" dirty="0"/>
          </a:p>
        </p:txBody>
      </p:sp>
    </p:spTree>
    <p:extLst>
      <p:ext uri="{BB962C8B-B14F-4D97-AF65-F5344CB8AC3E}">
        <p14:creationId xmlns:p14="http://schemas.microsoft.com/office/powerpoint/2010/main" val="1265174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9EB2D231-18E4-4B85-8E0E-C932490A67B1}"/>
              </a:ext>
            </a:extLst>
          </p:cNvPr>
          <p:cNvSpPr txBox="1">
            <a:spLocks/>
          </p:cNvSpPr>
          <p:nvPr/>
        </p:nvSpPr>
        <p:spPr>
          <a:xfrm>
            <a:off x="199146" y="1268760"/>
            <a:ext cx="8765343" cy="4968552"/>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indent="0" fontAlgn="auto">
              <a:buFont typeface="Arial" pitchFamily="34" charset="0"/>
              <a:buNone/>
            </a:pPr>
            <a:r>
              <a:rPr lang="nl-NL" sz="2400" dirty="0"/>
              <a:t>Bespreek in tweetallen</a:t>
            </a:r>
          </a:p>
          <a:p>
            <a:pPr marL="0" indent="0" fontAlgn="auto">
              <a:buFont typeface="Arial" pitchFamily="34" charset="0"/>
              <a:buNone/>
            </a:pPr>
            <a:endParaRPr lang="nl-NL" sz="2400" dirty="0"/>
          </a:p>
          <a:p>
            <a:pPr fontAlgn="auto"/>
            <a:r>
              <a:rPr lang="nl-NL" sz="2400" dirty="0"/>
              <a:t>Welke voorbeelden van inspiratie uit de natuur ken jij? </a:t>
            </a:r>
          </a:p>
          <a:p>
            <a:pPr fontAlgn="auto"/>
            <a:r>
              <a:rPr lang="nl-NL" sz="2400" dirty="0"/>
              <a:t>Schrijf de voorbeelden op </a:t>
            </a:r>
          </a:p>
          <a:p>
            <a:pPr marL="0" indent="0" fontAlgn="auto">
              <a:buFont typeface="Arial" pitchFamily="34" charset="0"/>
              <a:buNone/>
            </a:pPr>
            <a:endParaRPr lang="nl-NL" sz="2400" dirty="0"/>
          </a:p>
          <a:p>
            <a:pPr marL="0" indent="0" fontAlgn="auto">
              <a:buFont typeface="Arial" pitchFamily="34" charset="0"/>
              <a:buNone/>
            </a:pPr>
            <a:r>
              <a:rPr lang="nl-NL" sz="2400" dirty="0"/>
              <a:t>Tijd: 2 minuten</a:t>
            </a:r>
          </a:p>
          <a:p>
            <a:pPr fontAlgn="auto"/>
            <a:endParaRPr lang="nl-NL" dirty="0"/>
          </a:p>
          <a:p>
            <a:pPr fontAlgn="auto"/>
            <a:endParaRPr lang="nl-NL" dirty="0"/>
          </a:p>
          <a:p>
            <a:pPr fontAlgn="auto"/>
            <a:endParaRPr lang="nl-NL" dirty="0"/>
          </a:p>
          <a:p>
            <a:pPr fontAlgn="auto"/>
            <a:endParaRPr lang="nl-NL" dirty="0"/>
          </a:p>
          <a:p>
            <a:pPr fontAlgn="auto"/>
            <a:endParaRPr lang="nl-NL" dirty="0"/>
          </a:p>
          <a:p>
            <a:pPr fontAlgn="auto"/>
            <a:endParaRPr lang="nl-NL" dirty="0"/>
          </a:p>
        </p:txBody>
      </p:sp>
      <p:pic>
        <p:nvPicPr>
          <p:cNvPr id="3" name="Picture 3">
            <a:extLst>
              <a:ext uri="{FF2B5EF4-FFF2-40B4-BE49-F238E27FC236}">
                <a16:creationId xmlns:a16="http://schemas.microsoft.com/office/drawing/2014/main" id="{A169A575-C101-4B42-8D9D-B7092C798C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48319" y="3253946"/>
            <a:ext cx="1913708" cy="2824012"/>
          </a:xfrm>
          <a:prstGeom prst="rect">
            <a:avLst/>
          </a:prstGeom>
        </p:spPr>
      </p:pic>
    </p:spTree>
    <p:extLst>
      <p:ext uri="{BB962C8B-B14F-4D97-AF65-F5344CB8AC3E}">
        <p14:creationId xmlns:p14="http://schemas.microsoft.com/office/powerpoint/2010/main" val="20994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DEBE-9F92-415B-922D-9249EC10E954}"/>
              </a:ext>
            </a:extLst>
          </p:cNvPr>
          <p:cNvSpPr>
            <a:spLocks noGrp="1"/>
          </p:cNvSpPr>
          <p:nvPr>
            <p:ph type="title"/>
          </p:nvPr>
        </p:nvSpPr>
        <p:spPr/>
        <p:txBody>
          <a:bodyPr/>
          <a:lstStyle/>
          <a:p>
            <a:pPr algn="ctr"/>
            <a:r>
              <a:rPr lang="en-US" dirty="0"/>
              <a:t>			</a:t>
            </a:r>
            <a:r>
              <a:rPr lang="en-US" dirty="0" err="1"/>
              <a:t>F</a:t>
            </a:r>
            <a:r>
              <a:rPr lang="en-US" dirty="0" err="1">
                <a:latin typeface="Calibri Light" panose="020F0302020204030204" pitchFamily="34" charset="0"/>
                <a:cs typeface="Calibri Light" panose="020F0302020204030204" pitchFamily="34" charset="0"/>
              </a:rPr>
              <a:t>uncties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identificeren</a:t>
            </a:r>
            <a:endParaRPr lang="en-US" dirty="0">
              <a:latin typeface="Calibri Light" panose="020F0302020204030204" pitchFamily="34" charset="0"/>
              <a:cs typeface="Calibri Light" panose="020F0302020204030204" pitchFamily="34" charset="0"/>
            </a:endParaRPr>
          </a:p>
        </p:txBody>
      </p:sp>
      <p:pic>
        <p:nvPicPr>
          <p:cNvPr id="18434" name="Picture 2" descr="https://toolbox.biomimicry.org/wp-content/uploads/2015/01/polar-bear-fur_JillClardy_CCbyNCSA_Flickr.jpg">
            <a:extLst>
              <a:ext uri="{FF2B5EF4-FFF2-40B4-BE49-F238E27FC236}">
                <a16:creationId xmlns:a16="http://schemas.microsoft.com/office/drawing/2014/main" id="{335AAEF6-C9CF-4164-91EE-EA297DF8F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439" y="1992189"/>
            <a:ext cx="1663302" cy="1258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4CB1B3-D37C-4343-A0D1-9742E4A9F7E0}"/>
              </a:ext>
            </a:extLst>
          </p:cNvPr>
          <p:cNvSpPr txBox="1"/>
          <p:nvPr/>
        </p:nvSpPr>
        <p:spPr>
          <a:xfrm>
            <a:off x="3095388" y="2448501"/>
            <a:ext cx="5554980" cy="707886"/>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Een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functie</a:t>
            </a:r>
            <a:r>
              <a:rPr lang="en-US" sz="2000" dirty="0">
                <a:latin typeface="Calibri" panose="020F0502020204030204" pitchFamily="34" charset="0"/>
                <a:cs typeface="Calibri" panose="020F0502020204030204" pitchFamily="34" charset="0"/>
              </a:rPr>
              <a:t> van de </a:t>
            </a:r>
            <a:r>
              <a:rPr lang="en-US" sz="2000" dirty="0" err="1">
                <a:latin typeface="Calibri" panose="020F0502020204030204" pitchFamily="34" charset="0"/>
                <a:cs typeface="Calibri" panose="020F0502020204030204" pitchFamily="34" charset="0"/>
              </a:rPr>
              <a:t>vacht</a:t>
            </a:r>
            <a:r>
              <a:rPr lang="en-US" sz="2000" dirty="0">
                <a:latin typeface="Calibri" panose="020F0502020204030204" pitchFamily="34" charset="0"/>
                <a:cs typeface="Calibri" panose="020F0502020204030204" pitchFamily="34" charset="0"/>
              </a:rPr>
              <a:t> van </a:t>
            </a:r>
            <a:r>
              <a:rPr lang="en-US" sz="2000" dirty="0" err="1">
                <a:latin typeface="Calibri" panose="020F0502020204030204" pitchFamily="34" charset="0"/>
                <a:cs typeface="Calibri" panose="020F0502020204030204" pitchFamily="34" charset="0"/>
              </a:rPr>
              <a:t>een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ijsbeer</a:t>
            </a:r>
            <a:r>
              <a:rPr lang="en-US" sz="2000" dirty="0">
                <a:latin typeface="Calibri" panose="020F0502020204030204" pitchFamily="34" charset="0"/>
                <a:cs typeface="Calibri" panose="020F0502020204030204" pitchFamily="34" charset="0"/>
              </a:rPr>
              <a:t> is </a:t>
            </a:r>
            <a:r>
              <a:rPr lang="en-US" sz="2000" b="1" dirty="0" err="1">
                <a:latin typeface="Calibri" panose="020F0502020204030204" pitchFamily="34" charset="0"/>
                <a:cs typeface="Calibri" panose="020F0502020204030204" pitchFamily="34" charset="0"/>
              </a:rPr>
              <a:t>camoufleren</a:t>
            </a:r>
            <a:r>
              <a:rPr lang="en-US" sz="2000" dirty="0">
                <a:latin typeface="Calibri" panose="020F0502020204030204" pitchFamily="34" charset="0"/>
                <a:cs typeface="Calibri" panose="020F0502020204030204" pitchFamily="34" charset="0"/>
              </a:rPr>
              <a:t>. </a:t>
            </a:r>
          </a:p>
        </p:txBody>
      </p:sp>
      <p:pic>
        <p:nvPicPr>
          <p:cNvPr id="18436" name="Picture 4" descr="https://toolbox.biomimicry.org/wp-content/uploads/2015/01/GardenSnail_CCby_SidMosdell_flickr.jpg">
            <a:extLst>
              <a:ext uri="{FF2B5EF4-FFF2-40B4-BE49-F238E27FC236}">
                <a16:creationId xmlns:a16="http://schemas.microsoft.com/office/drawing/2014/main" id="{AE681041-9185-44AA-9CC3-B068B9363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449" y="3251065"/>
            <a:ext cx="1808013" cy="1368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28715F-F436-4B65-AD01-205C328AA57E}"/>
              </a:ext>
            </a:extLst>
          </p:cNvPr>
          <p:cNvSpPr txBox="1"/>
          <p:nvPr/>
        </p:nvSpPr>
        <p:spPr>
          <a:xfrm>
            <a:off x="1340152" y="3750599"/>
            <a:ext cx="5554980" cy="369332"/>
          </a:xfrm>
          <a:prstGeom prst="rect">
            <a:avLst/>
          </a:prstGeom>
          <a:noFill/>
        </p:spPr>
        <p:txBody>
          <a:bodyPr wrap="square" rtlCol="0">
            <a:spAutoFit/>
          </a:bodyPr>
          <a:lstStyle/>
          <a:p>
            <a:r>
              <a:rPr lang="en-US" dirty="0" err="1"/>
              <a:t>Een</a:t>
            </a:r>
            <a:r>
              <a:rPr lang="en-US" dirty="0"/>
              <a:t> </a:t>
            </a:r>
            <a:r>
              <a:rPr lang="en-US" dirty="0" err="1"/>
              <a:t>functie</a:t>
            </a:r>
            <a:r>
              <a:rPr lang="en-US" dirty="0"/>
              <a:t> van </a:t>
            </a:r>
            <a:r>
              <a:rPr lang="en-US" dirty="0" err="1"/>
              <a:t>een</a:t>
            </a:r>
            <a:r>
              <a:rPr lang="en-US" dirty="0"/>
              <a:t> </a:t>
            </a:r>
            <a:r>
              <a:rPr lang="en-US" dirty="0" err="1"/>
              <a:t>slakkenhuis</a:t>
            </a:r>
            <a:r>
              <a:rPr lang="en-US" dirty="0"/>
              <a:t> is </a:t>
            </a:r>
            <a:r>
              <a:rPr lang="en-US" b="1" dirty="0" err="1"/>
              <a:t>beschermen</a:t>
            </a:r>
            <a:r>
              <a:rPr lang="en-US" b="1" dirty="0"/>
              <a:t>. </a:t>
            </a:r>
            <a:endParaRPr lang="en-US" dirty="0"/>
          </a:p>
        </p:txBody>
      </p:sp>
      <p:sp>
        <p:nvSpPr>
          <p:cNvPr id="9" name="TextBox 8">
            <a:extLst>
              <a:ext uri="{FF2B5EF4-FFF2-40B4-BE49-F238E27FC236}">
                <a16:creationId xmlns:a16="http://schemas.microsoft.com/office/drawing/2014/main" id="{7AB94BE5-65B0-4425-9AB6-58F437D2607A}"/>
              </a:ext>
            </a:extLst>
          </p:cNvPr>
          <p:cNvSpPr txBox="1"/>
          <p:nvPr/>
        </p:nvSpPr>
        <p:spPr>
          <a:xfrm>
            <a:off x="3095388" y="5119112"/>
            <a:ext cx="5554980" cy="646331"/>
          </a:xfrm>
          <a:prstGeom prst="rect">
            <a:avLst/>
          </a:prstGeom>
          <a:noFill/>
        </p:spPr>
        <p:txBody>
          <a:bodyPr wrap="square" rtlCol="0">
            <a:spAutoFit/>
          </a:bodyPr>
          <a:lstStyle/>
          <a:p>
            <a:r>
              <a:rPr lang="en-US" dirty="0" err="1"/>
              <a:t>Een</a:t>
            </a:r>
            <a:r>
              <a:rPr lang="en-US" dirty="0"/>
              <a:t> </a:t>
            </a:r>
            <a:r>
              <a:rPr lang="en-US" dirty="0" err="1"/>
              <a:t>functie</a:t>
            </a:r>
            <a:r>
              <a:rPr lang="en-US" dirty="0"/>
              <a:t> van de </a:t>
            </a:r>
            <a:r>
              <a:rPr lang="en-US" dirty="0" err="1"/>
              <a:t>hexagonen</a:t>
            </a:r>
            <a:r>
              <a:rPr lang="en-US" dirty="0"/>
              <a:t> </a:t>
            </a:r>
            <a:r>
              <a:rPr lang="en-US" dirty="0" err="1"/>
              <a:t>structuur</a:t>
            </a:r>
            <a:r>
              <a:rPr lang="en-US" dirty="0"/>
              <a:t> is </a:t>
            </a:r>
            <a:r>
              <a:rPr lang="en-US" b="1" dirty="0" err="1"/>
              <a:t>stevigheid</a:t>
            </a:r>
            <a:r>
              <a:rPr lang="en-US" dirty="0"/>
              <a:t> en </a:t>
            </a:r>
            <a:r>
              <a:rPr lang="en-US" b="1" dirty="0" err="1"/>
              <a:t>zuinig</a:t>
            </a:r>
            <a:r>
              <a:rPr lang="en-US" dirty="0"/>
              <a:t> met </a:t>
            </a:r>
            <a:r>
              <a:rPr lang="en-US" dirty="0" err="1"/>
              <a:t>grondstoffen</a:t>
            </a:r>
            <a:r>
              <a:rPr lang="en-US" dirty="0"/>
              <a:t>. </a:t>
            </a:r>
          </a:p>
        </p:txBody>
      </p:sp>
      <p:pic>
        <p:nvPicPr>
          <p:cNvPr id="5" name="Afbeelding 4">
            <a:extLst>
              <a:ext uri="{FF2B5EF4-FFF2-40B4-BE49-F238E27FC236}">
                <a16:creationId xmlns:a16="http://schemas.microsoft.com/office/drawing/2014/main" id="{8D935229-CF7A-4F76-A0E2-A51B03CA9D2A}"/>
              </a:ext>
            </a:extLst>
          </p:cNvPr>
          <p:cNvPicPr>
            <a:picLocks noChangeAspect="1"/>
          </p:cNvPicPr>
          <p:nvPr/>
        </p:nvPicPr>
        <p:blipFill>
          <a:blip r:embed="rId5"/>
          <a:stretch>
            <a:fillRect/>
          </a:stretch>
        </p:blipFill>
        <p:spPr>
          <a:xfrm>
            <a:off x="917575" y="4714143"/>
            <a:ext cx="2022227" cy="1134192"/>
          </a:xfrm>
          <a:prstGeom prst="rect">
            <a:avLst/>
          </a:prstGeom>
        </p:spPr>
      </p:pic>
    </p:spTree>
    <p:extLst>
      <p:ext uri="{BB962C8B-B14F-4D97-AF65-F5344CB8AC3E}">
        <p14:creationId xmlns:p14="http://schemas.microsoft.com/office/powerpoint/2010/main" val="393224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Afbeelding 10">
            <a:extLst>
              <a:ext uri="{FF2B5EF4-FFF2-40B4-BE49-F238E27FC236}">
                <a16:creationId xmlns:a16="http://schemas.microsoft.com/office/drawing/2014/main" id="{D7E15EB5-5AB4-416C-8495-F737EC083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22" b="2365"/>
          <a:stretch>
            <a:fillRect/>
          </a:stretch>
        </p:blipFill>
        <p:spPr bwMode="auto">
          <a:xfrm>
            <a:off x="7062725" y="1182325"/>
            <a:ext cx="1135942" cy="20917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1C9E37B3-FC49-4028-A20D-D608257AE391}"/>
              </a:ext>
            </a:extLst>
          </p:cNvPr>
          <p:cNvSpPr>
            <a:spLocks noChangeArrowheads="1"/>
          </p:cNvSpPr>
          <p:nvPr/>
        </p:nvSpPr>
        <p:spPr bwMode="auto">
          <a:xfrm>
            <a:off x="1795749" y="1438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6" name="Rectangle 7">
            <a:extLst>
              <a:ext uri="{FF2B5EF4-FFF2-40B4-BE49-F238E27FC236}">
                <a16:creationId xmlns:a16="http://schemas.microsoft.com/office/drawing/2014/main" id="{4E3B6396-E844-48F0-BD27-4FF2CE6E2621}"/>
              </a:ext>
            </a:extLst>
          </p:cNvPr>
          <p:cNvSpPr>
            <a:spLocks noChangeArrowheads="1"/>
          </p:cNvSpPr>
          <p:nvPr/>
        </p:nvSpPr>
        <p:spPr bwMode="auto">
          <a:xfrm>
            <a:off x="1795749" y="189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en-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en-NL" sz="1800" b="0" i="0" u="none" strike="noStrike" cap="none" normalizeH="0" baseline="0">
              <a:ln>
                <a:noFill/>
              </a:ln>
              <a:solidFill>
                <a:schemeClr val="tx1"/>
              </a:solidFill>
              <a:effectLst/>
              <a:latin typeface="Arial" panose="020B0604020202020204" pitchFamily="34" charset="0"/>
            </a:endParaRPr>
          </a:p>
        </p:txBody>
      </p:sp>
      <p:sp>
        <p:nvSpPr>
          <p:cNvPr id="7" name="Rectangle 8">
            <a:extLst>
              <a:ext uri="{FF2B5EF4-FFF2-40B4-BE49-F238E27FC236}">
                <a16:creationId xmlns:a16="http://schemas.microsoft.com/office/drawing/2014/main" id="{383EF104-626D-48E5-A723-C5BC80D5140E}"/>
              </a:ext>
            </a:extLst>
          </p:cNvPr>
          <p:cNvSpPr>
            <a:spLocks noChangeArrowheads="1"/>
          </p:cNvSpPr>
          <p:nvPr/>
        </p:nvSpPr>
        <p:spPr bwMode="auto">
          <a:xfrm>
            <a:off x="1919907" y="2034977"/>
            <a:ext cx="51941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nl-NL" altLang="en-NL" sz="1600" i="1" dirty="0">
                <a:latin typeface="Calibri" panose="020F0502020204030204" pitchFamily="34" charset="0"/>
                <a:ea typeface="Calibri" panose="020F0502020204030204" pitchFamily="34" charset="0"/>
                <a:cs typeface="Times New Roman" panose="02020603050405020304" pitchFamily="18" charset="0"/>
              </a:rPr>
              <a:t>1</a:t>
            </a:r>
            <a:r>
              <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nl-NL" altLang="en-NL" sz="16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Afblijven! </a:t>
            </a:r>
            <a:r>
              <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Verzin een manier om je lekkers te beschermen.</a:t>
            </a:r>
          </a:p>
        </p:txBody>
      </p:sp>
      <p:sp>
        <p:nvSpPr>
          <p:cNvPr id="8" name="Tekstvak 7">
            <a:extLst>
              <a:ext uri="{FF2B5EF4-FFF2-40B4-BE49-F238E27FC236}">
                <a16:creationId xmlns:a16="http://schemas.microsoft.com/office/drawing/2014/main" id="{F6945511-5B77-4910-BA83-9506BED4AAEC}"/>
              </a:ext>
            </a:extLst>
          </p:cNvPr>
          <p:cNvSpPr txBox="1"/>
          <p:nvPr/>
        </p:nvSpPr>
        <p:spPr>
          <a:xfrm>
            <a:off x="4252511" y="760164"/>
            <a:ext cx="2377574" cy="369332"/>
          </a:xfrm>
          <a:prstGeom prst="rect">
            <a:avLst/>
          </a:prstGeom>
          <a:noFill/>
        </p:spPr>
        <p:txBody>
          <a:bodyPr wrap="none" rtlCol="0">
            <a:spAutoFit/>
          </a:bodyPr>
          <a:lstStyle/>
          <a:p>
            <a:r>
              <a:rPr lang="en-US" b="1" dirty="0" err="1"/>
              <a:t>Ontwerpopdrachten</a:t>
            </a:r>
            <a:endParaRPr lang="en-NL" b="1" dirty="0"/>
          </a:p>
        </p:txBody>
      </p:sp>
      <p:pic>
        <p:nvPicPr>
          <p:cNvPr id="10" name="Afbeelding 9">
            <a:extLst>
              <a:ext uri="{FF2B5EF4-FFF2-40B4-BE49-F238E27FC236}">
                <a16:creationId xmlns:a16="http://schemas.microsoft.com/office/drawing/2014/main" id="{D00520ED-BD91-4BFB-8270-38FD81AE9DF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9003" t="16490" r="25680" b="10392"/>
          <a:stretch/>
        </p:blipFill>
        <p:spPr bwMode="auto">
          <a:xfrm>
            <a:off x="2195650" y="2829266"/>
            <a:ext cx="1428750" cy="2238375"/>
          </a:xfrm>
          <a:prstGeom prst="rect">
            <a:avLst/>
          </a:prstGeom>
          <a:ln>
            <a:noFill/>
          </a:ln>
          <a:extLst>
            <a:ext uri="{53640926-AAD7-44D8-BBD7-CCE9431645EC}">
              <a14:shadowObscured xmlns:a14="http://schemas.microsoft.com/office/drawing/2010/main"/>
            </a:ext>
          </a:extLst>
        </p:spPr>
      </p:pic>
      <p:sp>
        <p:nvSpPr>
          <p:cNvPr id="11" name="Rectangle 8">
            <a:extLst>
              <a:ext uri="{FF2B5EF4-FFF2-40B4-BE49-F238E27FC236}">
                <a16:creationId xmlns:a16="http://schemas.microsoft.com/office/drawing/2014/main" id="{E6884876-0BB5-4081-8927-1365DA6B49DC}"/>
              </a:ext>
            </a:extLst>
          </p:cNvPr>
          <p:cNvSpPr>
            <a:spLocks noChangeArrowheads="1"/>
          </p:cNvSpPr>
          <p:nvPr/>
        </p:nvSpPr>
        <p:spPr bwMode="auto">
          <a:xfrm>
            <a:off x="4063655" y="3666075"/>
            <a:ext cx="48283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a:t>
            </a:r>
            <a:r>
              <a:rPr lang="nl-NL" altLang="en-NL" sz="1600" b="1" i="1" dirty="0">
                <a:latin typeface="Calibri" panose="020F0502020204030204" pitchFamily="34" charset="0"/>
                <a:ea typeface="Calibri" panose="020F0502020204030204" pitchFamily="34" charset="0"/>
                <a:cs typeface="Times New Roman" panose="02020603050405020304" pitchFamily="18" charset="0"/>
              </a:rPr>
              <a:t>Zachte landing.</a:t>
            </a:r>
            <a:r>
              <a:rPr kumimoji="0" lang="nl-NL" altLang="en-NL" sz="16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Verzin een oplossing voor ee</a:t>
            </a:r>
            <a:r>
              <a:rPr lang="nl-NL" altLang="en-NL" sz="1600" i="1" dirty="0">
                <a:latin typeface="Calibri" panose="020F0502020204030204" pitchFamily="34" charset="0"/>
                <a:ea typeface="Calibri" panose="020F0502020204030204" pitchFamily="34" charset="0"/>
                <a:cs typeface="Times New Roman" panose="02020603050405020304" pitchFamily="18" charset="0"/>
              </a:rPr>
              <a:t>n zachte </a:t>
            </a:r>
          </a:p>
          <a:p>
            <a:pPr marR="0" lvl="0" algn="l" defTabSz="914400" rtl="0" eaLnBrk="0" fontAlgn="base" latinLnBrk="0" hangingPunct="0">
              <a:lnSpc>
                <a:spcPct val="100000"/>
              </a:lnSpc>
              <a:spcBef>
                <a:spcPct val="0"/>
              </a:spcBef>
              <a:spcAft>
                <a:spcPct val="0"/>
              </a:spcAft>
              <a:buClrTx/>
              <a:buSzTx/>
              <a:tabLst/>
            </a:pPr>
            <a:r>
              <a:rPr lang="nl-NL" altLang="en-NL" sz="1600" i="1" dirty="0">
                <a:latin typeface="Calibri" panose="020F0502020204030204" pitchFamily="34" charset="0"/>
                <a:ea typeface="Calibri" panose="020F0502020204030204" pitchFamily="34" charset="0"/>
                <a:cs typeface="Times New Roman" panose="02020603050405020304" pitchFamily="18" charset="0"/>
              </a:rPr>
              <a:t>landing van je </a:t>
            </a:r>
            <a:r>
              <a:rPr lang="nl-NL" altLang="en-NL" sz="1600" i="1" dirty="0" err="1">
                <a:latin typeface="Calibri" panose="020F0502020204030204" pitchFamily="34" charset="0"/>
                <a:ea typeface="Calibri" panose="020F0502020204030204" pitchFamily="34" charset="0"/>
                <a:cs typeface="Times New Roman" panose="02020603050405020304" pitchFamily="18" charset="0"/>
              </a:rPr>
              <a:t>I-phone</a:t>
            </a:r>
            <a:r>
              <a:rPr lang="nl-NL" altLang="en-NL" sz="1600" i="1" dirty="0">
                <a:latin typeface="Calibri" panose="020F0502020204030204" pitchFamily="34" charset="0"/>
                <a:ea typeface="Calibri" panose="020F0502020204030204" pitchFamily="34" charset="0"/>
                <a:cs typeface="Times New Roman" panose="02020603050405020304" pitchFamily="18" charset="0"/>
              </a:rPr>
              <a:t> of een ander voorwerp.</a:t>
            </a:r>
            <a:endPar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8">
            <a:extLst>
              <a:ext uri="{FF2B5EF4-FFF2-40B4-BE49-F238E27FC236}">
                <a16:creationId xmlns:a16="http://schemas.microsoft.com/office/drawing/2014/main" id="{EE68B64A-1E2D-4F53-9709-DF5AB6A2A4B6}"/>
              </a:ext>
            </a:extLst>
          </p:cNvPr>
          <p:cNvSpPr>
            <a:spLocks noChangeArrowheads="1"/>
          </p:cNvSpPr>
          <p:nvPr/>
        </p:nvSpPr>
        <p:spPr bwMode="auto">
          <a:xfrm>
            <a:off x="2234416" y="5436674"/>
            <a:ext cx="58646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a:t>
            </a:r>
            <a:r>
              <a:rPr kumimoji="0" lang="nl-NL" altLang="en-NL" sz="1600"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Ik ben er wel, maar je zie</a:t>
            </a:r>
            <a:r>
              <a:rPr lang="nl-NL" altLang="en-NL" sz="1600" b="1" i="1" dirty="0">
                <a:latin typeface="Calibri" panose="020F0502020204030204" pitchFamily="34" charset="0"/>
                <a:ea typeface="Calibri" panose="020F0502020204030204" pitchFamily="34" charset="0"/>
                <a:cs typeface="Times New Roman" panose="02020603050405020304" pitchFamily="18" charset="0"/>
              </a:rPr>
              <a:t>t me niet. </a:t>
            </a:r>
            <a:r>
              <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Verzin een oplossing voor ee</a:t>
            </a:r>
            <a:r>
              <a:rPr lang="nl-NL" altLang="en-NL" sz="1600" i="1" dirty="0">
                <a:latin typeface="Calibri" panose="020F0502020204030204" pitchFamily="34" charset="0"/>
                <a:ea typeface="Calibri" panose="020F0502020204030204" pitchFamily="34" charset="0"/>
                <a:cs typeface="Times New Roman" panose="02020603050405020304" pitchFamily="18" charset="0"/>
              </a:rPr>
              <a:t>n </a:t>
            </a:r>
          </a:p>
          <a:p>
            <a:pPr marR="0" lvl="0" algn="l" defTabSz="914400" rtl="0" eaLnBrk="0" fontAlgn="base" latinLnBrk="0" hangingPunct="0">
              <a:lnSpc>
                <a:spcPct val="100000"/>
              </a:lnSpc>
              <a:spcBef>
                <a:spcPct val="0"/>
              </a:spcBef>
              <a:spcAft>
                <a:spcPct val="0"/>
              </a:spcAft>
              <a:buClrTx/>
              <a:buSzTx/>
              <a:tabLst/>
            </a:pPr>
            <a:r>
              <a:rPr lang="nl-NL" altLang="en-NL" sz="1600" i="1" dirty="0">
                <a:latin typeface="Calibri" panose="020F0502020204030204" pitchFamily="34" charset="0"/>
                <a:ea typeface="Calibri" panose="020F0502020204030204" pitchFamily="34" charset="0"/>
                <a:cs typeface="Times New Roman" panose="02020603050405020304" pitchFamily="18" charset="0"/>
              </a:rPr>
              <a:t>Natuurfotograaf of een kind dat niet opgemerkt wil worden.</a:t>
            </a:r>
            <a:endParaRPr kumimoji="0" lang="nl-NL" altLang="en-NL" sz="16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4395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8F96A-CB94-4AAA-B679-A61E95E02656}"/>
              </a:ext>
            </a:extLst>
          </p:cNvPr>
          <p:cNvSpPr>
            <a:spLocks noGrp="1"/>
          </p:cNvSpPr>
          <p:nvPr>
            <p:ph type="title"/>
          </p:nvPr>
        </p:nvSpPr>
        <p:spPr/>
        <p:txBody>
          <a:bodyPr/>
          <a:lstStyle/>
          <a:p>
            <a:r>
              <a:rPr lang="en-US" dirty="0"/>
              <a:t>       </a:t>
            </a:r>
            <a:r>
              <a:rPr lang="en-US" dirty="0" err="1"/>
              <a:t>Speurtocht</a:t>
            </a:r>
            <a:r>
              <a:rPr lang="en-US" dirty="0"/>
              <a:t> </a:t>
            </a:r>
            <a:endParaRPr lang="en-NL" dirty="0"/>
          </a:p>
        </p:txBody>
      </p:sp>
      <p:sp>
        <p:nvSpPr>
          <p:cNvPr id="3" name="Tijdelijke aanduiding voor inhoud 2">
            <a:extLst>
              <a:ext uri="{FF2B5EF4-FFF2-40B4-BE49-F238E27FC236}">
                <a16:creationId xmlns:a16="http://schemas.microsoft.com/office/drawing/2014/main" id="{D6B80D92-72E8-4CF7-B5AB-4C02D4BE70D5}"/>
              </a:ext>
            </a:extLst>
          </p:cNvPr>
          <p:cNvSpPr>
            <a:spLocks noGrp="1"/>
          </p:cNvSpPr>
          <p:nvPr>
            <p:ph idx="1"/>
          </p:nvPr>
        </p:nvSpPr>
        <p:spPr>
          <a:xfrm>
            <a:off x="925513" y="1344058"/>
            <a:ext cx="7648575" cy="3505200"/>
          </a:xfrm>
        </p:spPr>
        <p:txBody>
          <a:bodyPr/>
          <a:lstStyle/>
          <a:p>
            <a:pPr lvl="2"/>
            <a:r>
              <a:rPr lang="en-US" dirty="0" err="1"/>
              <a:t>Groepjes</a:t>
            </a:r>
            <a:r>
              <a:rPr lang="en-US" dirty="0"/>
              <a:t> van </a:t>
            </a:r>
            <a:r>
              <a:rPr lang="en-US" dirty="0" err="1"/>
              <a:t>drie</a:t>
            </a:r>
            <a:r>
              <a:rPr lang="en-US" dirty="0"/>
              <a:t> </a:t>
            </a:r>
          </a:p>
          <a:p>
            <a:pPr lvl="2"/>
            <a:endParaRPr lang="en-US" dirty="0"/>
          </a:p>
          <a:p>
            <a:pPr lvl="2"/>
            <a:r>
              <a:rPr lang="en-US" dirty="0" err="1"/>
              <a:t>Tijd</a:t>
            </a:r>
            <a:r>
              <a:rPr lang="en-US" dirty="0"/>
              <a:t>: 25 </a:t>
            </a:r>
            <a:r>
              <a:rPr lang="en-US" dirty="0" err="1"/>
              <a:t>minuten</a:t>
            </a:r>
            <a:endParaRPr lang="en-US" dirty="0"/>
          </a:p>
          <a:p>
            <a:endParaRPr lang="en-US" dirty="0"/>
          </a:p>
          <a:p>
            <a:pPr lvl="2"/>
            <a:r>
              <a:rPr lang="en-US" dirty="0" err="1"/>
              <a:t>Speur</a:t>
            </a:r>
            <a:r>
              <a:rPr lang="en-US" dirty="0"/>
              <a:t> in het </a:t>
            </a:r>
            <a:r>
              <a:rPr lang="en-US" dirty="0" err="1"/>
              <a:t>bos</a:t>
            </a:r>
            <a:r>
              <a:rPr lang="en-US" dirty="0"/>
              <a:t> </a:t>
            </a:r>
            <a:r>
              <a:rPr lang="en-US" dirty="0" err="1"/>
              <a:t>naar</a:t>
            </a:r>
            <a:r>
              <a:rPr lang="en-US" dirty="0"/>
              <a:t> </a:t>
            </a:r>
            <a:r>
              <a:rPr lang="en-US" dirty="0" err="1"/>
              <a:t>planten</a:t>
            </a:r>
            <a:r>
              <a:rPr lang="en-US" dirty="0"/>
              <a:t> en </a:t>
            </a:r>
            <a:r>
              <a:rPr lang="en-US" dirty="0" err="1"/>
              <a:t>dieren</a:t>
            </a:r>
            <a:r>
              <a:rPr lang="en-US" dirty="0"/>
              <a:t>. Wat </a:t>
            </a:r>
            <a:r>
              <a:rPr lang="en-US" dirty="0" err="1"/>
              <a:t>valt</a:t>
            </a:r>
            <a:r>
              <a:rPr lang="en-US" dirty="0"/>
              <a:t> je op? </a:t>
            </a:r>
            <a:r>
              <a:rPr lang="en-US" dirty="0" err="1"/>
              <a:t>Waar</a:t>
            </a:r>
            <a:r>
              <a:rPr lang="en-US" dirty="0"/>
              <a:t> </a:t>
            </a:r>
            <a:r>
              <a:rPr lang="en-US" dirty="0" err="1"/>
              <a:t>zou</a:t>
            </a:r>
            <a:r>
              <a:rPr lang="en-US" dirty="0"/>
              <a:t> </a:t>
            </a:r>
            <a:r>
              <a:rPr lang="en-US" dirty="0" err="1"/>
              <a:t>dit</a:t>
            </a:r>
            <a:r>
              <a:rPr lang="en-US" dirty="0"/>
              <a:t> </a:t>
            </a:r>
            <a:r>
              <a:rPr lang="en-US" dirty="0" err="1"/>
              <a:t>voor</a:t>
            </a:r>
            <a:r>
              <a:rPr lang="en-US" dirty="0"/>
              <a:t> </a:t>
            </a:r>
            <a:r>
              <a:rPr lang="en-US" dirty="0" err="1"/>
              <a:t>zijn</a:t>
            </a:r>
            <a:r>
              <a:rPr lang="en-US" dirty="0"/>
              <a:t>? </a:t>
            </a:r>
            <a:r>
              <a:rPr lang="en-US" dirty="0" err="1"/>
              <a:t>Gebruik</a:t>
            </a:r>
            <a:r>
              <a:rPr lang="en-US" dirty="0"/>
              <a:t> het </a:t>
            </a:r>
            <a:r>
              <a:rPr lang="en-US" dirty="0" err="1"/>
              <a:t>spiekbriefje</a:t>
            </a:r>
            <a:r>
              <a:rPr lang="en-US" dirty="0"/>
              <a:t> en </a:t>
            </a:r>
            <a:r>
              <a:rPr lang="en-US" dirty="0" err="1"/>
              <a:t>vul</a:t>
            </a:r>
            <a:r>
              <a:rPr lang="en-US" dirty="0"/>
              <a:t> het schema in. </a:t>
            </a:r>
          </a:p>
          <a:p>
            <a:pPr lvl="2"/>
            <a:endParaRPr lang="en-US" dirty="0"/>
          </a:p>
          <a:p>
            <a:pPr lvl="2"/>
            <a:r>
              <a:rPr lang="en-US" dirty="0"/>
              <a:t>Na 15 minute: </a:t>
            </a:r>
            <a:r>
              <a:rPr lang="en-US" dirty="0" err="1"/>
              <a:t>richt</a:t>
            </a:r>
            <a:r>
              <a:rPr lang="en-US" dirty="0"/>
              <a:t> je nu special op </a:t>
            </a:r>
            <a:r>
              <a:rPr lang="en-US" dirty="0" err="1"/>
              <a:t>handige</a:t>
            </a:r>
            <a:r>
              <a:rPr lang="en-US" dirty="0"/>
              <a:t> </a:t>
            </a:r>
            <a:r>
              <a:rPr lang="en-US" dirty="0" err="1"/>
              <a:t>oplossingen</a:t>
            </a:r>
            <a:r>
              <a:rPr lang="en-US" dirty="0"/>
              <a:t> </a:t>
            </a:r>
            <a:r>
              <a:rPr lang="en-US" dirty="0" err="1"/>
              <a:t>voor</a:t>
            </a:r>
            <a:r>
              <a:rPr lang="en-US" dirty="0"/>
              <a:t> </a:t>
            </a:r>
            <a:r>
              <a:rPr lang="en-US" dirty="0" err="1"/>
              <a:t>beschermen</a:t>
            </a:r>
            <a:r>
              <a:rPr lang="en-US" dirty="0"/>
              <a:t>, </a:t>
            </a:r>
            <a:r>
              <a:rPr lang="en-US" dirty="0" err="1"/>
              <a:t>landen</a:t>
            </a:r>
            <a:r>
              <a:rPr lang="en-US" dirty="0"/>
              <a:t>, camouflage.</a:t>
            </a:r>
          </a:p>
          <a:p>
            <a:pPr marL="914400" lvl="2" indent="0">
              <a:buNone/>
            </a:pPr>
            <a:endParaRPr lang="en-US" dirty="0"/>
          </a:p>
          <a:p>
            <a:pPr lvl="2"/>
            <a:r>
              <a:rPr lang="en-US" dirty="0"/>
              <a:t>Doel: </a:t>
            </a:r>
            <a:r>
              <a:rPr lang="en-US" dirty="0" err="1"/>
              <a:t>leren</a:t>
            </a:r>
            <a:r>
              <a:rPr lang="en-US" dirty="0"/>
              <a:t> </a:t>
            </a:r>
            <a:r>
              <a:rPr lang="en-US" dirty="0" err="1"/>
              <a:t>denken</a:t>
            </a:r>
            <a:r>
              <a:rPr lang="en-US" dirty="0"/>
              <a:t> in </a:t>
            </a:r>
            <a:r>
              <a:rPr lang="en-US" dirty="0" err="1"/>
              <a:t>functies</a:t>
            </a:r>
            <a:r>
              <a:rPr lang="en-US" dirty="0"/>
              <a:t> en </a:t>
            </a:r>
            <a:r>
              <a:rPr lang="en-US" dirty="0" err="1"/>
              <a:t>inspiratiebronnen</a:t>
            </a:r>
            <a:r>
              <a:rPr lang="en-US" dirty="0"/>
              <a:t> </a:t>
            </a:r>
            <a:r>
              <a:rPr lang="en-US" dirty="0" err="1"/>
              <a:t>verzamelen</a:t>
            </a:r>
            <a:r>
              <a:rPr lang="en-US" dirty="0"/>
              <a:t> </a:t>
            </a:r>
          </a:p>
          <a:p>
            <a:pPr marL="1371600" lvl="3" indent="0">
              <a:buNone/>
            </a:pPr>
            <a:r>
              <a:rPr lang="en-US" dirty="0"/>
              <a:t> </a:t>
            </a:r>
            <a:endParaRPr lang="en-NL" dirty="0"/>
          </a:p>
        </p:txBody>
      </p:sp>
    </p:spTree>
    <p:extLst>
      <p:ext uri="{BB962C8B-B14F-4D97-AF65-F5344CB8AC3E}">
        <p14:creationId xmlns:p14="http://schemas.microsoft.com/office/powerpoint/2010/main" val="147414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0A07D8-5A22-4B37-9787-760C1BE9F8A9}"/>
              </a:ext>
            </a:extLst>
          </p:cNvPr>
          <p:cNvSpPr>
            <a:spLocks noGrp="1"/>
          </p:cNvSpPr>
          <p:nvPr>
            <p:ph type="title"/>
          </p:nvPr>
        </p:nvSpPr>
        <p:spPr>
          <a:xfrm>
            <a:off x="1597445" y="0"/>
            <a:ext cx="6979817" cy="1066800"/>
          </a:xfrm>
        </p:spPr>
        <p:txBody>
          <a:bodyPr/>
          <a:lstStyle/>
          <a:p>
            <a:r>
              <a:rPr lang="en-US" dirty="0" err="1"/>
              <a:t>Spiekbriefje</a:t>
            </a:r>
            <a:endParaRPr lang="en-NL" dirty="0"/>
          </a:p>
        </p:txBody>
      </p:sp>
      <p:pic>
        <p:nvPicPr>
          <p:cNvPr id="5" name="Afbeelding 4">
            <a:extLst>
              <a:ext uri="{FF2B5EF4-FFF2-40B4-BE49-F238E27FC236}">
                <a16:creationId xmlns:a16="http://schemas.microsoft.com/office/drawing/2014/main" id="{EC019643-498A-4392-BD4E-90659B17C4FF}"/>
              </a:ext>
            </a:extLst>
          </p:cNvPr>
          <p:cNvPicPr>
            <a:picLocks noChangeAspect="1"/>
          </p:cNvPicPr>
          <p:nvPr/>
        </p:nvPicPr>
        <p:blipFill>
          <a:blip r:embed="rId2"/>
          <a:stretch>
            <a:fillRect/>
          </a:stretch>
        </p:blipFill>
        <p:spPr>
          <a:xfrm>
            <a:off x="2170700" y="882296"/>
            <a:ext cx="4417388" cy="5876551"/>
          </a:xfrm>
          <a:prstGeom prst="rect">
            <a:avLst/>
          </a:prstGeom>
        </p:spPr>
      </p:pic>
    </p:spTree>
    <p:extLst>
      <p:ext uri="{BB962C8B-B14F-4D97-AF65-F5344CB8AC3E}">
        <p14:creationId xmlns:p14="http://schemas.microsoft.com/office/powerpoint/2010/main" val="333818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AF57C-34AF-4C4D-B91E-17712FE16C99}"/>
              </a:ext>
            </a:extLst>
          </p:cNvPr>
          <p:cNvSpPr>
            <a:spLocks noGrp="1"/>
          </p:cNvSpPr>
          <p:nvPr>
            <p:ph type="title"/>
          </p:nvPr>
        </p:nvSpPr>
        <p:spPr>
          <a:xfrm>
            <a:off x="1589903" y="0"/>
            <a:ext cx="6987360" cy="1066800"/>
          </a:xfrm>
        </p:spPr>
        <p:txBody>
          <a:bodyPr/>
          <a:lstStyle/>
          <a:p>
            <a:r>
              <a:rPr lang="en-US" dirty="0" err="1"/>
              <a:t>VaN</a:t>
            </a:r>
            <a:r>
              <a:rPr lang="en-US" dirty="0"/>
              <a:t> </a:t>
            </a:r>
            <a:r>
              <a:rPr lang="en-US" dirty="0" err="1"/>
              <a:t>Natuur</a:t>
            </a:r>
            <a:r>
              <a:rPr lang="en-US" dirty="0"/>
              <a:t> </a:t>
            </a:r>
            <a:r>
              <a:rPr lang="en-US" dirty="0" err="1"/>
              <a:t>naar</a:t>
            </a:r>
            <a:r>
              <a:rPr lang="en-US" dirty="0"/>
              <a:t> </a:t>
            </a:r>
            <a:r>
              <a:rPr lang="en-US" dirty="0" err="1"/>
              <a:t>ontwerp</a:t>
            </a:r>
            <a:r>
              <a:rPr lang="en-US" dirty="0"/>
              <a:t>: </a:t>
            </a:r>
            <a:r>
              <a:rPr lang="en-US" dirty="0" err="1"/>
              <a:t>Schetsen</a:t>
            </a:r>
            <a:r>
              <a:rPr lang="en-US" dirty="0"/>
              <a:t>, </a:t>
            </a:r>
            <a:r>
              <a:rPr lang="en-US" dirty="0" err="1"/>
              <a:t>opzoeken</a:t>
            </a:r>
            <a:r>
              <a:rPr lang="en-US" dirty="0"/>
              <a:t>, Les Over </a:t>
            </a:r>
            <a:r>
              <a:rPr lang="en-US" dirty="0" err="1"/>
              <a:t>een</a:t>
            </a:r>
            <a:r>
              <a:rPr lang="en-US" dirty="0"/>
              <a:t> </a:t>
            </a:r>
            <a:r>
              <a:rPr lang="en-US" dirty="0" err="1"/>
              <a:t>functie</a:t>
            </a:r>
            <a:endParaRPr lang="en-NL" dirty="0"/>
          </a:p>
        </p:txBody>
      </p:sp>
      <p:sp>
        <p:nvSpPr>
          <p:cNvPr id="3" name="Tijdelijke aanduiding voor inhoud 2">
            <a:extLst>
              <a:ext uri="{FF2B5EF4-FFF2-40B4-BE49-F238E27FC236}">
                <a16:creationId xmlns:a16="http://schemas.microsoft.com/office/drawing/2014/main" id="{29AF11A8-AFD8-4068-8659-118C78C8B7AC}"/>
              </a:ext>
            </a:extLst>
          </p:cNvPr>
          <p:cNvSpPr>
            <a:spLocks noGrp="1"/>
          </p:cNvSpPr>
          <p:nvPr>
            <p:ph idx="1"/>
          </p:nvPr>
        </p:nvSpPr>
        <p:spPr/>
        <p:txBody>
          <a:bodyPr/>
          <a:lstStyle/>
          <a:p>
            <a:r>
              <a:rPr lang="en-US" dirty="0"/>
              <a:t> </a:t>
            </a:r>
            <a:endParaRPr lang="en-NL" dirty="0"/>
          </a:p>
        </p:txBody>
      </p:sp>
      <p:pic>
        <p:nvPicPr>
          <p:cNvPr id="5" name="Afbeelding 4">
            <a:extLst>
              <a:ext uri="{FF2B5EF4-FFF2-40B4-BE49-F238E27FC236}">
                <a16:creationId xmlns:a16="http://schemas.microsoft.com/office/drawing/2014/main" id="{295A48D5-1EF6-4CEE-B54B-2AAE61CC6A27}"/>
              </a:ext>
            </a:extLst>
          </p:cNvPr>
          <p:cNvPicPr>
            <a:picLocks noChangeAspect="1"/>
          </p:cNvPicPr>
          <p:nvPr/>
        </p:nvPicPr>
        <p:blipFill>
          <a:blip r:embed="rId2"/>
          <a:stretch>
            <a:fillRect/>
          </a:stretch>
        </p:blipFill>
        <p:spPr>
          <a:xfrm>
            <a:off x="1795849" y="1309399"/>
            <a:ext cx="3492247" cy="4024601"/>
          </a:xfrm>
          <a:prstGeom prst="rect">
            <a:avLst/>
          </a:prstGeom>
        </p:spPr>
      </p:pic>
      <p:pic>
        <p:nvPicPr>
          <p:cNvPr id="9" name="Afbeelding 8">
            <a:extLst>
              <a:ext uri="{FF2B5EF4-FFF2-40B4-BE49-F238E27FC236}">
                <a16:creationId xmlns:a16="http://schemas.microsoft.com/office/drawing/2014/main" id="{B10B6929-3D7E-4CEE-93B5-AF6E08EBFDEE}"/>
              </a:ext>
            </a:extLst>
          </p:cNvPr>
          <p:cNvPicPr>
            <a:picLocks noChangeAspect="1"/>
          </p:cNvPicPr>
          <p:nvPr/>
        </p:nvPicPr>
        <p:blipFill>
          <a:blip r:embed="rId3"/>
          <a:stretch>
            <a:fillRect/>
          </a:stretch>
        </p:blipFill>
        <p:spPr>
          <a:xfrm>
            <a:off x="5498179" y="3321699"/>
            <a:ext cx="2865826" cy="2852070"/>
          </a:xfrm>
          <a:prstGeom prst="rect">
            <a:avLst/>
          </a:prstGeom>
        </p:spPr>
      </p:pic>
    </p:spTree>
    <p:extLst>
      <p:ext uri="{BB962C8B-B14F-4D97-AF65-F5344CB8AC3E}">
        <p14:creationId xmlns:p14="http://schemas.microsoft.com/office/powerpoint/2010/main" val="187558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6ED54F2-895E-4E33-B2C9-2E799314C467}"/>
              </a:ext>
            </a:extLst>
          </p:cNvPr>
          <p:cNvPicPr>
            <a:picLocks noChangeAspect="1"/>
          </p:cNvPicPr>
          <p:nvPr/>
        </p:nvPicPr>
        <p:blipFill>
          <a:blip r:embed="rId2"/>
          <a:stretch>
            <a:fillRect/>
          </a:stretch>
        </p:blipFill>
        <p:spPr>
          <a:xfrm>
            <a:off x="128122" y="577783"/>
            <a:ext cx="8887755" cy="5369685"/>
          </a:xfrm>
          <a:prstGeom prst="rect">
            <a:avLst/>
          </a:prstGeom>
        </p:spPr>
      </p:pic>
    </p:spTree>
    <p:extLst>
      <p:ext uri="{BB962C8B-B14F-4D97-AF65-F5344CB8AC3E}">
        <p14:creationId xmlns:p14="http://schemas.microsoft.com/office/powerpoint/2010/main" val="438910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8E2AF-B1BD-4BC6-BC8F-F1D27844135E}"/>
              </a:ext>
            </a:extLst>
          </p:cNvPr>
          <p:cNvSpPr>
            <a:spLocks noGrp="1"/>
          </p:cNvSpPr>
          <p:nvPr>
            <p:ph type="title"/>
          </p:nvPr>
        </p:nvSpPr>
        <p:spPr/>
        <p:txBody>
          <a:bodyPr/>
          <a:lstStyle/>
          <a:p>
            <a:r>
              <a:rPr lang="en-US" dirty="0"/>
              <a:t>	</a:t>
            </a:r>
            <a:r>
              <a:rPr lang="en-US" dirty="0" err="1"/>
              <a:t>VErdiepen</a:t>
            </a:r>
            <a:endParaRPr lang="en-NL" dirty="0"/>
          </a:p>
        </p:txBody>
      </p:sp>
      <p:sp>
        <p:nvSpPr>
          <p:cNvPr id="3" name="Tijdelijke aanduiding voor inhoud 2">
            <a:extLst>
              <a:ext uri="{FF2B5EF4-FFF2-40B4-BE49-F238E27FC236}">
                <a16:creationId xmlns:a16="http://schemas.microsoft.com/office/drawing/2014/main" id="{DA9E2FDB-58CF-428A-9420-7F0DFFBC35AE}"/>
              </a:ext>
            </a:extLst>
          </p:cNvPr>
          <p:cNvSpPr>
            <a:spLocks noGrp="1"/>
          </p:cNvSpPr>
          <p:nvPr>
            <p:ph idx="1"/>
          </p:nvPr>
        </p:nvSpPr>
        <p:spPr>
          <a:xfrm>
            <a:off x="1663547" y="1828800"/>
            <a:ext cx="6910541" cy="3505200"/>
          </a:xfrm>
        </p:spPr>
        <p:txBody>
          <a:bodyPr/>
          <a:lstStyle/>
          <a:p>
            <a:r>
              <a:rPr lang="en-US" dirty="0"/>
              <a:t>Maak </a:t>
            </a:r>
            <a:r>
              <a:rPr lang="en-US" dirty="0" err="1"/>
              <a:t>een</a:t>
            </a:r>
            <a:r>
              <a:rPr lang="en-US" dirty="0"/>
              <a:t> </a:t>
            </a:r>
            <a:r>
              <a:rPr lang="en-US" b="1" dirty="0" err="1"/>
              <a:t>schets</a:t>
            </a:r>
            <a:r>
              <a:rPr lang="en-US" dirty="0"/>
              <a:t> van je </a:t>
            </a:r>
            <a:r>
              <a:rPr lang="en-US" dirty="0" err="1"/>
              <a:t>inspiratiebron</a:t>
            </a:r>
            <a:r>
              <a:rPr lang="en-US" dirty="0"/>
              <a:t> </a:t>
            </a:r>
          </a:p>
          <a:p>
            <a:endParaRPr lang="en-US" dirty="0"/>
          </a:p>
          <a:p>
            <a:r>
              <a:rPr lang="en-US" dirty="0"/>
              <a:t>Doe </a:t>
            </a:r>
            <a:r>
              <a:rPr lang="en-US" dirty="0" err="1"/>
              <a:t>onderzoek</a:t>
            </a:r>
            <a:r>
              <a:rPr lang="en-US" dirty="0"/>
              <a:t> op internet en </a:t>
            </a:r>
            <a:r>
              <a:rPr lang="en-US" dirty="0" err="1"/>
              <a:t>beschrijf</a:t>
            </a:r>
            <a:r>
              <a:rPr lang="en-US" dirty="0"/>
              <a:t> met </a:t>
            </a:r>
            <a:r>
              <a:rPr lang="en-US" b="1" dirty="0" err="1"/>
              <a:t>steekwoorden</a:t>
            </a:r>
            <a:r>
              <a:rPr lang="en-US" dirty="0"/>
              <a:t> hoe het </a:t>
            </a:r>
            <a:r>
              <a:rPr lang="en-US" dirty="0" err="1"/>
              <a:t>dier</a:t>
            </a:r>
            <a:r>
              <a:rPr lang="en-US" dirty="0"/>
              <a:t>/plant de </a:t>
            </a:r>
            <a:r>
              <a:rPr lang="en-US" dirty="0" err="1"/>
              <a:t>functie</a:t>
            </a:r>
            <a:r>
              <a:rPr lang="en-US" dirty="0"/>
              <a:t> </a:t>
            </a:r>
            <a:r>
              <a:rPr lang="en-US" dirty="0" err="1"/>
              <a:t>vervult</a:t>
            </a:r>
            <a:r>
              <a:rPr lang="en-US" dirty="0"/>
              <a:t> </a:t>
            </a:r>
          </a:p>
          <a:p>
            <a:endParaRPr lang="en-US" dirty="0"/>
          </a:p>
          <a:p>
            <a:r>
              <a:rPr lang="en-US" dirty="0" err="1"/>
              <a:t>Verzin</a:t>
            </a:r>
            <a:r>
              <a:rPr lang="en-US" dirty="0"/>
              <a:t> hoe je </a:t>
            </a:r>
            <a:r>
              <a:rPr lang="en-US" dirty="0" err="1"/>
              <a:t>dit</a:t>
            </a:r>
            <a:r>
              <a:rPr lang="en-US" dirty="0"/>
              <a:t> idee </a:t>
            </a:r>
            <a:r>
              <a:rPr lang="en-US" dirty="0" err="1"/>
              <a:t>kan</a:t>
            </a:r>
            <a:r>
              <a:rPr lang="en-US" dirty="0"/>
              <a:t> </a:t>
            </a:r>
            <a:r>
              <a:rPr lang="en-US" b="1" dirty="0" err="1"/>
              <a:t>toepassen</a:t>
            </a:r>
            <a:r>
              <a:rPr lang="en-US" dirty="0"/>
              <a:t> in </a:t>
            </a:r>
            <a:r>
              <a:rPr lang="en-US" dirty="0" err="1"/>
              <a:t>een</a:t>
            </a:r>
            <a:r>
              <a:rPr lang="en-US" dirty="0"/>
              <a:t> </a:t>
            </a:r>
            <a:r>
              <a:rPr lang="en-US" dirty="0" err="1"/>
              <a:t>ontwerp</a:t>
            </a:r>
            <a:r>
              <a:rPr lang="en-US" dirty="0"/>
              <a:t> </a:t>
            </a:r>
            <a:r>
              <a:rPr lang="en-US" dirty="0" err="1"/>
              <a:t>voor</a:t>
            </a:r>
            <a:r>
              <a:rPr lang="en-US" dirty="0"/>
              <a:t> </a:t>
            </a:r>
            <a:r>
              <a:rPr lang="en-US" dirty="0" err="1"/>
              <a:t>afblijven</a:t>
            </a:r>
            <a:r>
              <a:rPr lang="en-US" dirty="0"/>
              <a:t>!, </a:t>
            </a:r>
            <a:r>
              <a:rPr lang="en-US" dirty="0" err="1"/>
              <a:t>zachte</a:t>
            </a:r>
            <a:r>
              <a:rPr lang="en-US" dirty="0"/>
              <a:t> landing of je </a:t>
            </a:r>
            <a:r>
              <a:rPr lang="en-US" dirty="0" err="1"/>
              <a:t>ziet</a:t>
            </a:r>
            <a:r>
              <a:rPr lang="en-US" dirty="0"/>
              <a:t> </a:t>
            </a:r>
            <a:r>
              <a:rPr lang="en-US" dirty="0" err="1"/>
              <a:t>mij</a:t>
            </a:r>
            <a:r>
              <a:rPr lang="en-US" dirty="0"/>
              <a:t> </a:t>
            </a:r>
            <a:r>
              <a:rPr lang="en-US" dirty="0" err="1"/>
              <a:t>niet</a:t>
            </a:r>
            <a:r>
              <a:rPr lang="en-US" dirty="0"/>
              <a:t>.</a:t>
            </a:r>
          </a:p>
          <a:p>
            <a:endParaRPr lang="en-US" dirty="0"/>
          </a:p>
          <a:p>
            <a:r>
              <a:rPr lang="en-US" dirty="0" err="1"/>
              <a:t>Daarna</a:t>
            </a:r>
            <a:r>
              <a:rPr lang="en-US" dirty="0"/>
              <a:t>; </a:t>
            </a:r>
            <a:r>
              <a:rPr lang="en-US" dirty="0" err="1"/>
              <a:t>centraal</a:t>
            </a:r>
            <a:r>
              <a:rPr lang="en-US" dirty="0"/>
              <a:t> </a:t>
            </a:r>
            <a:r>
              <a:rPr lang="en-US" dirty="0" err="1"/>
              <a:t>uitwisselen</a:t>
            </a:r>
            <a:endParaRPr lang="en-US" dirty="0"/>
          </a:p>
          <a:p>
            <a:endParaRPr lang="en-US" dirty="0"/>
          </a:p>
          <a:p>
            <a:r>
              <a:rPr lang="en-US" dirty="0"/>
              <a:t>15 </a:t>
            </a:r>
            <a:r>
              <a:rPr lang="en-US" dirty="0" err="1"/>
              <a:t>minuten</a:t>
            </a:r>
            <a:endParaRPr lang="en-US" dirty="0"/>
          </a:p>
          <a:p>
            <a:endParaRPr lang="en-US" dirty="0"/>
          </a:p>
          <a:p>
            <a:pPr marL="914400" lvl="2" indent="0">
              <a:buNone/>
            </a:pPr>
            <a:endParaRPr lang="en-US" dirty="0"/>
          </a:p>
          <a:p>
            <a:endParaRPr lang="en-US" dirty="0"/>
          </a:p>
        </p:txBody>
      </p:sp>
    </p:spTree>
    <p:extLst>
      <p:ext uri="{BB962C8B-B14F-4D97-AF65-F5344CB8AC3E}">
        <p14:creationId xmlns:p14="http://schemas.microsoft.com/office/powerpoint/2010/main" val="237565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AF57C-34AF-4C4D-B91E-17712FE16C99}"/>
              </a:ext>
            </a:extLst>
          </p:cNvPr>
          <p:cNvSpPr>
            <a:spLocks noGrp="1"/>
          </p:cNvSpPr>
          <p:nvPr>
            <p:ph type="title"/>
          </p:nvPr>
        </p:nvSpPr>
        <p:spPr>
          <a:xfrm>
            <a:off x="1589903" y="0"/>
            <a:ext cx="6987360" cy="1066800"/>
          </a:xfrm>
        </p:spPr>
        <p:txBody>
          <a:bodyPr/>
          <a:lstStyle/>
          <a:p>
            <a:r>
              <a:rPr lang="en-US" dirty="0" err="1"/>
              <a:t>VaN</a:t>
            </a:r>
            <a:r>
              <a:rPr lang="en-US" dirty="0"/>
              <a:t> </a:t>
            </a:r>
            <a:r>
              <a:rPr lang="en-US" dirty="0" err="1"/>
              <a:t>Natuur</a:t>
            </a:r>
            <a:r>
              <a:rPr lang="en-US" dirty="0"/>
              <a:t> </a:t>
            </a:r>
            <a:r>
              <a:rPr lang="en-US" dirty="0" err="1"/>
              <a:t>naar</a:t>
            </a:r>
            <a:r>
              <a:rPr lang="en-US" dirty="0"/>
              <a:t> </a:t>
            </a:r>
            <a:r>
              <a:rPr lang="en-US" dirty="0" err="1"/>
              <a:t>ontwerp</a:t>
            </a:r>
            <a:endParaRPr lang="en-NL" dirty="0"/>
          </a:p>
        </p:txBody>
      </p:sp>
      <p:sp>
        <p:nvSpPr>
          <p:cNvPr id="3" name="Tijdelijke aanduiding voor inhoud 2">
            <a:extLst>
              <a:ext uri="{FF2B5EF4-FFF2-40B4-BE49-F238E27FC236}">
                <a16:creationId xmlns:a16="http://schemas.microsoft.com/office/drawing/2014/main" id="{29AF11A8-AFD8-4068-8659-118C78C8B7AC}"/>
              </a:ext>
            </a:extLst>
          </p:cNvPr>
          <p:cNvSpPr>
            <a:spLocks noGrp="1"/>
          </p:cNvSpPr>
          <p:nvPr>
            <p:ph idx="1"/>
          </p:nvPr>
        </p:nvSpPr>
        <p:spPr/>
        <p:txBody>
          <a:bodyPr/>
          <a:lstStyle/>
          <a:p>
            <a:r>
              <a:rPr lang="en-US" dirty="0"/>
              <a:t> </a:t>
            </a:r>
            <a:endParaRPr lang="en-NL" dirty="0"/>
          </a:p>
        </p:txBody>
      </p:sp>
      <p:pic>
        <p:nvPicPr>
          <p:cNvPr id="6" name="Afbeelding 5">
            <a:extLst>
              <a:ext uri="{FF2B5EF4-FFF2-40B4-BE49-F238E27FC236}">
                <a16:creationId xmlns:a16="http://schemas.microsoft.com/office/drawing/2014/main" id="{B35A3BC1-7B1F-462D-AE33-8914E96EA52E}"/>
              </a:ext>
            </a:extLst>
          </p:cNvPr>
          <p:cNvPicPr>
            <a:picLocks noChangeAspect="1"/>
          </p:cNvPicPr>
          <p:nvPr/>
        </p:nvPicPr>
        <p:blipFill>
          <a:blip r:embed="rId2"/>
          <a:stretch>
            <a:fillRect/>
          </a:stretch>
        </p:blipFill>
        <p:spPr>
          <a:xfrm>
            <a:off x="5679695" y="3956649"/>
            <a:ext cx="2580254" cy="2580254"/>
          </a:xfrm>
          <a:prstGeom prst="rect">
            <a:avLst/>
          </a:prstGeom>
        </p:spPr>
      </p:pic>
      <p:pic>
        <p:nvPicPr>
          <p:cNvPr id="7" name="Afbeelding 6">
            <a:extLst>
              <a:ext uri="{FF2B5EF4-FFF2-40B4-BE49-F238E27FC236}">
                <a16:creationId xmlns:a16="http://schemas.microsoft.com/office/drawing/2014/main" id="{542A3595-3A8C-49C1-9D37-5837B13F8DEE}"/>
              </a:ext>
            </a:extLst>
          </p:cNvPr>
          <p:cNvPicPr>
            <a:picLocks noChangeAspect="1"/>
          </p:cNvPicPr>
          <p:nvPr/>
        </p:nvPicPr>
        <p:blipFill>
          <a:blip r:embed="rId3"/>
          <a:stretch>
            <a:fillRect/>
          </a:stretch>
        </p:blipFill>
        <p:spPr>
          <a:xfrm>
            <a:off x="5552502" y="693600"/>
            <a:ext cx="2713814" cy="2708986"/>
          </a:xfrm>
          <a:prstGeom prst="rect">
            <a:avLst/>
          </a:prstGeom>
        </p:spPr>
      </p:pic>
      <p:pic>
        <p:nvPicPr>
          <p:cNvPr id="10" name="Afbeelding 9">
            <a:extLst>
              <a:ext uri="{FF2B5EF4-FFF2-40B4-BE49-F238E27FC236}">
                <a16:creationId xmlns:a16="http://schemas.microsoft.com/office/drawing/2014/main" id="{C50D762C-0750-487D-AD52-4D33738EA187}"/>
              </a:ext>
            </a:extLst>
          </p:cNvPr>
          <p:cNvPicPr>
            <a:picLocks noChangeAspect="1"/>
          </p:cNvPicPr>
          <p:nvPr/>
        </p:nvPicPr>
        <p:blipFill>
          <a:blip r:embed="rId4"/>
          <a:stretch>
            <a:fillRect/>
          </a:stretch>
        </p:blipFill>
        <p:spPr>
          <a:xfrm>
            <a:off x="2164798" y="3925059"/>
            <a:ext cx="2682960" cy="2668536"/>
          </a:xfrm>
          <a:prstGeom prst="rect">
            <a:avLst/>
          </a:prstGeom>
        </p:spPr>
      </p:pic>
      <p:pic>
        <p:nvPicPr>
          <p:cNvPr id="12" name="Afbeelding 11">
            <a:extLst>
              <a:ext uri="{FF2B5EF4-FFF2-40B4-BE49-F238E27FC236}">
                <a16:creationId xmlns:a16="http://schemas.microsoft.com/office/drawing/2014/main" id="{56410110-C8A8-4E83-BBFC-7DAA523BA3FF}"/>
              </a:ext>
            </a:extLst>
          </p:cNvPr>
          <p:cNvPicPr>
            <a:picLocks noChangeAspect="1"/>
          </p:cNvPicPr>
          <p:nvPr/>
        </p:nvPicPr>
        <p:blipFill>
          <a:blip r:embed="rId5"/>
          <a:stretch>
            <a:fillRect/>
          </a:stretch>
        </p:blipFill>
        <p:spPr>
          <a:xfrm>
            <a:off x="2213000" y="693600"/>
            <a:ext cx="2634758" cy="2668536"/>
          </a:xfrm>
          <a:prstGeom prst="rect">
            <a:avLst/>
          </a:prstGeom>
        </p:spPr>
      </p:pic>
    </p:spTree>
    <p:extLst>
      <p:ext uri="{BB962C8B-B14F-4D97-AF65-F5344CB8AC3E}">
        <p14:creationId xmlns:p14="http://schemas.microsoft.com/office/powerpoint/2010/main" val="230103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EFB27-F616-4CBA-A163-89290358669E}"/>
              </a:ext>
            </a:extLst>
          </p:cNvPr>
          <p:cNvSpPr>
            <a:spLocks noGrp="1"/>
          </p:cNvSpPr>
          <p:nvPr>
            <p:ph type="title"/>
          </p:nvPr>
        </p:nvSpPr>
        <p:spPr/>
        <p:txBody>
          <a:bodyPr/>
          <a:lstStyle/>
          <a:p>
            <a:r>
              <a:rPr lang="en-US" dirty="0"/>
              <a:t>       </a:t>
            </a:r>
            <a:r>
              <a:rPr lang="en-US" dirty="0" err="1"/>
              <a:t>SpIekbriefje</a:t>
            </a:r>
            <a:r>
              <a:rPr lang="en-US" dirty="0"/>
              <a:t> </a:t>
            </a:r>
            <a:r>
              <a:rPr lang="en-US" dirty="0">
                <a:sym typeface="Wingdings" panose="05000000000000000000" pitchFamily="2" charset="2"/>
              </a:rPr>
              <a:t> </a:t>
            </a:r>
            <a:r>
              <a:rPr lang="en-US" dirty="0" err="1"/>
              <a:t>onTwerplens</a:t>
            </a:r>
            <a:endParaRPr lang="en-NL" dirty="0"/>
          </a:p>
        </p:txBody>
      </p:sp>
      <p:sp>
        <p:nvSpPr>
          <p:cNvPr id="3" name="Tijdelijke aanduiding voor inhoud 2">
            <a:extLst>
              <a:ext uri="{FF2B5EF4-FFF2-40B4-BE49-F238E27FC236}">
                <a16:creationId xmlns:a16="http://schemas.microsoft.com/office/drawing/2014/main" id="{B76CC189-ADC9-473B-8BBB-C5AA9215AEBA}"/>
              </a:ext>
            </a:extLst>
          </p:cNvPr>
          <p:cNvSpPr>
            <a:spLocks noGrp="1"/>
          </p:cNvSpPr>
          <p:nvPr>
            <p:ph idx="1"/>
          </p:nvPr>
        </p:nvSpPr>
        <p:spPr/>
        <p:txBody>
          <a:bodyPr/>
          <a:lstStyle/>
          <a:p>
            <a:r>
              <a:rPr lang="en-US" dirty="0"/>
              <a:t> </a:t>
            </a:r>
            <a:endParaRPr lang="en-NL" dirty="0"/>
          </a:p>
        </p:txBody>
      </p:sp>
      <p:pic>
        <p:nvPicPr>
          <p:cNvPr id="1026" name="Picture 2" descr="DesignLens: Life&amp;#39;s Principles - Biomimicry 3.8">
            <a:extLst>
              <a:ext uri="{FF2B5EF4-FFF2-40B4-BE49-F238E27FC236}">
                <a16:creationId xmlns:a16="http://schemas.microsoft.com/office/drawing/2014/main" id="{36FE2855-D58C-473F-8946-292FB4675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26" y="751900"/>
            <a:ext cx="6006947" cy="6006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90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92817-9152-4075-97E7-D428FF949E43}"/>
              </a:ext>
            </a:extLst>
          </p:cNvPr>
          <p:cNvSpPr>
            <a:spLocks noGrp="1"/>
          </p:cNvSpPr>
          <p:nvPr>
            <p:ph type="title"/>
          </p:nvPr>
        </p:nvSpPr>
        <p:spPr>
          <a:xfrm>
            <a:off x="1861851" y="0"/>
            <a:ext cx="6715412" cy="1066800"/>
          </a:xfrm>
        </p:spPr>
        <p:txBody>
          <a:bodyPr/>
          <a:lstStyle/>
          <a:p>
            <a:r>
              <a:rPr lang="en-US" dirty="0"/>
              <a:t>In De Klas</a:t>
            </a:r>
            <a:endParaRPr lang="en-NL" dirty="0"/>
          </a:p>
        </p:txBody>
      </p:sp>
      <p:sp>
        <p:nvSpPr>
          <p:cNvPr id="3" name="Tijdelijke aanduiding voor inhoud 2">
            <a:extLst>
              <a:ext uri="{FF2B5EF4-FFF2-40B4-BE49-F238E27FC236}">
                <a16:creationId xmlns:a16="http://schemas.microsoft.com/office/drawing/2014/main" id="{12375CF2-5F22-48CF-9EF7-3FECE9DAFBA6}"/>
              </a:ext>
            </a:extLst>
          </p:cNvPr>
          <p:cNvSpPr>
            <a:spLocks noGrp="1"/>
          </p:cNvSpPr>
          <p:nvPr>
            <p:ph idx="1"/>
          </p:nvPr>
        </p:nvSpPr>
        <p:spPr>
          <a:xfrm>
            <a:off x="1574934" y="1548351"/>
            <a:ext cx="6712237" cy="3505200"/>
          </a:xfrm>
        </p:spPr>
        <p:txBody>
          <a:bodyPr/>
          <a:lstStyle/>
          <a:p>
            <a:pPr marL="0" indent="0">
              <a:buNone/>
            </a:pPr>
            <a:r>
              <a:rPr lang="en-US" dirty="0"/>
              <a:t>Tips: </a:t>
            </a:r>
          </a:p>
          <a:p>
            <a:pPr>
              <a:buFontTx/>
              <a:buChar char="-"/>
            </a:pPr>
            <a:r>
              <a:rPr lang="en-US" dirty="0"/>
              <a:t>Ga </a:t>
            </a:r>
            <a:r>
              <a:rPr lang="en-US" dirty="0" err="1"/>
              <a:t>naar</a:t>
            </a:r>
            <a:r>
              <a:rPr lang="en-US" dirty="0"/>
              <a:t> </a:t>
            </a:r>
            <a:r>
              <a:rPr lang="en-US" dirty="0" err="1"/>
              <a:t>buiten</a:t>
            </a:r>
            <a:r>
              <a:rPr lang="en-US" dirty="0"/>
              <a:t>, </a:t>
            </a:r>
            <a:r>
              <a:rPr lang="en-US" dirty="0" err="1"/>
              <a:t>organiseer</a:t>
            </a:r>
            <a:r>
              <a:rPr lang="en-US" dirty="0"/>
              <a:t> </a:t>
            </a:r>
            <a:r>
              <a:rPr lang="en-US" dirty="0" err="1"/>
              <a:t>een</a:t>
            </a:r>
            <a:r>
              <a:rPr lang="en-US" dirty="0"/>
              <a:t> </a:t>
            </a:r>
            <a:r>
              <a:rPr lang="en-US" dirty="0" err="1"/>
              <a:t>speurtocht</a:t>
            </a:r>
            <a:r>
              <a:rPr lang="en-US" dirty="0"/>
              <a:t>  </a:t>
            </a:r>
          </a:p>
          <a:p>
            <a:pPr>
              <a:buFontTx/>
              <a:buChar char="-"/>
            </a:pPr>
            <a:r>
              <a:rPr lang="en-US" dirty="0" err="1"/>
              <a:t>Oefen</a:t>
            </a:r>
            <a:r>
              <a:rPr lang="en-US" dirty="0"/>
              <a:t> </a:t>
            </a:r>
            <a:r>
              <a:rPr lang="en-US" dirty="0" err="1"/>
              <a:t>denken</a:t>
            </a:r>
            <a:r>
              <a:rPr lang="en-US" dirty="0"/>
              <a:t> in </a:t>
            </a:r>
            <a:r>
              <a:rPr lang="en-US" dirty="0" err="1"/>
              <a:t>functies</a:t>
            </a:r>
            <a:r>
              <a:rPr lang="en-US" dirty="0"/>
              <a:t> …. en </a:t>
            </a:r>
            <a:r>
              <a:rPr lang="en-US" dirty="0" err="1"/>
              <a:t>zoek</a:t>
            </a:r>
            <a:r>
              <a:rPr lang="en-US" dirty="0"/>
              <a:t> </a:t>
            </a:r>
            <a:r>
              <a:rPr lang="en-US" dirty="0" err="1"/>
              <a:t>naar</a:t>
            </a:r>
            <a:r>
              <a:rPr lang="en-US" dirty="0"/>
              <a:t> </a:t>
            </a:r>
            <a:r>
              <a:rPr lang="en-US" dirty="0" err="1"/>
              <a:t>kampioenen</a:t>
            </a:r>
            <a:r>
              <a:rPr lang="en-US" dirty="0"/>
              <a:t> </a:t>
            </a:r>
          </a:p>
          <a:p>
            <a:pPr>
              <a:buFontTx/>
              <a:buChar char="-"/>
            </a:pPr>
            <a:r>
              <a:rPr lang="en-US" dirty="0" err="1"/>
              <a:t>Gebruik</a:t>
            </a:r>
            <a:r>
              <a:rPr lang="en-US" dirty="0"/>
              <a:t> de </a:t>
            </a:r>
            <a:r>
              <a:rPr lang="en-US" dirty="0" err="1"/>
              <a:t>zinnen</a:t>
            </a:r>
            <a:r>
              <a:rPr lang="en-US" dirty="0"/>
              <a:t> “</a:t>
            </a:r>
            <a:r>
              <a:rPr lang="en-US" dirty="0" err="1"/>
              <a:t>Ik</a:t>
            </a:r>
            <a:r>
              <a:rPr lang="en-US" dirty="0"/>
              <a:t> </a:t>
            </a:r>
            <a:r>
              <a:rPr lang="en-US" dirty="0" err="1"/>
              <a:t>zie</a:t>
            </a:r>
            <a:r>
              <a:rPr lang="en-US" dirty="0"/>
              <a:t>/</a:t>
            </a:r>
            <a:r>
              <a:rPr lang="en-US" dirty="0" err="1"/>
              <a:t>ruik</a:t>
            </a:r>
            <a:r>
              <a:rPr lang="en-US" dirty="0"/>
              <a:t>/</a:t>
            </a:r>
            <a:r>
              <a:rPr lang="en-US" dirty="0" err="1"/>
              <a:t>proef</a:t>
            </a:r>
            <a:r>
              <a:rPr lang="en-US" dirty="0"/>
              <a:t>..” en “</a:t>
            </a:r>
            <a:r>
              <a:rPr lang="en-US" dirty="0" err="1"/>
              <a:t>ik</a:t>
            </a:r>
            <a:r>
              <a:rPr lang="en-US" dirty="0"/>
              <a:t> </a:t>
            </a:r>
            <a:r>
              <a:rPr lang="en-US" dirty="0" err="1"/>
              <a:t>vraag</a:t>
            </a:r>
            <a:r>
              <a:rPr lang="en-US" dirty="0"/>
              <a:t> </a:t>
            </a:r>
            <a:r>
              <a:rPr lang="en-US" dirty="0" err="1"/>
              <a:t>mij</a:t>
            </a:r>
            <a:r>
              <a:rPr lang="en-US" dirty="0"/>
              <a:t> </a:t>
            </a:r>
            <a:r>
              <a:rPr lang="en-US" dirty="0" err="1"/>
              <a:t>af</a:t>
            </a:r>
            <a:r>
              <a:rPr lang="en-US" dirty="0"/>
              <a:t>”…</a:t>
            </a:r>
          </a:p>
          <a:p>
            <a:pPr>
              <a:buFontTx/>
              <a:buChar char="-"/>
            </a:pPr>
            <a:r>
              <a:rPr lang="en-US" dirty="0" err="1"/>
              <a:t>Expertmethode</a:t>
            </a:r>
            <a:r>
              <a:rPr lang="en-US" dirty="0"/>
              <a:t>: </a:t>
            </a:r>
            <a:r>
              <a:rPr lang="en-US" dirty="0" err="1"/>
              <a:t>ieder</a:t>
            </a:r>
            <a:r>
              <a:rPr lang="en-US" dirty="0"/>
              <a:t> team </a:t>
            </a:r>
            <a:r>
              <a:rPr lang="en-US" dirty="0" err="1"/>
              <a:t>verdiept</a:t>
            </a:r>
            <a:r>
              <a:rPr lang="en-US" dirty="0"/>
              <a:t> </a:t>
            </a:r>
            <a:r>
              <a:rPr lang="en-US" dirty="0" err="1"/>
              <a:t>zich</a:t>
            </a:r>
            <a:r>
              <a:rPr lang="en-US" dirty="0"/>
              <a:t> in </a:t>
            </a:r>
            <a:r>
              <a:rPr lang="en-US" dirty="0" err="1"/>
              <a:t>een</a:t>
            </a:r>
            <a:r>
              <a:rPr lang="en-US" dirty="0"/>
              <a:t> </a:t>
            </a:r>
            <a:r>
              <a:rPr lang="en-US" dirty="0" err="1"/>
              <a:t>ander</a:t>
            </a:r>
            <a:r>
              <a:rPr lang="en-US" dirty="0"/>
              <a:t> </a:t>
            </a:r>
            <a:r>
              <a:rPr lang="en-US" dirty="0" err="1"/>
              <a:t>dier</a:t>
            </a:r>
            <a:r>
              <a:rPr lang="en-US" dirty="0"/>
              <a:t> &amp; dan </a:t>
            </a:r>
            <a:r>
              <a:rPr lang="en-US" dirty="0" err="1"/>
              <a:t>uitwisselen</a:t>
            </a:r>
            <a:endParaRPr lang="en-US" dirty="0"/>
          </a:p>
          <a:p>
            <a:pPr>
              <a:buFontTx/>
              <a:buChar char="-"/>
            </a:pPr>
            <a:r>
              <a:rPr lang="en-US" dirty="0" err="1"/>
              <a:t>Klittenband</a:t>
            </a:r>
            <a:r>
              <a:rPr lang="en-US" dirty="0"/>
              <a:t> </a:t>
            </a:r>
            <a:r>
              <a:rPr lang="en-US" dirty="0" err="1"/>
              <a:t>wedstrijd</a:t>
            </a:r>
            <a:r>
              <a:rPr lang="en-US" dirty="0"/>
              <a:t> (</a:t>
            </a:r>
            <a:r>
              <a:rPr lang="en-US" dirty="0" err="1"/>
              <a:t>velco</a:t>
            </a:r>
            <a:r>
              <a:rPr lang="en-US" dirty="0"/>
              <a:t> race game)</a:t>
            </a:r>
            <a:endParaRPr lang="en-NL" dirty="0"/>
          </a:p>
        </p:txBody>
      </p:sp>
      <p:pic>
        <p:nvPicPr>
          <p:cNvPr id="7" name="Afbeelding 6">
            <a:extLst>
              <a:ext uri="{FF2B5EF4-FFF2-40B4-BE49-F238E27FC236}">
                <a16:creationId xmlns:a16="http://schemas.microsoft.com/office/drawing/2014/main" id="{074F884D-BCB7-4865-8FD0-2EEA898EA003}"/>
              </a:ext>
            </a:extLst>
          </p:cNvPr>
          <p:cNvPicPr>
            <a:picLocks noChangeAspect="1"/>
          </p:cNvPicPr>
          <p:nvPr/>
        </p:nvPicPr>
        <p:blipFill>
          <a:blip r:embed="rId2"/>
          <a:stretch>
            <a:fillRect/>
          </a:stretch>
        </p:blipFill>
        <p:spPr>
          <a:xfrm>
            <a:off x="6162646" y="4218098"/>
            <a:ext cx="2668540" cy="2001405"/>
          </a:xfrm>
          <a:prstGeom prst="rect">
            <a:avLst/>
          </a:prstGeom>
        </p:spPr>
      </p:pic>
      <p:pic>
        <p:nvPicPr>
          <p:cNvPr id="10" name="Afbeelding 9">
            <a:extLst>
              <a:ext uri="{FF2B5EF4-FFF2-40B4-BE49-F238E27FC236}">
                <a16:creationId xmlns:a16="http://schemas.microsoft.com/office/drawing/2014/main" id="{15B95E0D-6F40-4F3E-BA9A-4202789A25AE}"/>
              </a:ext>
            </a:extLst>
          </p:cNvPr>
          <p:cNvPicPr>
            <a:picLocks noChangeAspect="1"/>
          </p:cNvPicPr>
          <p:nvPr/>
        </p:nvPicPr>
        <p:blipFill>
          <a:blip r:embed="rId3"/>
          <a:stretch>
            <a:fillRect/>
          </a:stretch>
        </p:blipFill>
        <p:spPr>
          <a:xfrm>
            <a:off x="127629" y="5576560"/>
            <a:ext cx="2593538" cy="1281440"/>
          </a:xfrm>
          <a:prstGeom prst="rect">
            <a:avLst/>
          </a:prstGeom>
        </p:spPr>
      </p:pic>
      <p:pic>
        <p:nvPicPr>
          <p:cNvPr id="5" name="Afbeelding 4">
            <a:extLst>
              <a:ext uri="{FF2B5EF4-FFF2-40B4-BE49-F238E27FC236}">
                <a16:creationId xmlns:a16="http://schemas.microsoft.com/office/drawing/2014/main" id="{3E36AFF6-A8CB-49B2-BC0C-4110D6A707AF}"/>
              </a:ext>
            </a:extLst>
          </p:cNvPr>
          <p:cNvPicPr>
            <a:picLocks noChangeAspect="1"/>
          </p:cNvPicPr>
          <p:nvPr/>
        </p:nvPicPr>
        <p:blipFill>
          <a:blip r:embed="rId4"/>
          <a:stretch>
            <a:fillRect/>
          </a:stretch>
        </p:blipFill>
        <p:spPr>
          <a:xfrm>
            <a:off x="3000497" y="4218098"/>
            <a:ext cx="2953966" cy="2631264"/>
          </a:xfrm>
          <a:prstGeom prst="rect">
            <a:avLst/>
          </a:prstGeom>
        </p:spPr>
      </p:pic>
      <p:pic>
        <p:nvPicPr>
          <p:cNvPr id="12" name="Afbeelding 11">
            <a:extLst>
              <a:ext uri="{FF2B5EF4-FFF2-40B4-BE49-F238E27FC236}">
                <a16:creationId xmlns:a16="http://schemas.microsoft.com/office/drawing/2014/main" id="{091773DF-51BC-4BF5-8E4F-90B843C30FD6}"/>
              </a:ext>
            </a:extLst>
          </p:cNvPr>
          <p:cNvPicPr>
            <a:picLocks noChangeAspect="1"/>
          </p:cNvPicPr>
          <p:nvPr/>
        </p:nvPicPr>
        <p:blipFill>
          <a:blip r:embed="rId5"/>
          <a:stretch>
            <a:fillRect/>
          </a:stretch>
        </p:blipFill>
        <p:spPr>
          <a:xfrm>
            <a:off x="127629" y="4218098"/>
            <a:ext cx="2593538" cy="1276819"/>
          </a:xfrm>
          <a:prstGeom prst="rect">
            <a:avLst/>
          </a:prstGeom>
        </p:spPr>
      </p:pic>
    </p:spTree>
    <p:extLst>
      <p:ext uri="{BB962C8B-B14F-4D97-AF65-F5344CB8AC3E}">
        <p14:creationId xmlns:p14="http://schemas.microsoft.com/office/powerpoint/2010/main" val="2238362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92817-9152-4075-97E7-D428FF949E43}"/>
              </a:ext>
            </a:extLst>
          </p:cNvPr>
          <p:cNvSpPr>
            <a:spLocks noGrp="1"/>
          </p:cNvSpPr>
          <p:nvPr>
            <p:ph type="title"/>
          </p:nvPr>
        </p:nvSpPr>
        <p:spPr>
          <a:xfrm>
            <a:off x="1861851" y="0"/>
            <a:ext cx="6715412" cy="1066800"/>
          </a:xfrm>
        </p:spPr>
        <p:txBody>
          <a:bodyPr/>
          <a:lstStyle/>
          <a:p>
            <a:r>
              <a:rPr lang="en-US" dirty="0"/>
              <a:t>In De Klas</a:t>
            </a:r>
            <a:endParaRPr lang="en-NL" dirty="0"/>
          </a:p>
        </p:txBody>
      </p:sp>
      <p:sp>
        <p:nvSpPr>
          <p:cNvPr id="3" name="Tijdelijke aanduiding voor inhoud 2">
            <a:extLst>
              <a:ext uri="{FF2B5EF4-FFF2-40B4-BE49-F238E27FC236}">
                <a16:creationId xmlns:a16="http://schemas.microsoft.com/office/drawing/2014/main" id="{12375CF2-5F22-48CF-9EF7-3FECE9DAFBA6}"/>
              </a:ext>
            </a:extLst>
          </p:cNvPr>
          <p:cNvSpPr>
            <a:spLocks noGrp="1"/>
          </p:cNvSpPr>
          <p:nvPr>
            <p:ph idx="1"/>
          </p:nvPr>
        </p:nvSpPr>
        <p:spPr>
          <a:xfrm>
            <a:off x="1574934" y="1548351"/>
            <a:ext cx="6712237" cy="3505200"/>
          </a:xfrm>
        </p:spPr>
        <p:txBody>
          <a:bodyPr/>
          <a:lstStyle/>
          <a:p>
            <a:pPr marL="0" indent="0">
              <a:buNone/>
            </a:pPr>
            <a:r>
              <a:rPr lang="en-US" dirty="0"/>
              <a:t>Tips: </a:t>
            </a:r>
          </a:p>
          <a:p>
            <a:pPr>
              <a:buFontTx/>
              <a:buChar char="-"/>
            </a:pPr>
            <a:r>
              <a:rPr lang="en-US" dirty="0" err="1"/>
              <a:t>Verdiep</a:t>
            </a:r>
            <a:r>
              <a:rPr lang="en-US" dirty="0"/>
              <a:t> </a:t>
            </a:r>
            <a:r>
              <a:rPr lang="en-US" dirty="0" err="1"/>
              <a:t>inzicht</a:t>
            </a:r>
            <a:r>
              <a:rPr lang="en-US" dirty="0"/>
              <a:t> in </a:t>
            </a:r>
            <a:r>
              <a:rPr lang="en-US" dirty="0" err="1"/>
              <a:t>functie</a:t>
            </a:r>
            <a:r>
              <a:rPr lang="en-US" dirty="0"/>
              <a:t>: </a:t>
            </a:r>
            <a:r>
              <a:rPr lang="en-US" dirty="0" err="1"/>
              <a:t>schetsen</a:t>
            </a:r>
            <a:r>
              <a:rPr lang="en-US" dirty="0"/>
              <a:t>, </a:t>
            </a:r>
            <a:r>
              <a:rPr lang="en-US" dirty="0" err="1"/>
              <a:t>informatie</a:t>
            </a:r>
            <a:r>
              <a:rPr lang="en-US" dirty="0"/>
              <a:t> </a:t>
            </a:r>
            <a:r>
              <a:rPr lang="en-US" dirty="0" err="1"/>
              <a:t>onderzoeken</a:t>
            </a:r>
            <a:r>
              <a:rPr lang="en-US" dirty="0"/>
              <a:t>, extra </a:t>
            </a:r>
            <a:r>
              <a:rPr lang="en-US" dirty="0" err="1"/>
              <a:t>instructie</a:t>
            </a:r>
            <a:r>
              <a:rPr lang="en-US" dirty="0"/>
              <a:t> over </a:t>
            </a:r>
            <a:r>
              <a:rPr lang="en-US" dirty="0" err="1"/>
              <a:t>een</a:t>
            </a:r>
            <a:r>
              <a:rPr lang="en-US" dirty="0"/>
              <a:t> </a:t>
            </a:r>
            <a:r>
              <a:rPr lang="en-US" dirty="0" err="1"/>
              <a:t>functie</a:t>
            </a:r>
            <a:endParaRPr lang="en-US" dirty="0"/>
          </a:p>
          <a:p>
            <a:pPr>
              <a:buFontTx/>
              <a:buChar char="-"/>
            </a:pPr>
            <a:r>
              <a:rPr lang="en-US" dirty="0" err="1"/>
              <a:t>Oefen</a:t>
            </a:r>
            <a:r>
              <a:rPr lang="en-US" dirty="0"/>
              <a:t> de </a:t>
            </a:r>
            <a:r>
              <a:rPr lang="en-US" dirty="0" err="1"/>
              <a:t>vertaalstap</a:t>
            </a:r>
            <a:r>
              <a:rPr lang="en-US" dirty="0"/>
              <a:t> van </a:t>
            </a:r>
            <a:r>
              <a:rPr lang="en-US" dirty="0" err="1"/>
              <a:t>natuur</a:t>
            </a:r>
            <a:r>
              <a:rPr lang="en-US" dirty="0"/>
              <a:t> </a:t>
            </a:r>
            <a:r>
              <a:rPr lang="en-US" dirty="0" err="1"/>
              <a:t>naar</a:t>
            </a:r>
            <a:r>
              <a:rPr lang="en-US" dirty="0"/>
              <a:t> </a:t>
            </a:r>
            <a:r>
              <a:rPr lang="en-US" dirty="0" err="1"/>
              <a:t>ontwerpidee</a:t>
            </a:r>
            <a:r>
              <a:rPr lang="en-US" dirty="0"/>
              <a:t> met de hele klas</a:t>
            </a:r>
          </a:p>
          <a:p>
            <a:pPr>
              <a:buFontTx/>
              <a:buChar char="-"/>
            </a:pPr>
            <a:r>
              <a:rPr lang="en-US" dirty="0" err="1"/>
              <a:t>Gebruik</a:t>
            </a:r>
            <a:r>
              <a:rPr lang="en-US" dirty="0"/>
              <a:t> </a:t>
            </a:r>
            <a:r>
              <a:rPr lang="en-US" dirty="0" err="1"/>
              <a:t>creatieve</a:t>
            </a:r>
            <a:r>
              <a:rPr lang="en-US" dirty="0"/>
              <a:t> </a:t>
            </a:r>
            <a:r>
              <a:rPr lang="en-US" dirty="0" err="1"/>
              <a:t>denk</a:t>
            </a:r>
            <a:r>
              <a:rPr lang="en-US" dirty="0"/>
              <a:t>- en </a:t>
            </a:r>
            <a:r>
              <a:rPr lang="en-US" dirty="0" err="1"/>
              <a:t>maaktechnieken</a:t>
            </a:r>
            <a:endParaRPr lang="en-US" dirty="0"/>
          </a:p>
          <a:p>
            <a:pPr>
              <a:buFontTx/>
              <a:buChar char="-"/>
            </a:pPr>
            <a:r>
              <a:rPr lang="en-US" dirty="0"/>
              <a:t>Sluit </a:t>
            </a:r>
            <a:r>
              <a:rPr lang="en-US" dirty="0" err="1"/>
              <a:t>af</a:t>
            </a:r>
            <a:r>
              <a:rPr lang="en-US" dirty="0"/>
              <a:t> met </a:t>
            </a:r>
            <a:r>
              <a:rPr lang="en-US" dirty="0" err="1"/>
              <a:t>een</a:t>
            </a:r>
            <a:r>
              <a:rPr lang="en-US" dirty="0"/>
              <a:t> </a:t>
            </a:r>
            <a:r>
              <a:rPr lang="en-US" dirty="0" err="1"/>
              <a:t>tentoonstelling</a:t>
            </a:r>
            <a:r>
              <a:rPr lang="en-US" dirty="0"/>
              <a:t>, </a:t>
            </a:r>
            <a:r>
              <a:rPr lang="en-US" dirty="0" err="1"/>
              <a:t>presentatie</a:t>
            </a:r>
            <a:r>
              <a:rPr lang="en-US" dirty="0"/>
              <a:t> </a:t>
            </a:r>
          </a:p>
        </p:txBody>
      </p:sp>
      <p:pic>
        <p:nvPicPr>
          <p:cNvPr id="9" name="Afbeelding 8">
            <a:extLst>
              <a:ext uri="{FF2B5EF4-FFF2-40B4-BE49-F238E27FC236}">
                <a16:creationId xmlns:a16="http://schemas.microsoft.com/office/drawing/2014/main" id="{296A882D-F345-4C7C-810F-428C4E8B6151}"/>
              </a:ext>
            </a:extLst>
          </p:cNvPr>
          <p:cNvPicPr>
            <a:picLocks noChangeAspect="1"/>
          </p:cNvPicPr>
          <p:nvPr/>
        </p:nvPicPr>
        <p:blipFill>
          <a:blip r:embed="rId2"/>
          <a:stretch>
            <a:fillRect/>
          </a:stretch>
        </p:blipFill>
        <p:spPr>
          <a:xfrm>
            <a:off x="298789" y="3967536"/>
            <a:ext cx="5413559" cy="2661227"/>
          </a:xfrm>
          <a:prstGeom prst="rect">
            <a:avLst/>
          </a:prstGeom>
        </p:spPr>
      </p:pic>
      <p:pic>
        <p:nvPicPr>
          <p:cNvPr id="11" name="Afbeelding 10">
            <a:extLst>
              <a:ext uri="{FF2B5EF4-FFF2-40B4-BE49-F238E27FC236}">
                <a16:creationId xmlns:a16="http://schemas.microsoft.com/office/drawing/2014/main" id="{09376019-EF84-4BA6-B840-DB32A174E7E4}"/>
              </a:ext>
            </a:extLst>
          </p:cNvPr>
          <p:cNvPicPr>
            <a:picLocks noChangeAspect="1"/>
          </p:cNvPicPr>
          <p:nvPr/>
        </p:nvPicPr>
        <p:blipFill>
          <a:blip r:embed="rId3"/>
          <a:stretch>
            <a:fillRect/>
          </a:stretch>
        </p:blipFill>
        <p:spPr>
          <a:xfrm>
            <a:off x="6012980" y="3940476"/>
            <a:ext cx="2738345" cy="2738345"/>
          </a:xfrm>
          <a:prstGeom prst="rect">
            <a:avLst/>
          </a:prstGeom>
        </p:spPr>
      </p:pic>
    </p:spTree>
    <p:extLst>
      <p:ext uri="{BB962C8B-B14F-4D97-AF65-F5344CB8AC3E}">
        <p14:creationId xmlns:p14="http://schemas.microsoft.com/office/powerpoint/2010/main" val="1878525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AC5EE-991B-4B27-813B-F05C14E3DD08}"/>
              </a:ext>
            </a:extLst>
          </p:cNvPr>
          <p:cNvSpPr>
            <a:spLocks noGrp="1"/>
          </p:cNvSpPr>
          <p:nvPr>
            <p:ph type="title"/>
          </p:nvPr>
        </p:nvSpPr>
        <p:spPr/>
        <p:txBody>
          <a:bodyPr/>
          <a:lstStyle/>
          <a:p>
            <a:r>
              <a:rPr lang="en-US" dirty="0"/>
              <a:t>       </a:t>
            </a:r>
            <a:r>
              <a:rPr lang="en-US" dirty="0" err="1"/>
              <a:t>Bronnen</a:t>
            </a:r>
            <a:r>
              <a:rPr lang="en-US" dirty="0"/>
              <a:t> </a:t>
            </a:r>
            <a:endParaRPr lang="en-NL" dirty="0"/>
          </a:p>
        </p:txBody>
      </p:sp>
      <p:sp>
        <p:nvSpPr>
          <p:cNvPr id="6" name="Tekstvak 5">
            <a:extLst>
              <a:ext uri="{FF2B5EF4-FFF2-40B4-BE49-F238E27FC236}">
                <a16:creationId xmlns:a16="http://schemas.microsoft.com/office/drawing/2014/main" id="{84D67CDD-A2E2-4E5B-8248-6EF1B7B4D32B}"/>
              </a:ext>
            </a:extLst>
          </p:cNvPr>
          <p:cNvSpPr txBox="1"/>
          <p:nvPr/>
        </p:nvSpPr>
        <p:spPr>
          <a:xfrm>
            <a:off x="1542361" y="1272573"/>
            <a:ext cx="6880923" cy="3416320"/>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dirty="0"/>
              <a:t>Tycho </a:t>
            </a:r>
            <a:r>
              <a:rPr lang="en-US" dirty="0" err="1"/>
              <a:t>Malmberg</a:t>
            </a:r>
            <a:r>
              <a:rPr lang="en-US" dirty="0"/>
              <a:t> </a:t>
            </a:r>
            <a:r>
              <a:rPr lang="en-US" dirty="0" err="1"/>
              <a:t>e.a.</a:t>
            </a:r>
            <a:r>
              <a:rPr lang="en-US" dirty="0"/>
              <a:t>, </a:t>
            </a:r>
            <a:r>
              <a:rPr lang="en-US" dirty="0" err="1"/>
              <a:t>Onderzoekend</a:t>
            </a:r>
            <a:r>
              <a:rPr lang="en-US" dirty="0"/>
              <a:t> en </a:t>
            </a:r>
            <a:r>
              <a:rPr lang="en-US" dirty="0" err="1"/>
              <a:t>ontwerpend</a:t>
            </a:r>
            <a:r>
              <a:rPr lang="en-US" dirty="0"/>
              <a:t> de </a:t>
            </a:r>
          </a:p>
          <a:p>
            <a:r>
              <a:rPr lang="en-US" dirty="0" err="1"/>
              <a:t>wereld</a:t>
            </a:r>
            <a:r>
              <a:rPr lang="en-US" dirty="0"/>
              <a:t> </a:t>
            </a:r>
            <a:r>
              <a:rPr lang="en-US" dirty="0" err="1"/>
              <a:t>ontdekken</a:t>
            </a:r>
            <a:r>
              <a:rPr lang="en-US" dirty="0"/>
              <a:t>, </a:t>
            </a:r>
            <a:r>
              <a:rPr lang="en-US" dirty="0" err="1"/>
              <a:t>hoofdstuk</a:t>
            </a:r>
            <a:r>
              <a:rPr lang="en-US" dirty="0"/>
              <a:t> 6 </a:t>
            </a:r>
            <a:r>
              <a:rPr lang="en-US" dirty="0" err="1"/>
              <a:t>Leren</a:t>
            </a:r>
            <a:r>
              <a:rPr lang="en-US" dirty="0"/>
              <a:t> van de </a:t>
            </a:r>
            <a:r>
              <a:rPr lang="en-US" dirty="0" err="1"/>
              <a:t>Natuur</a:t>
            </a:r>
            <a:endParaRPr lang="en-US" dirty="0"/>
          </a:p>
          <a:p>
            <a:endParaRPr lang="en-US" dirty="0"/>
          </a:p>
          <a:p>
            <a:pPr marL="285750" indent="-285750">
              <a:buFont typeface="Arial" panose="020B0604020202020204" pitchFamily="34" charset="0"/>
              <a:buChar char="•"/>
            </a:pPr>
            <a:r>
              <a:rPr lang="en-NL"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Roboto" panose="02000000000000000000" pitchFamily="2" charset="0"/>
                <a:ea typeface="Calibri" panose="020F0502020204030204" pitchFamily="34" charset="0"/>
                <a:cs typeface="Times New Roman" panose="02020603050405020304" pitchFamily="18" charset="0"/>
              </a:rPr>
              <a:t>Film</a:t>
            </a:r>
            <a:r>
              <a:rPr lang="en-US" dirty="0" err="1">
                <a:latin typeface="Roboto" panose="02000000000000000000" pitchFamily="2" charset="0"/>
                <a:ea typeface="Calibri" panose="020F0502020204030204" pitchFamily="34" charset="0"/>
                <a:cs typeface="Times New Roman" panose="02020603050405020304" pitchFamily="18" charset="0"/>
              </a:rPr>
              <a:t>pje</a:t>
            </a:r>
            <a:r>
              <a:rPr lang="en-US" dirty="0">
                <a:latin typeface="Roboto" panose="02000000000000000000" pitchFamily="2" charset="0"/>
                <a:ea typeface="Calibri" panose="020F0502020204030204" pitchFamily="34" charset="0"/>
                <a:cs typeface="Times New Roman" panose="02020603050405020304" pitchFamily="18" charset="0"/>
              </a:rPr>
              <a:t> </a:t>
            </a:r>
            <a:r>
              <a:rPr lang="en-US" b="0" i="0" dirty="0">
                <a:effectLst/>
                <a:latin typeface="Roboto" panose="02000000000000000000" pitchFamily="2" charset="0"/>
              </a:rPr>
              <a:t>Biometrics STEM Project in Schools: </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	</a:t>
            </a:r>
            <a:r>
              <a:rPr lang="en-N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https://www.youtube.com/watch?v=_fumAknnkTg&amp;t=296s</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err="1"/>
              <a:t>Proefschrift</a:t>
            </a:r>
            <a:r>
              <a:rPr lang="en-US" dirty="0"/>
              <a:t> Laura Stevens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Lesmateriaal</a:t>
            </a:r>
            <a:r>
              <a:rPr lang="en-US" dirty="0"/>
              <a:t> en </a:t>
            </a:r>
            <a:r>
              <a:rPr lang="en-US" dirty="0" err="1"/>
              <a:t>voorbeelden</a:t>
            </a:r>
            <a:r>
              <a:rPr lang="en-US" dirty="0"/>
              <a:t>: https://biomimicry.org/education/</a:t>
            </a:r>
          </a:p>
          <a:p>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L" dirty="0"/>
          </a:p>
        </p:txBody>
      </p:sp>
      <p:pic>
        <p:nvPicPr>
          <p:cNvPr id="9" name="Afbeelding 8">
            <a:extLst>
              <a:ext uri="{FF2B5EF4-FFF2-40B4-BE49-F238E27FC236}">
                <a16:creationId xmlns:a16="http://schemas.microsoft.com/office/drawing/2014/main" id="{D79E987B-656E-450B-9899-92898F4D945B}"/>
              </a:ext>
            </a:extLst>
          </p:cNvPr>
          <p:cNvPicPr>
            <a:picLocks noChangeAspect="1"/>
          </p:cNvPicPr>
          <p:nvPr/>
        </p:nvPicPr>
        <p:blipFill>
          <a:blip r:embed="rId3"/>
          <a:stretch>
            <a:fillRect/>
          </a:stretch>
        </p:blipFill>
        <p:spPr>
          <a:xfrm>
            <a:off x="4507466" y="4583630"/>
            <a:ext cx="4069797" cy="2003593"/>
          </a:xfrm>
          <a:prstGeom prst="rect">
            <a:avLst/>
          </a:prstGeom>
        </p:spPr>
      </p:pic>
    </p:spTree>
    <p:extLst>
      <p:ext uri="{BB962C8B-B14F-4D97-AF65-F5344CB8AC3E}">
        <p14:creationId xmlns:p14="http://schemas.microsoft.com/office/powerpoint/2010/main" val="3744025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tnw\fod\os\SEC\Wetenschapsknooppunt\heutink academie\Beeld\Definitief\stills filmers\Paula voor de klas.jpg"/>
          <p:cNvPicPr>
            <a:picLocks noChangeAspect="1" noChangeArrowheads="1"/>
          </p:cNvPicPr>
          <p:nvPr/>
        </p:nvPicPr>
        <p:blipFill rotWithShape="1">
          <a:blip r:embed="rId3">
            <a:extLst>
              <a:ext uri="{28A0092B-C50C-407E-A947-70E740481C1C}">
                <a14:useLocalDpi xmlns:a14="http://schemas.microsoft.com/office/drawing/2010/main" val="0"/>
              </a:ext>
            </a:extLst>
          </a:blip>
          <a:srcRect l="16246"/>
          <a:stretch/>
        </p:blipFill>
        <p:spPr bwMode="auto">
          <a:xfrm>
            <a:off x="0" y="0"/>
            <a:ext cx="1021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56592" y="2870791"/>
            <a:ext cx="6894623" cy="3078489"/>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nl-NL" sz="2200" b="0" i="0" u="none" strike="noStrike" cap="none" normalizeH="0" baseline="0">
              <a:ln>
                <a:noFill/>
              </a:ln>
              <a:solidFill>
                <a:schemeClr val="tx1"/>
              </a:solidFill>
              <a:effectLst/>
              <a:latin typeface="Tahoma" pitchFamily="34" charset="0"/>
            </a:endParaRPr>
          </a:p>
        </p:txBody>
      </p:sp>
      <p:sp>
        <p:nvSpPr>
          <p:cNvPr id="3" name="Text Placeholder 2"/>
          <p:cNvSpPr>
            <a:spLocks noGrp="1"/>
          </p:cNvSpPr>
          <p:nvPr>
            <p:ph type="body" idx="1"/>
          </p:nvPr>
        </p:nvSpPr>
        <p:spPr>
          <a:xfrm>
            <a:off x="229072" y="3343939"/>
            <a:ext cx="7772400" cy="2822649"/>
          </a:xfrm>
        </p:spPr>
        <p:txBody>
          <a:bodyPr/>
          <a:lstStyle/>
          <a:p>
            <a:pPr>
              <a:lnSpc>
                <a:spcPct val="150000"/>
              </a:lnSpc>
              <a:buClrTx/>
            </a:pPr>
            <a:endParaRPr lang="en-US" altLang="nl-NL" dirty="0">
              <a:latin typeface="Arial" panose="020B0604020202020204" pitchFamily="34" charset="0"/>
              <a:cs typeface="Arial" panose="020B0604020202020204" pitchFamily="34" charset="0"/>
            </a:endParaRPr>
          </a:p>
          <a:p>
            <a:pPr>
              <a:lnSpc>
                <a:spcPct val="150000"/>
              </a:lnSpc>
              <a:buClrTx/>
            </a:pPr>
            <a:endParaRPr lang="en-US" altLang="nl-NL" dirty="0">
              <a:latin typeface="Arial" panose="020B0604020202020204" pitchFamily="34" charset="0"/>
              <a:cs typeface="Arial" panose="020B0604020202020204" pitchFamily="34" charset="0"/>
            </a:endParaRPr>
          </a:p>
          <a:p>
            <a:pPr>
              <a:lnSpc>
                <a:spcPct val="150000"/>
              </a:lnSpc>
              <a:buClrTx/>
            </a:pPr>
            <a:endParaRPr lang="en-US" altLang="nl-NL" dirty="0">
              <a:latin typeface="Arial" panose="020B0604020202020204" pitchFamily="34" charset="0"/>
              <a:cs typeface="Arial" panose="020B0604020202020204" pitchFamily="34" charset="0"/>
            </a:endParaRPr>
          </a:p>
          <a:p>
            <a:pPr>
              <a:lnSpc>
                <a:spcPct val="150000"/>
              </a:lnSpc>
              <a:buClrTx/>
            </a:pPr>
            <a:r>
              <a:rPr lang="en-US" altLang="nl-NL" dirty="0">
                <a:latin typeface="Arial" panose="020B0604020202020204" pitchFamily="34" charset="0"/>
                <a:cs typeface="Arial" panose="020B0604020202020204" pitchFamily="34" charset="0"/>
              </a:rPr>
              <a:t>Tycho </a:t>
            </a:r>
            <a:r>
              <a:rPr lang="en-US" altLang="nl-NL" dirty="0" err="1">
                <a:latin typeface="Arial" panose="020B0604020202020204" pitchFamily="34" charset="0"/>
                <a:cs typeface="Arial" panose="020B0604020202020204" pitchFamily="34" charset="0"/>
              </a:rPr>
              <a:t>Malmberg</a:t>
            </a:r>
            <a:r>
              <a:rPr lang="en-US" altLang="nl-NL" dirty="0">
                <a:latin typeface="Arial" panose="020B0604020202020204" pitchFamily="34" charset="0"/>
                <a:cs typeface="Arial" panose="020B0604020202020204" pitchFamily="34" charset="0"/>
              </a:rPr>
              <a:t> </a:t>
            </a:r>
            <a:r>
              <a:rPr lang="en-US" altLang="nl-NL" u="sng" dirty="0">
                <a:solidFill>
                  <a:schemeClr val="tx1">
                    <a:lumMod val="50000"/>
                    <a:lumOff val="50000"/>
                  </a:schemeClr>
                </a:solidFill>
                <a:latin typeface="Arial" panose="020B0604020202020204" pitchFamily="34" charset="0"/>
                <a:cs typeface="Arial" panose="020B0604020202020204" pitchFamily="34" charset="0"/>
              </a:rPr>
              <a:t>Malmberg@nibi.nl</a:t>
            </a:r>
          </a:p>
          <a:p>
            <a:pPr>
              <a:lnSpc>
                <a:spcPct val="150000"/>
              </a:lnSpc>
              <a:buClrTx/>
            </a:pPr>
            <a:r>
              <a:rPr lang="en-US" altLang="nl-NL" dirty="0">
                <a:latin typeface="Arial" panose="020B0604020202020204" pitchFamily="34" charset="0"/>
                <a:cs typeface="Arial" panose="020B0604020202020204" pitchFamily="34" charset="0"/>
              </a:rPr>
              <a:t>Remke Klapwijk </a:t>
            </a:r>
            <a:r>
              <a:rPr lang="en-US" altLang="nl-NL" dirty="0">
                <a:solidFill>
                  <a:srgbClr val="64646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a:t>
            </a:r>
            <a:r>
              <a:rPr lang="en-US" altLang="nl-NL" dirty="0">
                <a:solidFill>
                  <a:schemeClr val="tx1">
                    <a:lumMod val="50000"/>
                    <a:lumOff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.m.klapwijk@tudelft.nl</a:t>
            </a:r>
            <a:r>
              <a:rPr lang="en-US" altLang="nl-NL" dirty="0">
                <a:solidFill>
                  <a:schemeClr val="tx1">
                    <a:lumMod val="50000"/>
                    <a:lumOff val="50000"/>
                  </a:schemeClr>
                </a:solidFill>
                <a:latin typeface="Arial" panose="020B0604020202020204" pitchFamily="34" charset="0"/>
                <a:cs typeface="Arial" panose="020B0604020202020204" pitchFamily="34" charset="0"/>
              </a:rPr>
              <a:t> </a:t>
            </a:r>
          </a:p>
          <a:p>
            <a:pPr>
              <a:lnSpc>
                <a:spcPct val="150000"/>
              </a:lnSpc>
              <a:buClrTx/>
            </a:pPr>
            <a:r>
              <a:rPr lang="en-US" altLang="nl-NL" dirty="0">
                <a:latin typeface="Arial" panose="020B0604020202020204" pitchFamily="34" charset="0"/>
                <a:cs typeface="Arial" panose="020B0604020202020204" pitchFamily="34" charset="0"/>
              </a:rPr>
              <a:t>Caiwei Zhu </a:t>
            </a:r>
            <a:r>
              <a:rPr lang="en-US" altLang="nl-NL" u="sng" dirty="0">
                <a:solidFill>
                  <a:schemeClr val="tx1">
                    <a:lumMod val="50000"/>
                    <a:lumOff val="50000"/>
                  </a:schemeClr>
                </a:solidFill>
                <a:latin typeface="Arial" panose="020B0604020202020204" pitchFamily="34" charset="0"/>
                <a:cs typeface="Arial" panose="020B0604020202020204" pitchFamily="34" charset="0"/>
              </a:rPr>
              <a:t>C.Zhu-1@tudelft.nl</a:t>
            </a:r>
          </a:p>
          <a:p>
            <a:pPr>
              <a:lnSpc>
                <a:spcPct val="150000"/>
              </a:lnSpc>
              <a:buClrTx/>
            </a:pPr>
            <a:r>
              <a:rPr lang="en-US" altLang="nl-NL" dirty="0">
                <a:solidFill>
                  <a:srgbClr val="00A6D6"/>
                </a:solidFill>
                <a:latin typeface="Arial" panose="020B0604020202020204" pitchFamily="34" charset="0"/>
                <a:cs typeface="Arial" panose="020B0604020202020204" pitchFamily="34" charset="0"/>
                <a:hlinkClick r:id="rId5"/>
              </a:rPr>
              <a:t>www.tudelft.nl/yourturn</a:t>
            </a:r>
            <a:r>
              <a:rPr lang="en-US" altLang="nl-NL" dirty="0">
                <a:solidFill>
                  <a:srgbClr val="00A6D6"/>
                </a:solidFill>
                <a:latin typeface="Arial" panose="020B0604020202020204" pitchFamily="34" charset="0"/>
                <a:cs typeface="Arial" panose="020B0604020202020204" pitchFamily="34" charset="0"/>
              </a:rPr>
              <a:t> </a:t>
            </a:r>
          </a:p>
          <a:p>
            <a:endParaRPr lang="nl-NL" dirty="0"/>
          </a:p>
        </p:txBody>
      </p:sp>
    </p:spTree>
    <p:extLst>
      <p:ext uri="{BB962C8B-B14F-4D97-AF65-F5344CB8AC3E}">
        <p14:creationId xmlns:p14="http://schemas.microsoft.com/office/powerpoint/2010/main" val="3858172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11A8B0C-4E91-43FD-9B7C-63C01AEC32B8}"/>
              </a:ext>
            </a:extLst>
          </p:cNvPr>
          <p:cNvSpPr txBox="1"/>
          <p:nvPr/>
        </p:nvSpPr>
        <p:spPr>
          <a:xfrm>
            <a:off x="1350232" y="1459832"/>
            <a:ext cx="6548861" cy="4247317"/>
          </a:xfrm>
          <a:prstGeom prst="rect">
            <a:avLst/>
          </a:prstGeom>
          <a:noFill/>
        </p:spPr>
        <p:txBody>
          <a:bodyPr wrap="square" rtlCol="0">
            <a:spAutoFit/>
          </a:bodyPr>
          <a:lstStyle/>
          <a:p>
            <a:pPr marL="285750" indent="-285750">
              <a:buFont typeface="Arial" panose="020B0604020202020204" pitchFamily="34" charset="0"/>
              <a:buChar char="•"/>
            </a:pPr>
            <a:endParaRPr lang="en-US" dirty="0"/>
          </a:p>
          <a:p>
            <a:r>
              <a:rPr lang="en-US" b="1" dirty="0" err="1"/>
              <a:t>Ontdekken</a:t>
            </a:r>
            <a:r>
              <a:rPr lang="en-US" dirty="0"/>
              <a:t> </a:t>
            </a:r>
            <a:r>
              <a:rPr lang="en-US" b="1" dirty="0"/>
              <a:t>hoe je van de </a:t>
            </a:r>
            <a:r>
              <a:rPr lang="en-US" b="1" dirty="0" err="1"/>
              <a:t>natuur</a:t>
            </a:r>
            <a:r>
              <a:rPr lang="en-US" b="1" dirty="0"/>
              <a:t> </a:t>
            </a:r>
            <a:r>
              <a:rPr lang="en-US" b="1" dirty="0" err="1"/>
              <a:t>kan</a:t>
            </a:r>
            <a:r>
              <a:rPr lang="en-US" b="1" dirty="0"/>
              <a:t> </a:t>
            </a:r>
            <a:r>
              <a:rPr lang="en-US" b="1" dirty="0" err="1"/>
              <a:t>leren</a:t>
            </a:r>
            <a:endParaRPr lang="en-US" b="1" dirty="0"/>
          </a:p>
          <a:p>
            <a:pPr marL="742950" lvl="1" indent="-285750">
              <a:buFont typeface="Arial" panose="020B0604020202020204" pitchFamily="34" charset="0"/>
              <a:buChar char="•"/>
            </a:pPr>
            <a:r>
              <a:rPr lang="en-US" dirty="0"/>
              <a:t>Hoe lost de </a:t>
            </a:r>
            <a:r>
              <a:rPr lang="en-US" dirty="0" err="1"/>
              <a:t>natuur</a:t>
            </a:r>
            <a:r>
              <a:rPr lang="en-US" dirty="0"/>
              <a:t> het op?</a:t>
            </a:r>
          </a:p>
          <a:p>
            <a:pPr marL="742950" lvl="1" indent="-285750">
              <a:buFont typeface="Arial" panose="020B0604020202020204" pitchFamily="34" charset="0"/>
              <a:buChar char="•"/>
            </a:pPr>
            <a:r>
              <a:rPr lang="en-US" dirty="0" err="1"/>
              <a:t>Speurtocht</a:t>
            </a:r>
            <a:r>
              <a:rPr lang="en-US" dirty="0"/>
              <a:t> in het </a:t>
            </a:r>
            <a:r>
              <a:rPr lang="en-US" dirty="0" err="1"/>
              <a:t>bos</a:t>
            </a:r>
            <a:endParaRPr lang="en-US" dirty="0"/>
          </a:p>
          <a:p>
            <a:pPr marL="742950" lvl="1" indent="-285750">
              <a:buFont typeface="Arial" panose="020B0604020202020204" pitchFamily="34" charset="0"/>
              <a:buChar char="•"/>
            </a:pPr>
            <a:r>
              <a:rPr lang="en-US" dirty="0" err="1"/>
              <a:t>Denken</a:t>
            </a:r>
            <a:r>
              <a:rPr lang="en-US" dirty="0"/>
              <a:t> </a:t>
            </a:r>
            <a:r>
              <a:rPr lang="en-US" dirty="0" err="1"/>
              <a:t>vanuit</a:t>
            </a:r>
            <a:r>
              <a:rPr lang="en-US" dirty="0"/>
              <a:t> </a:t>
            </a:r>
            <a:r>
              <a:rPr lang="en-US" dirty="0" err="1"/>
              <a:t>functies</a:t>
            </a:r>
            <a:endParaRPr lang="en-US" dirty="0"/>
          </a:p>
          <a:p>
            <a:endParaRPr lang="en-US" dirty="0"/>
          </a:p>
          <a:p>
            <a:r>
              <a:rPr lang="en-US" b="1" dirty="0" err="1"/>
              <a:t>Verdiepen</a:t>
            </a:r>
            <a:r>
              <a:rPr lang="en-US" dirty="0"/>
              <a:t> </a:t>
            </a:r>
            <a:r>
              <a:rPr lang="en-US" b="1" dirty="0"/>
              <a:t>in </a:t>
            </a:r>
            <a:r>
              <a:rPr lang="en-US" b="1" dirty="0" err="1"/>
              <a:t>natuurlijke</a:t>
            </a:r>
            <a:r>
              <a:rPr lang="en-US" b="1" dirty="0"/>
              <a:t> </a:t>
            </a:r>
            <a:r>
              <a:rPr lang="en-US" b="1" dirty="0" err="1"/>
              <a:t>inspiratiebronnen</a:t>
            </a:r>
            <a:endParaRPr lang="en-US" b="1" dirty="0"/>
          </a:p>
          <a:p>
            <a:pPr marL="742950" lvl="1" indent="-285750">
              <a:buFont typeface="Arial" panose="020B0604020202020204" pitchFamily="34" charset="0"/>
              <a:buChar char="•"/>
            </a:pPr>
            <a:r>
              <a:rPr lang="en-US" dirty="0" err="1"/>
              <a:t>Schetsen</a:t>
            </a:r>
            <a:r>
              <a:rPr lang="en-US" dirty="0"/>
              <a:t> </a:t>
            </a:r>
            <a:r>
              <a:rPr lang="en-US" dirty="0" err="1"/>
              <a:t>maken</a:t>
            </a:r>
            <a:r>
              <a:rPr lang="en-US" dirty="0"/>
              <a:t> </a:t>
            </a:r>
          </a:p>
          <a:p>
            <a:pPr marL="742950" lvl="1" indent="-285750">
              <a:buFont typeface="Arial" panose="020B0604020202020204" pitchFamily="34" charset="0"/>
              <a:buChar char="•"/>
            </a:pPr>
            <a:r>
              <a:rPr lang="en-US" dirty="0"/>
              <a:t>Hoe </a:t>
            </a:r>
            <a:r>
              <a:rPr lang="en-US" dirty="0" err="1"/>
              <a:t>werkt</a:t>
            </a:r>
            <a:r>
              <a:rPr lang="en-US" dirty="0"/>
              <a:t> het?</a:t>
            </a:r>
          </a:p>
          <a:p>
            <a:pPr marL="742950" lvl="1" indent="-285750">
              <a:buFont typeface="Arial" panose="020B0604020202020204" pitchFamily="34" charset="0"/>
              <a:buChar char="•"/>
            </a:pPr>
            <a:r>
              <a:rPr lang="en-US" dirty="0" err="1"/>
              <a:t>Vertalen</a:t>
            </a:r>
            <a:r>
              <a:rPr lang="en-US" dirty="0"/>
              <a:t> </a:t>
            </a:r>
            <a:r>
              <a:rPr lang="en-US" dirty="0" err="1"/>
              <a:t>naar</a:t>
            </a:r>
            <a:r>
              <a:rPr lang="en-US" dirty="0"/>
              <a:t> </a:t>
            </a:r>
            <a:r>
              <a:rPr lang="en-US" dirty="0" err="1"/>
              <a:t>een</a:t>
            </a:r>
            <a:r>
              <a:rPr lang="en-US" dirty="0"/>
              <a:t> </a:t>
            </a:r>
            <a:r>
              <a:rPr lang="en-US" dirty="0" err="1"/>
              <a:t>ontwerp</a:t>
            </a:r>
            <a:endParaRPr lang="en-US" dirty="0"/>
          </a:p>
          <a:p>
            <a:pPr marL="742950" lvl="1" indent="-285750">
              <a:buFont typeface="Arial" panose="020B0604020202020204" pitchFamily="34" charset="0"/>
              <a:buChar char="•"/>
            </a:pPr>
            <a:endParaRPr lang="en-US" dirty="0"/>
          </a:p>
          <a:p>
            <a:r>
              <a:rPr lang="en-US" b="1" dirty="0"/>
              <a:t>In de klas</a:t>
            </a:r>
          </a:p>
          <a:p>
            <a:pPr marL="742950" lvl="1" indent="-285750">
              <a:buFont typeface="Arial" panose="020B0604020202020204" pitchFamily="34" charset="0"/>
              <a:buChar char="•"/>
            </a:pPr>
            <a:r>
              <a:rPr lang="en-US" dirty="0" err="1"/>
              <a:t>Werkvormen</a:t>
            </a:r>
            <a:endParaRPr lang="en-US" dirty="0"/>
          </a:p>
          <a:p>
            <a:pPr marL="742950" lvl="1" indent="-285750">
              <a:buFont typeface="Arial" panose="020B0604020202020204" pitchFamily="34" charset="0"/>
              <a:buChar char="•"/>
            </a:pPr>
            <a:r>
              <a:rPr lang="en-US" dirty="0" err="1"/>
              <a:t>Adviezen</a:t>
            </a:r>
            <a:endParaRPr lang="en-US" dirty="0"/>
          </a:p>
          <a:p>
            <a:endParaRPr lang="en-NL" dirty="0"/>
          </a:p>
        </p:txBody>
      </p:sp>
      <p:sp>
        <p:nvSpPr>
          <p:cNvPr id="5" name="Tekstvak 4">
            <a:extLst>
              <a:ext uri="{FF2B5EF4-FFF2-40B4-BE49-F238E27FC236}">
                <a16:creationId xmlns:a16="http://schemas.microsoft.com/office/drawing/2014/main" id="{2104C1DF-2F57-4CBE-B57A-2DB712EE0ED7}"/>
              </a:ext>
            </a:extLst>
          </p:cNvPr>
          <p:cNvSpPr txBox="1"/>
          <p:nvPr/>
        </p:nvSpPr>
        <p:spPr>
          <a:xfrm>
            <a:off x="1350233" y="553001"/>
            <a:ext cx="2648482" cy="523220"/>
          </a:xfrm>
          <a:prstGeom prst="rect">
            <a:avLst/>
          </a:prstGeom>
          <a:noFill/>
        </p:spPr>
        <p:txBody>
          <a:bodyPr wrap="none" rtlCol="0">
            <a:spAutoFit/>
          </a:bodyPr>
          <a:lstStyle/>
          <a:p>
            <a:r>
              <a:rPr lang="en-US" sz="2800" spc="50" dirty="0">
                <a:solidFill>
                  <a:srgbClr val="00B3EE"/>
                </a:solidFill>
                <a:ea typeface="+mj-ea"/>
                <a:cs typeface="Arial" pitchFamily="34" charset="0"/>
              </a:rPr>
              <a:t>Doel workshop</a:t>
            </a:r>
            <a:endParaRPr lang="en-NL" sz="2800" spc="50" dirty="0">
              <a:solidFill>
                <a:srgbClr val="00B3EE"/>
              </a:solidFill>
              <a:ea typeface="+mj-ea"/>
              <a:cs typeface="Arial" pitchFamily="34" charset="0"/>
            </a:endParaRPr>
          </a:p>
        </p:txBody>
      </p:sp>
      <p:pic>
        <p:nvPicPr>
          <p:cNvPr id="6" name="Picture 2" descr="logo NIBI | frankbierkenz.nl">
            <a:extLst>
              <a:ext uri="{FF2B5EF4-FFF2-40B4-BE49-F238E27FC236}">
                <a16:creationId xmlns:a16="http://schemas.microsoft.com/office/drawing/2014/main" id="{3BAE5162-AC26-48E5-B353-5E6B528EB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978" y="5529865"/>
            <a:ext cx="2125359" cy="125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9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693030" y="5733075"/>
            <a:ext cx="5494579" cy="848486"/>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nl-NL" sz="2200" b="0" i="0" u="none" strike="noStrike" cap="none" normalizeH="0" baseline="0">
              <a:ln>
                <a:noFill/>
              </a:ln>
              <a:solidFill>
                <a:schemeClr val="tx1"/>
              </a:solidFill>
              <a:effectLst/>
              <a:latin typeface="Tahoma" pitchFamily="34" charset="0"/>
            </a:endParaRPr>
          </a:p>
        </p:txBody>
      </p:sp>
      <p:sp>
        <p:nvSpPr>
          <p:cNvPr id="2" name="TextBox 2"/>
          <p:cNvSpPr txBox="1">
            <a:spLocks noChangeArrowheads="1"/>
          </p:cNvSpPr>
          <p:nvPr/>
        </p:nvSpPr>
        <p:spPr bwMode="auto">
          <a:xfrm>
            <a:off x="1553916" y="526056"/>
            <a:ext cx="7145079" cy="66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charset="0"/>
                <a:ea typeface="MS PGothic" charset="0"/>
                <a:cs typeface="MS PGothic" charset="0"/>
              </a:defRPr>
            </a:lvl1pPr>
            <a:lvl2pPr marL="742950" indent="-285750">
              <a:defRPr>
                <a:solidFill>
                  <a:schemeClr val="tx1"/>
                </a:solidFill>
                <a:latin typeface="Tahoma" charset="0"/>
                <a:ea typeface="MS PGothic" charset="0"/>
                <a:cs typeface="MS PGothic" charset="0"/>
              </a:defRPr>
            </a:lvl2pPr>
            <a:lvl3pPr marL="1143000" indent="-228600">
              <a:defRPr sz="2300">
                <a:solidFill>
                  <a:schemeClr val="tx1"/>
                </a:solidFill>
                <a:latin typeface="Tahoma" charset="0"/>
                <a:ea typeface="MS PGothic" charset="0"/>
                <a:cs typeface="MS PGothic" charset="0"/>
              </a:defRPr>
            </a:lvl3pPr>
            <a:lvl4pPr marL="1600200" indent="-228600">
              <a:defRPr sz="2000">
                <a:solidFill>
                  <a:schemeClr val="tx1"/>
                </a:solidFill>
                <a:latin typeface="Tahoma" charset="0"/>
                <a:ea typeface="MS PGothic" charset="0"/>
                <a:cs typeface="MS PGothic" charset="0"/>
              </a:defRPr>
            </a:lvl4pPr>
            <a:lvl5pPr marL="2057400" indent="-228600">
              <a:defRPr sz="1700">
                <a:solidFill>
                  <a:schemeClr val="tx1"/>
                </a:solidFill>
                <a:latin typeface="Tahoma" charset="0"/>
                <a:ea typeface="MS PGothic" charset="0"/>
                <a:cs typeface="MS PGothic" charset="0"/>
              </a:defRPr>
            </a:lvl5pPr>
            <a:lvl6pPr marL="2514600" indent="-228600">
              <a:lnSpc>
                <a:spcPts val="3550"/>
              </a:lnSpc>
              <a:buFont typeface="Times" charset="0"/>
              <a:defRPr sz="1700">
                <a:solidFill>
                  <a:schemeClr val="tx1"/>
                </a:solidFill>
                <a:latin typeface="Tahoma" charset="0"/>
                <a:ea typeface="MS PGothic" charset="0"/>
                <a:cs typeface="MS PGothic" charset="0"/>
              </a:defRPr>
            </a:lvl6pPr>
            <a:lvl7pPr marL="2971800" indent="-228600">
              <a:lnSpc>
                <a:spcPts val="3550"/>
              </a:lnSpc>
              <a:buFont typeface="Times" charset="0"/>
              <a:defRPr sz="1700">
                <a:solidFill>
                  <a:schemeClr val="tx1"/>
                </a:solidFill>
                <a:latin typeface="Tahoma" charset="0"/>
                <a:ea typeface="MS PGothic" charset="0"/>
                <a:cs typeface="MS PGothic" charset="0"/>
              </a:defRPr>
            </a:lvl7pPr>
            <a:lvl8pPr marL="3429000" indent="-228600">
              <a:lnSpc>
                <a:spcPts val="3550"/>
              </a:lnSpc>
              <a:buFont typeface="Times" charset="0"/>
              <a:defRPr sz="1700">
                <a:solidFill>
                  <a:schemeClr val="tx1"/>
                </a:solidFill>
                <a:latin typeface="Tahoma" charset="0"/>
                <a:ea typeface="MS PGothic" charset="0"/>
                <a:cs typeface="MS PGothic" charset="0"/>
              </a:defRPr>
            </a:lvl8pPr>
            <a:lvl9pPr marL="3886200" indent="-228600">
              <a:lnSpc>
                <a:spcPts val="3550"/>
              </a:lnSpc>
              <a:buFont typeface="Times" charset="0"/>
              <a:defRPr sz="1700">
                <a:solidFill>
                  <a:schemeClr val="tx1"/>
                </a:solidFill>
                <a:latin typeface="Tahoma" charset="0"/>
                <a:ea typeface="MS PGothic" charset="0"/>
                <a:cs typeface="MS PGothic" charset="0"/>
              </a:defRPr>
            </a:lvl9pPr>
          </a:lstStyle>
          <a:p>
            <a:endParaRPr lang="en-US" sz="4400" i="1" dirty="0">
              <a:latin typeface="Arial"/>
              <a:ea typeface="ヒラギノ角ゴ ProN W3" charset="0"/>
              <a:cs typeface="Arial"/>
              <a:sym typeface="Tahoma"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00000"/>
              </a:lnSpc>
              <a:buClrTx/>
              <a:buFontTx/>
              <a:buNone/>
            </a:pPr>
            <a:endParaRPr lang="en-US" altLang="nl-NL" sz="24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algn="ct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pPr eaLnBrk="1" hangingPunct="1">
              <a:lnSpc>
                <a:spcPct val="150000"/>
              </a:lnSpc>
              <a:buClrTx/>
              <a:buFontTx/>
              <a:buNone/>
            </a:pPr>
            <a:r>
              <a:rPr lang="en-US" altLang="nl-NL" sz="1800" dirty="0">
                <a:latin typeface="Arial" panose="020B0604020202020204" pitchFamily="34" charset="0"/>
                <a:cs typeface="Arial" panose="020B0604020202020204" pitchFamily="34" charset="0"/>
              </a:rPr>
              <a:t>Tycho </a:t>
            </a:r>
            <a:r>
              <a:rPr lang="en-US" altLang="nl-NL" sz="1800" dirty="0" err="1">
                <a:latin typeface="Arial" panose="020B0604020202020204" pitchFamily="34" charset="0"/>
                <a:cs typeface="Arial" panose="020B0604020202020204" pitchFamily="34" charset="0"/>
              </a:rPr>
              <a:t>Malmberg</a:t>
            </a:r>
            <a:r>
              <a:rPr lang="en-US" altLang="nl-NL" sz="1800" dirty="0">
                <a:latin typeface="Arial" panose="020B0604020202020204" pitchFamily="34" charset="0"/>
                <a:cs typeface="Arial" panose="020B0604020202020204" pitchFamily="34" charset="0"/>
              </a:rPr>
              <a:t>, Remke Klapwijk &amp; Caiwei Zhu</a:t>
            </a:r>
          </a:p>
          <a:p>
            <a:pPr eaLnBrk="1" hangingPunct="1">
              <a:lnSpc>
                <a:spcPct val="150000"/>
              </a:lnSpc>
              <a:buClrTx/>
              <a:buFontTx/>
              <a:buNone/>
            </a:pPr>
            <a:endParaRPr lang="en-US" altLang="nl-NL" sz="1800" dirty="0">
              <a:latin typeface="Arial" panose="020B0604020202020204" pitchFamily="34" charset="0"/>
              <a:cs typeface="Arial" panose="020B0604020202020204" pitchFamily="34" charset="0"/>
            </a:endParaRPr>
          </a:p>
          <a:p>
            <a:endParaRPr lang="en-US" sz="4400" i="1" dirty="0">
              <a:latin typeface="Arial"/>
              <a:ea typeface="ヒラギノ角ゴ ProN W3" charset="0"/>
              <a:cs typeface="Arial"/>
              <a:sym typeface="Tahoma" charset="0"/>
            </a:endParaRPr>
          </a:p>
        </p:txBody>
      </p:sp>
      <p:sp>
        <p:nvSpPr>
          <p:cNvPr id="3" name="Tekstvak 2">
            <a:extLst>
              <a:ext uri="{FF2B5EF4-FFF2-40B4-BE49-F238E27FC236}">
                <a16:creationId xmlns:a16="http://schemas.microsoft.com/office/drawing/2014/main" id="{34E2CABE-63D6-4E58-B90C-01E01DD9E365}"/>
              </a:ext>
            </a:extLst>
          </p:cNvPr>
          <p:cNvSpPr txBox="1"/>
          <p:nvPr/>
        </p:nvSpPr>
        <p:spPr>
          <a:xfrm>
            <a:off x="1767328" y="553001"/>
            <a:ext cx="6253635" cy="523220"/>
          </a:xfrm>
          <a:prstGeom prst="rect">
            <a:avLst/>
          </a:prstGeom>
          <a:noFill/>
        </p:spPr>
        <p:txBody>
          <a:bodyPr wrap="none" rtlCol="0">
            <a:spAutoFit/>
          </a:bodyPr>
          <a:lstStyle/>
          <a:p>
            <a:r>
              <a:rPr lang="en-US" sz="2800" spc="50" dirty="0" err="1">
                <a:solidFill>
                  <a:srgbClr val="00B3EE"/>
                </a:solidFill>
                <a:ea typeface="+mj-ea"/>
                <a:cs typeface="Arial" pitchFamily="34" charset="0"/>
              </a:rPr>
              <a:t>Creatief</a:t>
            </a:r>
            <a:r>
              <a:rPr lang="en-US" sz="2800" spc="50" dirty="0">
                <a:solidFill>
                  <a:srgbClr val="00B3EE"/>
                </a:solidFill>
                <a:ea typeface="+mj-ea"/>
                <a:cs typeface="Arial" pitchFamily="34" charset="0"/>
              </a:rPr>
              <a:t> Ontwerpen </a:t>
            </a:r>
            <a:r>
              <a:rPr lang="en-US" sz="2800" spc="50" dirty="0" err="1">
                <a:solidFill>
                  <a:srgbClr val="00B3EE"/>
                </a:solidFill>
                <a:ea typeface="+mj-ea"/>
                <a:cs typeface="Arial" pitchFamily="34" charset="0"/>
              </a:rPr>
              <a:t>gaat</a:t>
            </a:r>
            <a:r>
              <a:rPr lang="en-US" sz="2800" spc="50" dirty="0">
                <a:solidFill>
                  <a:srgbClr val="00B3EE"/>
                </a:solidFill>
                <a:ea typeface="+mj-ea"/>
                <a:cs typeface="Arial" pitchFamily="34" charset="0"/>
              </a:rPr>
              <a:t> </a:t>
            </a:r>
            <a:r>
              <a:rPr lang="en-US" sz="2800" spc="50" dirty="0" err="1">
                <a:solidFill>
                  <a:srgbClr val="00B3EE"/>
                </a:solidFill>
                <a:ea typeface="+mj-ea"/>
                <a:cs typeface="Arial" pitchFamily="34" charset="0"/>
              </a:rPr>
              <a:t>niet</a:t>
            </a:r>
            <a:r>
              <a:rPr lang="en-US" sz="2800" spc="50" dirty="0">
                <a:solidFill>
                  <a:srgbClr val="00B3EE"/>
                </a:solidFill>
                <a:ea typeface="+mj-ea"/>
                <a:cs typeface="Arial" pitchFamily="34" charset="0"/>
              </a:rPr>
              <a:t> </a:t>
            </a:r>
            <a:r>
              <a:rPr lang="en-US" sz="2800" spc="50" dirty="0" err="1">
                <a:solidFill>
                  <a:srgbClr val="00B3EE"/>
                </a:solidFill>
                <a:ea typeface="+mj-ea"/>
                <a:cs typeface="Arial" pitchFamily="34" charset="0"/>
              </a:rPr>
              <a:t>vanzelf</a:t>
            </a:r>
            <a:endParaRPr lang="en-NL" sz="2800" spc="50" dirty="0">
              <a:solidFill>
                <a:srgbClr val="00B3EE"/>
              </a:solidFill>
              <a:ea typeface="+mj-ea"/>
              <a:cs typeface="Arial" pitchFamily="34" charset="0"/>
            </a:endParaRPr>
          </a:p>
        </p:txBody>
      </p:sp>
      <p:pic>
        <p:nvPicPr>
          <p:cNvPr id="6" name="Picture 2">
            <a:extLst>
              <a:ext uri="{FF2B5EF4-FFF2-40B4-BE49-F238E27FC236}">
                <a16:creationId xmlns:a16="http://schemas.microsoft.com/office/drawing/2014/main" id="{0898A1D1-D202-4C90-9F6C-6EF294A349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1742" y="1553377"/>
            <a:ext cx="7275298" cy="514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11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41712" y="1209679"/>
            <a:ext cx="7330860" cy="518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763688" y="116632"/>
            <a:ext cx="6719300" cy="1008112"/>
          </a:xfrm>
        </p:spPr>
        <p:txBody>
          <a:bodyPr/>
          <a:lstStyle/>
          <a:p>
            <a:r>
              <a:rPr lang="nl-NL" dirty="0"/>
              <a:t>Inspiratie vanuit de natuur helpt </a:t>
            </a: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br>
              <a:rPr lang="nl-NL" dirty="0"/>
            </a:br>
            <a:endParaRPr lang="nl-NL" dirty="0"/>
          </a:p>
        </p:txBody>
      </p:sp>
      <p:sp>
        <p:nvSpPr>
          <p:cNvPr id="4" name="TextBox 3"/>
          <p:cNvSpPr txBox="1"/>
          <p:nvPr/>
        </p:nvSpPr>
        <p:spPr>
          <a:xfrm>
            <a:off x="2009554" y="6368902"/>
            <a:ext cx="2108269" cy="369332"/>
          </a:xfrm>
          <a:prstGeom prst="rect">
            <a:avLst/>
          </a:prstGeom>
          <a:noFill/>
        </p:spPr>
        <p:txBody>
          <a:bodyPr wrap="none" rtlCol="0">
            <a:spAutoFit/>
          </a:bodyPr>
          <a:lstStyle/>
          <a:p>
            <a:r>
              <a:rPr lang="en-GB" dirty="0">
                <a:solidFill>
                  <a:schemeClr val="accent5">
                    <a:lumMod val="60000"/>
                    <a:lumOff val="40000"/>
                  </a:schemeClr>
                </a:solidFill>
              </a:rPr>
              <a:t>Source: Bill Nicholl</a:t>
            </a:r>
            <a:endParaRPr lang="nl-NL" dirty="0">
              <a:solidFill>
                <a:schemeClr val="accent5">
                  <a:lumMod val="60000"/>
                  <a:lumOff val="40000"/>
                </a:schemeClr>
              </a:solidFill>
            </a:endParaRPr>
          </a:p>
        </p:txBody>
      </p:sp>
    </p:spTree>
    <p:extLst>
      <p:ext uri="{BB962C8B-B14F-4D97-AF65-F5344CB8AC3E}">
        <p14:creationId xmlns:p14="http://schemas.microsoft.com/office/powerpoint/2010/main" val="308217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s://drscdn.500px.org/photo/104303811/m%3D900/1d284b22892f7b45659a51ca7f2e26bc">
            <a:extLst>
              <a:ext uri="{FF2B5EF4-FFF2-40B4-BE49-F238E27FC236}">
                <a16:creationId xmlns:a16="http://schemas.microsoft.com/office/drawing/2014/main" id="{48083DBF-947B-446D-A409-6483FB75B8F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235" b="8859"/>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0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9FDD89D-4A70-420D-8A2E-674798ED0CEC}"/>
              </a:ext>
            </a:extLst>
          </p:cNvPr>
          <p:cNvPicPr>
            <a:picLocks noChangeAspect="1"/>
          </p:cNvPicPr>
          <p:nvPr/>
        </p:nvPicPr>
        <p:blipFill>
          <a:blip r:embed="rId3"/>
          <a:stretch>
            <a:fillRect/>
          </a:stretch>
        </p:blipFill>
        <p:spPr>
          <a:xfrm>
            <a:off x="0" y="457201"/>
            <a:ext cx="9144000" cy="6400800"/>
          </a:xfrm>
          <a:prstGeom prst="rect">
            <a:avLst/>
          </a:prstGeom>
        </p:spPr>
      </p:pic>
    </p:spTree>
    <p:extLst>
      <p:ext uri="{BB962C8B-B14F-4D97-AF65-F5344CB8AC3E}">
        <p14:creationId xmlns:p14="http://schemas.microsoft.com/office/powerpoint/2010/main" val="2451402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1CDFDF-F64E-4ADA-BCB1-32FB69EC31E1}"/>
              </a:ext>
            </a:extLst>
          </p:cNvPr>
          <p:cNvSpPr txBox="1"/>
          <p:nvPr/>
        </p:nvSpPr>
        <p:spPr>
          <a:xfrm>
            <a:off x="5025137" y="2162649"/>
            <a:ext cx="3604497" cy="1051086"/>
          </a:xfrm>
          <a:prstGeom prst="rect">
            <a:avLst/>
          </a:prstGeom>
        </p:spPr>
        <p:txBody>
          <a:bodyPr vert="horz" lIns="68580" tIns="34290" rIns="68580" bIns="34290" rtlCol="0" anchor="t">
            <a:noAutofit/>
          </a:bodyPr>
          <a:lstStyle/>
          <a:p>
            <a:pPr defTabSz="685800">
              <a:lnSpc>
                <a:spcPct val="90000"/>
              </a:lnSpc>
              <a:spcAft>
                <a:spcPts val="450"/>
              </a:spcAft>
            </a:pPr>
            <a:r>
              <a:rPr lang="en-US" sz="4400" dirty="0" err="1">
                <a:solidFill>
                  <a:srgbClr val="000000"/>
                </a:solidFill>
                <a:latin typeface="Calibri Light" panose="020F0302020204030204" pitchFamily="34" charset="0"/>
                <a:ea typeface="+mj-ea"/>
                <a:cs typeface="Calibri Light" panose="020F0302020204030204" pitchFamily="34" charset="0"/>
              </a:rPr>
              <a:t>Duiken</a:t>
            </a:r>
            <a:r>
              <a:rPr lang="en-US" sz="4400" dirty="0">
                <a:solidFill>
                  <a:srgbClr val="000000"/>
                </a:solidFill>
                <a:latin typeface="Calibri Light" panose="020F0302020204030204" pitchFamily="34" charset="0"/>
                <a:ea typeface="+mj-ea"/>
                <a:cs typeface="Calibri Light" panose="020F0302020204030204" pitchFamily="34" charset="0"/>
              </a:rPr>
              <a:t> </a:t>
            </a:r>
            <a:r>
              <a:rPr lang="en-US" sz="4400" dirty="0" err="1">
                <a:solidFill>
                  <a:srgbClr val="000000"/>
                </a:solidFill>
                <a:latin typeface="Calibri Light" panose="020F0302020204030204" pitchFamily="34" charset="0"/>
                <a:ea typeface="+mj-ea"/>
                <a:cs typeface="Calibri Light" panose="020F0302020204030204" pitchFamily="34" charset="0"/>
              </a:rPr>
              <a:t>als</a:t>
            </a:r>
            <a:r>
              <a:rPr lang="en-US" sz="4400" dirty="0">
                <a:solidFill>
                  <a:srgbClr val="000000"/>
                </a:solidFill>
                <a:latin typeface="Calibri Light" panose="020F0302020204030204" pitchFamily="34" charset="0"/>
                <a:ea typeface="+mj-ea"/>
                <a:cs typeface="Calibri Light" panose="020F0302020204030204" pitchFamily="34" charset="0"/>
              </a:rPr>
              <a:t> </a:t>
            </a:r>
            <a:r>
              <a:rPr lang="en-US" sz="4400" dirty="0" err="1">
                <a:solidFill>
                  <a:srgbClr val="000000"/>
                </a:solidFill>
                <a:latin typeface="Calibri Light" panose="020F0302020204030204" pitchFamily="34" charset="0"/>
                <a:ea typeface="+mj-ea"/>
                <a:cs typeface="Calibri Light" panose="020F0302020204030204" pitchFamily="34" charset="0"/>
              </a:rPr>
              <a:t>een</a:t>
            </a:r>
            <a:r>
              <a:rPr lang="en-US" sz="4400" dirty="0">
                <a:solidFill>
                  <a:srgbClr val="000000"/>
                </a:solidFill>
                <a:latin typeface="Calibri Light" panose="020F0302020204030204" pitchFamily="34" charset="0"/>
                <a:ea typeface="+mj-ea"/>
                <a:cs typeface="Calibri Light" panose="020F0302020204030204" pitchFamily="34" charset="0"/>
              </a:rPr>
              <a:t> </a:t>
            </a:r>
            <a:r>
              <a:rPr lang="en-US" sz="4400" dirty="0" err="1">
                <a:solidFill>
                  <a:srgbClr val="000000"/>
                </a:solidFill>
                <a:latin typeface="Calibri Light" panose="020F0302020204030204" pitchFamily="34" charset="0"/>
                <a:ea typeface="+mj-ea"/>
                <a:cs typeface="Calibri Light" panose="020F0302020204030204" pitchFamily="34" charset="0"/>
              </a:rPr>
              <a:t>ijsvogel</a:t>
            </a:r>
            <a:r>
              <a:rPr lang="en-US" sz="4400" dirty="0">
                <a:solidFill>
                  <a:srgbClr val="000000"/>
                </a:solidFill>
                <a:latin typeface="Calibri Light" panose="020F0302020204030204" pitchFamily="34" charset="0"/>
                <a:ea typeface="+mj-ea"/>
                <a:cs typeface="Calibri Light" panose="020F0302020204030204" pitchFamily="34" charset="0"/>
              </a:rPr>
              <a:t>?</a:t>
            </a:r>
          </a:p>
        </p:txBody>
      </p:sp>
      <p:pic>
        <p:nvPicPr>
          <p:cNvPr id="2" name="Afbeelding 2">
            <a:extLst>
              <a:ext uri="{FF2B5EF4-FFF2-40B4-BE49-F238E27FC236}">
                <a16:creationId xmlns:a16="http://schemas.microsoft.com/office/drawing/2014/main" id="{4D156F67-D753-4BF7-983F-B675DEE71EA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10012" b="10012"/>
          <a:stretch/>
        </p:blipFill>
        <p:spPr>
          <a:xfrm>
            <a:off x="1" y="1434778"/>
            <a:ext cx="3974012" cy="4573079"/>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77479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s://i.pinimg.com/736x/36/60/2e/36602e604a97698831cb9686a24b63c5.jpg">
            <a:extLst>
              <a:ext uri="{FF2B5EF4-FFF2-40B4-BE49-F238E27FC236}">
                <a16:creationId xmlns:a16="http://schemas.microsoft.com/office/drawing/2014/main" id="{5AC83065-6EC8-4ECE-BFC4-6C4BE20F077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8979"/>
          <a:stretch/>
        </p:blipFill>
        <p:spPr bwMode="auto">
          <a:xfrm>
            <a:off x="967740" y="2396490"/>
            <a:ext cx="7086777" cy="297942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081668B3-2804-4341-9ADE-027263538659}"/>
              </a:ext>
            </a:extLst>
          </p:cNvPr>
          <p:cNvSpPr txBox="1"/>
          <p:nvPr/>
        </p:nvSpPr>
        <p:spPr>
          <a:xfrm>
            <a:off x="967740" y="1319276"/>
            <a:ext cx="3983591" cy="769441"/>
          </a:xfrm>
          <a:prstGeom prst="rect">
            <a:avLst/>
          </a:prstGeom>
          <a:noFill/>
        </p:spPr>
        <p:txBody>
          <a:bodyPr wrap="none" rtlCol="0">
            <a:spAutoFit/>
          </a:bodyPr>
          <a:lstStyle/>
          <a:p>
            <a:r>
              <a:rPr lang="en-US" sz="4400" dirty="0">
                <a:latin typeface="Calibri Light" panose="020F0302020204030204" pitchFamily="34" charset="0"/>
                <a:cs typeface="Calibri Light" panose="020F0302020204030204" pitchFamily="34" charset="0"/>
              </a:rPr>
              <a:t>Shinkansen </a:t>
            </a:r>
            <a:r>
              <a:rPr lang="en-US" sz="4400" dirty="0" err="1">
                <a:latin typeface="Calibri Light" panose="020F0302020204030204" pitchFamily="34" charset="0"/>
                <a:cs typeface="Calibri Light" panose="020F0302020204030204" pitchFamily="34" charset="0"/>
              </a:rPr>
              <a:t>Trein</a:t>
            </a:r>
            <a:endParaRPr lang="en-NL" sz="4400" dirty="0">
              <a:latin typeface="Calibri Light" panose="020F0302020204030204" pitchFamily="34" charset="0"/>
              <a:cs typeface="Calibri Light" panose="020F0302020204030204" pitchFamily="34" charset="0"/>
            </a:endParaRPr>
          </a:p>
        </p:txBody>
      </p:sp>
      <p:sp>
        <p:nvSpPr>
          <p:cNvPr id="5" name="Tijdelijke aanduiding voor inhoud 4">
            <a:extLst>
              <a:ext uri="{FF2B5EF4-FFF2-40B4-BE49-F238E27FC236}">
                <a16:creationId xmlns:a16="http://schemas.microsoft.com/office/drawing/2014/main" id="{F791C83B-5782-4A58-9330-390B489CA23D}"/>
              </a:ext>
            </a:extLst>
          </p:cNvPr>
          <p:cNvSpPr>
            <a:spLocks noGrp="1"/>
          </p:cNvSpPr>
          <p:nvPr>
            <p:ph idx="1"/>
          </p:nvPr>
        </p:nvSpPr>
        <p:spPr/>
        <p:txBody>
          <a:bodyPr/>
          <a:lstStyle/>
          <a:p>
            <a:pPr marL="0" indent="0">
              <a:buNone/>
            </a:pPr>
            <a:r>
              <a:rPr lang="en-US" dirty="0"/>
              <a:t> </a:t>
            </a:r>
            <a:endParaRPr lang="en-NL" dirty="0"/>
          </a:p>
        </p:txBody>
      </p:sp>
    </p:spTree>
    <p:extLst>
      <p:ext uri="{BB962C8B-B14F-4D97-AF65-F5344CB8AC3E}">
        <p14:creationId xmlns:p14="http://schemas.microsoft.com/office/powerpoint/2010/main" val="1467972886"/>
      </p:ext>
    </p:extLst>
  </p:cSld>
  <p:clrMapOvr>
    <a:masterClrMapping/>
  </p:clrMapOvr>
</p:sld>
</file>

<file path=ppt/theme/theme1.xml><?xml version="1.0" encoding="utf-8"?>
<a:theme xmlns:a="http://schemas.openxmlformats.org/drawingml/2006/main" name="Standaardthema">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2591</TotalTime>
  <Words>1877</Words>
  <Application>Microsoft Office PowerPoint</Application>
  <PresentationFormat>Diavoorstelling (4:3)</PresentationFormat>
  <Paragraphs>223</Paragraphs>
  <Slides>26</Slides>
  <Notes>14</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26</vt:i4>
      </vt:variant>
    </vt:vector>
  </HeadingPairs>
  <TitlesOfParts>
    <vt:vector size="36" baseType="lpstr">
      <vt:lpstr>Arial</vt:lpstr>
      <vt:lpstr>Arial Narrow</vt:lpstr>
      <vt:lpstr>Calibri</vt:lpstr>
      <vt:lpstr>Calibri Light</vt:lpstr>
      <vt:lpstr>Courier New</vt:lpstr>
      <vt:lpstr>Museo Sans 300</vt:lpstr>
      <vt:lpstr>Museo Sans 500</vt:lpstr>
      <vt:lpstr>Roboto</vt:lpstr>
      <vt:lpstr>Tahoma</vt:lpstr>
      <vt:lpstr>Standaardthema</vt:lpstr>
      <vt:lpstr>PowerPoint-presentatie</vt:lpstr>
      <vt:lpstr>PowerPoint-presentatie</vt:lpstr>
      <vt:lpstr>PowerPoint-presentatie</vt:lpstr>
      <vt:lpstr>PowerPoint-presentatie</vt:lpstr>
      <vt:lpstr>Inspiratie vanuit de natuur helpt                </vt:lpstr>
      <vt:lpstr>PowerPoint-presentatie</vt:lpstr>
      <vt:lpstr>PowerPoint-presentatie</vt:lpstr>
      <vt:lpstr>PowerPoint-presentatie</vt:lpstr>
      <vt:lpstr>PowerPoint-presentatie</vt:lpstr>
      <vt:lpstr>PowerPoint-presentatie</vt:lpstr>
      <vt:lpstr>PowerPoint-presentatie</vt:lpstr>
      <vt:lpstr>Pain-free Needle</vt:lpstr>
      <vt:lpstr>VaN Natuur naar ontwerp in de klas</vt:lpstr>
      <vt:lpstr>PowerPoint-presentatie</vt:lpstr>
      <vt:lpstr>   Functies identificeren</vt:lpstr>
      <vt:lpstr>PowerPoint-presentatie</vt:lpstr>
      <vt:lpstr>       Speurtocht </vt:lpstr>
      <vt:lpstr>Spiekbriefje</vt:lpstr>
      <vt:lpstr>VaN Natuur naar ontwerp: Schetsen, opzoeken, Les Over een functie</vt:lpstr>
      <vt:lpstr> VErdiepen</vt:lpstr>
      <vt:lpstr>VaN Natuur naar ontwerp</vt:lpstr>
      <vt:lpstr>       SpIekbriefje  onTwerplens</vt:lpstr>
      <vt:lpstr>In De Klas</vt:lpstr>
      <vt:lpstr>In De Klas</vt:lpstr>
      <vt:lpstr>       Bronnen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Paul Ouwerkerk</dc:creator>
  <cp:lastModifiedBy>Remke Klapwijk - TNW</cp:lastModifiedBy>
  <cp:revision>127</cp:revision>
  <cp:lastPrinted>2016-11-15T13:31:52Z</cp:lastPrinted>
  <dcterms:created xsi:type="dcterms:W3CDTF">2015-03-11T20:01:43Z</dcterms:created>
  <dcterms:modified xsi:type="dcterms:W3CDTF">2021-11-18T15:17:31Z</dcterms:modified>
</cp:coreProperties>
</file>